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72" r:id="rId6"/>
    <p:sldId id="265" r:id="rId7"/>
    <p:sldId id="273" r:id="rId8"/>
    <p:sldId id="258" r:id="rId9"/>
    <p:sldId id="275" r:id="rId10"/>
    <p:sldId id="277" r:id="rId11"/>
    <p:sldId id="267" r:id="rId12"/>
    <p:sldId id="264" r:id="rId13"/>
    <p:sldId id="276" r:id="rId14"/>
    <p:sldId id="278" r:id="rId15"/>
  </p:sldIdLst>
  <p:sldSz cx="12188825"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280" autoAdjust="0"/>
  </p:normalViewPr>
  <p:slideViewPr>
    <p:cSldViewPr>
      <p:cViewPr>
        <p:scale>
          <a:sx n="118" d="100"/>
          <a:sy n="118" d="100"/>
        </p:scale>
        <p:origin x="-102"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7" y="0"/>
            <a:ext cx="2945659" cy="493633"/>
          </a:xfrm>
          <a:prstGeom prst="rect">
            <a:avLst/>
          </a:prstGeom>
        </p:spPr>
        <p:txBody>
          <a:bodyPr vert="horz" lIns="91440" tIns="45720" rIns="91440" bIns="45720" rtlCol="0"/>
          <a:lstStyle>
            <a:lvl1pPr algn="r">
              <a:defRPr sz="1200"/>
            </a:lvl1pPr>
          </a:lstStyle>
          <a:p>
            <a:fld id="{BA5A207F-0F91-42F2-96D0-049C6003623B}" type="datetimeFigureOut">
              <a:rPr lang="en-US"/>
              <a:t>10/20/2016</a:t>
            </a:fld>
            <a:endParaRPr dirty="0"/>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7" y="9377316"/>
            <a:ext cx="2945659" cy="493633"/>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7" y="0"/>
            <a:ext cx="2945659" cy="493633"/>
          </a:xfrm>
          <a:prstGeom prst="rect">
            <a:avLst/>
          </a:prstGeom>
        </p:spPr>
        <p:txBody>
          <a:bodyPr vert="horz" lIns="91440" tIns="45720" rIns="91440" bIns="45720" rtlCol="0"/>
          <a:lstStyle>
            <a:lvl1pPr algn="r">
              <a:defRPr sz="1200"/>
            </a:lvl1pPr>
          </a:lstStyle>
          <a:p>
            <a:fld id="{48CC13F5-F2B1-464B-BE8F-27ABFBD2FBDE}" type="datetimeFigureOut">
              <a:rPr lang="en-US"/>
              <a:t>10/20/2016</a:t>
            </a:fld>
            <a:endParaRPr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7" y="9377316"/>
            <a:ext cx="2945659" cy="493633"/>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2E61351F-DBB1-4664-ADA9-83BC7CB8848D}" type="slidenum">
              <a:rPr lang="ar-JO" smtClean="0"/>
              <a:t>1</a:t>
            </a:fld>
            <a:endParaRPr lang="ar-JO" dirty="0"/>
          </a:p>
        </p:txBody>
      </p:sp>
    </p:spTree>
    <p:extLst>
      <p:ext uri="{BB962C8B-B14F-4D97-AF65-F5344CB8AC3E}">
        <p14:creationId xmlns:p14="http://schemas.microsoft.com/office/powerpoint/2010/main" val="162800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2E61351F-DBB1-4664-ADA9-83BC7CB8848D}" type="slidenum">
              <a:rPr lang="ar-JO" smtClean="0"/>
              <a:t>10</a:t>
            </a:fld>
            <a:endParaRPr lang="ar-JO" dirty="0"/>
          </a:p>
        </p:txBody>
      </p:sp>
    </p:spTree>
    <p:extLst>
      <p:ext uri="{BB962C8B-B14F-4D97-AF65-F5344CB8AC3E}">
        <p14:creationId xmlns:p14="http://schemas.microsoft.com/office/powerpoint/2010/main" val="3576014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2AFFCB8-81CC-4093-94D5-345EDD1CFF60}" type="datetime1">
              <a:rPr lang="en-US" smtClean="0"/>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89911F4F-744E-47FE-BDC5-C11D363A5B65}" type="datetime1">
              <a:rPr lang="en-US" smtClean="0"/>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1DA5C157-5889-4F61-8F95-C586AE684618}" type="datetime1">
              <a:rPr lang="en-US" smtClean="0"/>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B967BD9E-31A7-4CA1-8736-1361439E96C8}" type="datetime1">
              <a:rPr lang="en-US" smtClean="0"/>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4461F7D4-3AED-4ACD-9B31-89F61167D80B}" type="datetime1">
              <a:rPr lang="en-US" smtClean="0"/>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B7F5F177-D7A6-4436-9032-F69FF1D6460E}" type="datetime1">
              <a:rPr lang="en-US" smtClean="0"/>
              <a:t>10/20/2016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7598F8A7-FDB5-4141-B591-11A346C919B6}" type="datetime1">
              <a:rPr lang="en-US" smtClean="0"/>
              <a:t>10/20/2016</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1505E08E-3109-4858-9E1D-4B4ED8869AEC}" type="datetime1">
              <a:rPr lang="en-US" smtClean="0"/>
              <a:t>10/20/2016</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9EAB53C2-0CDA-43AD-B389-2D1CB1FBD745}" type="datetime1">
              <a:rPr lang="en-US" smtClean="0"/>
              <a:t>10/20/2016</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1C64E210-0C6E-4A05-AD2A-115883C21AA8}" type="datetime1">
              <a:rPr lang="en-US" smtClean="0"/>
              <a:t>10/20/2016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AF0813AA-925A-4554-8EB1-9DC9356FDC9A}" type="datetime1">
              <a:rPr lang="en-US" smtClean="0"/>
              <a:t>10/20/2016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212" y="2057400"/>
            <a:ext cx="11582399" cy="20573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ar-JO" sz="4800" dirty="0" smtClean="0">
                <a:solidFill>
                  <a:srgbClr val="002060"/>
                </a:solidFill>
                <a:latin typeface="Andalus" panose="02020603050405020304" pitchFamily="18" charset="-78"/>
                <a:cs typeface="Andalus" panose="02020603050405020304" pitchFamily="18" charset="-78"/>
              </a:rPr>
              <a:t>توظيف الأشخاص ذوي الإعاقات في القطاع الحكومي المدني .</a:t>
            </a:r>
            <a:br>
              <a:rPr lang="ar-JO" sz="4800" dirty="0" smtClean="0">
                <a:solidFill>
                  <a:srgbClr val="002060"/>
                </a:solidFill>
                <a:latin typeface="Andalus" panose="02020603050405020304" pitchFamily="18" charset="-78"/>
                <a:cs typeface="Andalus" panose="02020603050405020304" pitchFamily="18" charset="-78"/>
              </a:rPr>
            </a:br>
            <a:r>
              <a:rPr lang="ar-JO" sz="4800" dirty="0" smtClean="0">
                <a:solidFill>
                  <a:srgbClr val="002060"/>
                </a:solidFill>
                <a:latin typeface="Andalus" panose="02020603050405020304" pitchFamily="18" charset="-78"/>
                <a:cs typeface="Andalus" panose="02020603050405020304" pitchFamily="18" charset="-78"/>
              </a:rPr>
              <a:t>(الواقع، الصعوبات ، الطموح)</a:t>
            </a:r>
            <a:endParaRPr lang="ar-JO" sz="4800" dirty="0">
              <a:solidFill>
                <a:srgbClr val="002060"/>
              </a:solidFill>
              <a:latin typeface="Andalus" panose="02020603050405020304" pitchFamily="18" charset="-78"/>
              <a:cs typeface="Andalus" panose="02020603050405020304" pitchFamily="18" charset="-78"/>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213" y="228600"/>
            <a:ext cx="8305799" cy="1822449"/>
          </a:xfrm>
          <a:prstGeom prst="rect">
            <a:avLst/>
          </a:prstGeom>
          <a:ln>
            <a:noFill/>
          </a:ln>
          <a:effectLst>
            <a:softEdge rad="112500"/>
          </a:effectLst>
        </p:spPr>
      </p:pic>
      <p:pic>
        <p:nvPicPr>
          <p:cNvPr id="13" name="Picture 12"/>
          <p:cNvPicPr>
            <a:picLocks noChangeAspect="1"/>
          </p:cNvPicPr>
          <p:nvPr/>
        </p:nvPicPr>
        <p:blipFill>
          <a:blip r:embed="rId4"/>
          <a:stretch>
            <a:fillRect/>
          </a:stretch>
        </p:blipFill>
        <p:spPr>
          <a:xfrm>
            <a:off x="6913384" y="4676775"/>
            <a:ext cx="1619428" cy="1038225"/>
          </a:xfrm>
          <a:prstGeom prst="rect">
            <a:avLst/>
          </a:prstGeom>
          <a:solidFill>
            <a:srgbClr val="A6DFEC"/>
          </a:solidFill>
          <a:ln>
            <a:noFill/>
          </a:ln>
          <a:effectLst>
            <a:softEdge rad="112500"/>
          </a:effectLst>
        </p:spPr>
      </p:pic>
      <p:pic>
        <p:nvPicPr>
          <p:cNvPr id="14" name="Picture 13"/>
          <p:cNvPicPr>
            <a:picLocks noChangeAspect="1"/>
          </p:cNvPicPr>
          <p:nvPr/>
        </p:nvPicPr>
        <p:blipFill>
          <a:blip r:embed="rId5"/>
          <a:stretch>
            <a:fillRect/>
          </a:stretch>
        </p:blipFill>
        <p:spPr>
          <a:xfrm>
            <a:off x="4984089" y="4676775"/>
            <a:ext cx="1604433" cy="1019175"/>
          </a:xfrm>
          <a:prstGeom prst="rect">
            <a:avLst/>
          </a:prstGeom>
          <a:ln>
            <a:noFill/>
          </a:ln>
          <a:effectLst>
            <a:softEdge rad="112500"/>
          </a:effectLst>
        </p:spPr>
      </p:pic>
      <p:pic>
        <p:nvPicPr>
          <p:cNvPr id="15" name="Picture 14"/>
          <p:cNvPicPr>
            <a:picLocks noChangeAspect="1"/>
          </p:cNvPicPr>
          <p:nvPr/>
        </p:nvPicPr>
        <p:blipFill>
          <a:blip r:embed="rId6"/>
          <a:stretch>
            <a:fillRect/>
          </a:stretch>
        </p:blipFill>
        <p:spPr>
          <a:xfrm>
            <a:off x="2926689" y="4691062"/>
            <a:ext cx="1604433" cy="100965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1FEFA0A-2F20-4B60-98C6-5FFDA469AA1C}" type="slidenum">
              <a:rPr lang="en-US" smtClean="0"/>
              <a:pPr/>
              <a:t>1</a:t>
            </a:fld>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
                            </p:stCondLst>
                            <p:childTnLst>
                              <p:par>
                                <p:cTn id="10" presetID="6" presetClass="entr" presetSubtype="16"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par>
                          <p:cTn id="13" fill="hold">
                            <p:stCondLst>
                              <p:cond delay="2010"/>
                            </p:stCondLst>
                            <p:childTnLst>
                              <p:par>
                                <p:cTn id="14" presetID="26"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214">
                                          <p:stCondLst>
                                            <p:cond delay="0"/>
                                          </p:stCondLst>
                                        </p:cTn>
                                        <p:tgtEl>
                                          <p:spTgt spid="15"/>
                                        </p:tgtEl>
                                      </p:cBhvr>
                                    </p:animEffect>
                                    <p:anim calcmode="lin" valueType="num">
                                      <p:cBhvr>
                                        <p:cTn id="17" dur="67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 dur="24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 dur="245" tmFilter="0, 0; 0.125,0.2665; 0.25,0.4; 0.375,0.465; 0.5,0.5;  0.625,0.535; 0.75,0.6; 0.875,0.7335; 1,1">
                                          <p:stCondLst>
                                            <p:cond delay="245"/>
                                          </p:stCondLst>
                                        </p:cTn>
                                        <p:tgtEl>
                                          <p:spTgt spid="15"/>
                                        </p:tgtEl>
                                        <p:attrNameLst>
                                          <p:attrName>ppt_y</p:attrName>
                                        </p:attrNameLst>
                                      </p:cBhvr>
                                      <p:tavLst>
                                        <p:tav tm="0" fmla="#ppt_y-sin(pi*$)/9">
                                          <p:val>
                                            <p:fltVal val="0"/>
                                          </p:val>
                                        </p:tav>
                                        <p:tav tm="100000">
                                          <p:val>
                                            <p:fltVal val="1"/>
                                          </p:val>
                                        </p:tav>
                                      </p:tavLst>
                                    </p:anim>
                                    <p:anim calcmode="lin" valueType="num">
                                      <p:cBhvr>
                                        <p:cTn id="20" dur="2" tmFilter="0, 0; 0.125,0.2665; 0.25,0.4; 0.375,0.465; 0.5,0.5;  0.625,0.535; 0.75,0.6; 0.875,0.7335; 1,1">
                                          <p:stCondLst>
                                            <p:cond delay="488"/>
                                          </p:stCondLst>
                                        </p:cTn>
                                        <p:tgtEl>
                                          <p:spTgt spid="15"/>
                                        </p:tgtEl>
                                        <p:attrNameLst>
                                          <p:attrName>ppt_y</p:attrName>
                                        </p:attrNameLst>
                                      </p:cBhvr>
                                      <p:tavLst>
                                        <p:tav tm="0" fmla="#ppt_y-sin(pi*$)/27">
                                          <p:val>
                                            <p:fltVal val="0"/>
                                          </p:val>
                                        </p:tav>
                                        <p:tav tm="100000">
                                          <p:val>
                                            <p:fltVal val="1"/>
                                          </p:val>
                                        </p:tav>
                                      </p:tavLst>
                                    </p:anim>
                                    <p:anim calcmode="lin" valueType="num">
                                      <p:cBhvr>
                                        <p:cTn id="21" dur="1" tmFilter="0, 0; 0.125,0.2665; 0.25,0.4; 0.375,0.465; 0.5,0.5;  0.625,0.535; 0.75,0.6; 0.875,0.7335; 1,1">
                                          <p:stCondLst>
                                            <p:cond delay="749"/>
                                          </p:stCondLst>
                                        </p:cTn>
                                        <p:tgtEl>
                                          <p:spTgt spid="15"/>
                                        </p:tgtEl>
                                        <p:attrNameLst>
                                          <p:attrName>ppt_y</p:attrName>
                                        </p:attrNameLst>
                                      </p:cBhvr>
                                      <p:tavLst>
                                        <p:tav tm="0" fmla="#ppt_y-sin(pi*$)/81">
                                          <p:val>
                                            <p:fltVal val="0"/>
                                          </p:val>
                                        </p:tav>
                                        <p:tav tm="100000">
                                          <p:val>
                                            <p:fltVal val="1"/>
                                          </p:val>
                                        </p:tav>
                                      </p:tavLst>
                                    </p:anim>
                                    <p:animScale>
                                      <p:cBhvr>
                                        <p:cTn id="22" dur="1">
                                          <p:stCondLst>
                                            <p:cond delay="240"/>
                                          </p:stCondLst>
                                        </p:cTn>
                                        <p:tgtEl>
                                          <p:spTgt spid="15"/>
                                        </p:tgtEl>
                                      </p:cBhvr>
                                      <p:to x="100000" y="60000"/>
                                    </p:animScale>
                                    <p:animScale>
                                      <p:cBhvr>
                                        <p:cTn id="23" dur="1" decel="50000">
                                          <p:stCondLst>
                                            <p:cond delay="249"/>
                                          </p:stCondLst>
                                        </p:cTn>
                                        <p:tgtEl>
                                          <p:spTgt spid="15"/>
                                        </p:tgtEl>
                                      </p:cBhvr>
                                      <p:to x="100000" y="100000"/>
                                    </p:animScale>
                                    <p:animScale>
                                      <p:cBhvr>
                                        <p:cTn id="24" dur="1">
                                          <p:stCondLst>
                                            <p:cond delay="484"/>
                                          </p:stCondLst>
                                        </p:cTn>
                                        <p:tgtEl>
                                          <p:spTgt spid="15"/>
                                        </p:tgtEl>
                                      </p:cBhvr>
                                      <p:to x="100000" y="80000"/>
                                    </p:animScale>
                                    <p:animScale>
                                      <p:cBhvr>
                                        <p:cTn id="25" dur="1" decel="50000">
                                          <p:stCondLst>
                                            <p:cond delay="493"/>
                                          </p:stCondLst>
                                        </p:cTn>
                                        <p:tgtEl>
                                          <p:spTgt spid="15"/>
                                        </p:tgtEl>
                                      </p:cBhvr>
                                      <p:to x="100000" y="100000"/>
                                    </p:animScale>
                                    <p:animScale>
                                      <p:cBhvr>
                                        <p:cTn id="26" dur="1">
                                          <p:stCondLst>
                                            <p:cond delay="749"/>
                                          </p:stCondLst>
                                        </p:cTn>
                                        <p:tgtEl>
                                          <p:spTgt spid="15"/>
                                        </p:tgtEl>
                                      </p:cBhvr>
                                      <p:to x="100000" y="90000"/>
                                    </p:animScale>
                                    <p:animScale>
                                      <p:cBhvr>
                                        <p:cTn id="27" dur="1" decel="50000">
                                          <p:stCondLst>
                                            <p:cond delay="749"/>
                                          </p:stCondLst>
                                        </p:cTn>
                                        <p:tgtEl>
                                          <p:spTgt spid="15"/>
                                        </p:tgtEl>
                                      </p:cBhvr>
                                      <p:to x="100000" y="100000"/>
                                    </p:animScale>
                                    <p:animScale>
                                      <p:cBhvr>
                                        <p:cTn id="28" dur="1">
                                          <p:stCondLst>
                                            <p:cond delay="749"/>
                                          </p:stCondLst>
                                        </p:cTn>
                                        <p:tgtEl>
                                          <p:spTgt spid="15"/>
                                        </p:tgtEl>
                                      </p:cBhvr>
                                      <p:to x="100000" y="95000"/>
                                    </p:animScale>
                                    <p:animScale>
                                      <p:cBhvr>
                                        <p:cTn id="29" dur="1" decel="50000">
                                          <p:stCondLst>
                                            <p:cond delay="749"/>
                                          </p:stCondLst>
                                        </p:cTn>
                                        <p:tgtEl>
                                          <p:spTgt spid="15"/>
                                        </p:tgtEl>
                                      </p:cBhvr>
                                      <p:to x="100000" y="100000"/>
                                    </p:animScale>
                                  </p:childTnLst>
                                </p:cTn>
                              </p:par>
                            </p:childTnLst>
                          </p:cTn>
                        </p:par>
                        <p:par>
                          <p:cTn id="30" fill="hold">
                            <p:stCondLst>
                              <p:cond delay="2760"/>
                            </p:stCondLst>
                            <p:childTnLst>
                              <p:par>
                                <p:cTn id="31" presetID="26"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214">
                                          <p:stCondLst>
                                            <p:cond delay="0"/>
                                          </p:stCondLst>
                                        </p:cTn>
                                        <p:tgtEl>
                                          <p:spTgt spid="14"/>
                                        </p:tgtEl>
                                      </p:cBhvr>
                                    </p:animEffect>
                                    <p:anim calcmode="lin" valueType="num">
                                      <p:cBhvr>
                                        <p:cTn id="34" dur="67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24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245" tmFilter="0, 0; 0.125,0.2665; 0.25,0.4; 0.375,0.465; 0.5,0.5;  0.625,0.535; 0.75,0.6; 0.875,0.7335; 1,1">
                                          <p:stCondLst>
                                            <p:cond delay="245"/>
                                          </p:stCondLst>
                                        </p:cTn>
                                        <p:tgtEl>
                                          <p:spTgt spid="14"/>
                                        </p:tgtEl>
                                        <p:attrNameLst>
                                          <p:attrName>ppt_y</p:attrName>
                                        </p:attrNameLst>
                                      </p:cBhvr>
                                      <p:tavLst>
                                        <p:tav tm="0" fmla="#ppt_y-sin(pi*$)/9">
                                          <p:val>
                                            <p:fltVal val="0"/>
                                          </p:val>
                                        </p:tav>
                                        <p:tav tm="100000">
                                          <p:val>
                                            <p:fltVal val="1"/>
                                          </p:val>
                                        </p:tav>
                                      </p:tavLst>
                                    </p:anim>
                                    <p:anim calcmode="lin" valueType="num">
                                      <p:cBhvr>
                                        <p:cTn id="37" dur="2" tmFilter="0, 0; 0.125,0.2665; 0.25,0.4; 0.375,0.465; 0.5,0.5;  0.625,0.535; 0.75,0.6; 0.875,0.7335; 1,1">
                                          <p:stCondLst>
                                            <p:cond delay="488"/>
                                          </p:stCondLst>
                                        </p:cTn>
                                        <p:tgtEl>
                                          <p:spTgt spid="14"/>
                                        </p:tgtEl>
                                        <p:attrNameLst>
                                          <p:attrName>ppt_y</p:attrName>
                                        </p:attrNameLst>
                                      </p:cBhvr>
                                      <p:tavLst>
                                        <p:tav tm="0" fmla="#ppt_y-sin(pi*$)/27">
                                          <p:val>
                                            <p:fltVal val="0"/>
                                          </p:val>
                                        </p:tav>
                                        <p:tav tm="100000">
                                          <p:val>
                                            <p:fltVal val="1"/>
                                          </p:val>
                                        </p:tav>
                                      </p:tavLst>
                                    </p:anim>
                                    <p:anim calcmode="lin" valueType="num">
                                      <p:cBhvr>
                                        <p:cTn id="38" dur="1" tmFilter="0, 0; 0.125,0.2665; 0.25,0.4; 0.375,0.465; 0.5,0.5;  0.625,0.535; 0.75,0.6; 0.875,0.7335; 1,1">
                                          <p:stCondLst>
                                            <p:cond delay="749"/>
                                          </p:stCondLst>
                                        </p:cTn>
                                        <p:tgtEl>
                                          <p:spTgt spid="14"/>
                                        </p:tgtEl>
                                        <p:attrNameLst>
                                          <p:attrName>ppt_y</p:attrName>
                                        </p:attrNameLst>
                                      </p:cBhvr>
                                      <p:tavLst>
                                        <p:tav tm="0" fmla="#ppt_y-sin(pi*$)/81">
                                          <p:val>
                                            <p:fltVal val="0"/>
                                          </p:val>
                                        </p:tav>
                                        <p:tav tm="100000">
                                          <p:val>
                                            <p:fltVal val="1"/>
                                          </p:val>
                                        </p:tav>
                                      </p:tavLst>
                                    </p:anim>
                                    <p:animScale>
                                      <p:cBhvr>
                                        <p:cTn id="39" dur="1">
                                          <p:stCondLst>
                                            <p:cond delay="240"/>
                                          </p:stCondLst>
                                        </p:cTn>
                                        <p:tgtEl>
                                          <p:spTgt spid="14"/>
                                        </p:tgtEl>
                                      </p:cBhvr>
                                      <p:to x="100000" y="60000"/>
                                    </p:animScale>
                                    <p:animScale>
                                      <p:cBhvr>
                                        <p:cTn id="40" dur="1" decel="50000">
                                          <p:stCondLst>
                                            <p:cond delay="249"/>
                                          </p:stCondLst>
                                        </p:cTn>
                                        <p:tgtEl>
                                          <p:spTgt spid="14"/>
                                        </p:tgtEl>
                                      </p:cBhvr>
                                      <p:to x="100000" y="100000"/>
                                    </p:animScale>
                                    <p:animScale>
                                      <p:cBhvr>
                                        <p:cTn id="41" dur="1">
                                          <p:stCondLst>
                                            <p:cond delay="484"/>
                                          </p:stCondLst>
                                        </p:cTn>
                                        <p:tgtEl>
                                          <p:spTgt spid="14"/>
                                        </p:tgtEl>
                                      </p:cBhvr>
                                      <p:to x="100000" y="80000"/>
                                    </p:animScale>
                                    <p:animScale>
                                      <p:cBhvr>
                                        <p:cTn id="42" dur="1" decel="50000">
                                          <p:stCondLst>
                                            <p:cond delay="493"/>
                                          </p:stCondLst>
                                        </p:cTn>
                                        <p:tgtEl>
                                          <p:spTgt spid="14"/>
                                        </p:tgtEl>
                                      </p:cBhvr>
                                      <p:to x="100000" y="100000"/>
                                    </p:animScale>
                                    <p:animScale>
                                      <p:cBhvr>
                                        <p:cTn id="43" dur="1">
                                          <p:stCondLst>
                                            <p:cond delay="749"/>
                                          </p:stCondLst>
                                        </p:cTn>
                                        <p:tgtEl>
                                          <p:spTgt spid="14"/>
                                        </p:tgtEl>
                                      </p:cBhvr>
                                      <p:to x="100000" y="90000"/>
                                    </p:animScale>
                                    <p:animScale>
                                      <p:cBhvr>
                                        <p:cTn id="44" dur="1" decel="50000">
                                          <p:stCondLst>
                                            <p:cond delay="749"/>
                                          </p:stCondLst>
                                        </p:cTn>
                                        <p:tgtEl>
                                          <p:spTgt spid="14"/>
                                        </p:tgtEl>
                                      </p:cBhvr>
                                      <p:to x="100000" y="100000"/>
                                    </p:animScale>
                                    <p:animScale>
                                      <p:cBhvr>
                                        <p:cTn id="45" dur="1">
                                          <p:stCondLst>
                                            <p:cond delay="749"/>
                                          </p:stCondLst>
                                        </p:cTn>
                                        <p:tgtEl>
                                          <p:spTgt spid="14"/>
                                        </p:tgtEl>
                                      </p:cBhvr>
                                      <p:to x="100000" y="95000"/>
                                    </p:animScale>
                                    <p:animScale>
                                      <p:cBhvr>
                                        <p:cTn id="46" dur="1" decel="50000">
                                          <p:stCondLst>
                                            <p:cond delay="749"/>
                                          </p:stCondLst>
                                        </p:cTn>
                                        <p:tgtEl>
                                          <p:spTgt spid="14"/>
                                        </p:tgtEl>
                                      </p:cBhvr>
                                      <p:to x="100000" y="100000"/>
                                    </p:animScale>
                                  </p:childTnLst>
                                </p:cTn>
                              </p:par>
                            </p:childTnLst>
                          </p:cTn>
                        </p:par>
                        <p:par>
                          <p:cTn id="47" fill="hold">
                            <p:stCondLst>
                              <p:cond delay="3510"/>
                            </p:stCondLst>
                            <p:childTnLst>
                              <p:par>
                                <p:cTn id="48" presetID="26"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214">
                                          <p:stCondLst>
                                            <p:cond delay="0"/>
                                          </p:stCondLst>
                                        </p:cTn>
                                        <p:tgtEl>
                                          <p:spTgt spid="13"/>
                                        </p:tgtEl>
                                      </p:cBhvr>
                                    </p:animEffect>
                                    <p:anim calcmode="lin" valueType="num">
                                      <p:cBhvr>
                                        <p:cTn id="51" dur="67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2" dur="24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3" dur="245" tmFilter="0, 0; 0.125,0.2665; 0.25,0.4; 0.375,0.465; 0.5,0.5;  0.625,0.535; 0.75,0.6; 0.875,0.7335; 1,1">
                                          <p:stCondLst>
                                            <p:cond delay="245"/>
                                          </p:stCondLst>
                                        </p:cTn>
                                        <p:tgtEl>
                                          <p:spTgt spid="13"/>
                                        </p:tgtEl>
                                        <p:attrNameLst>
                                          <p:attrName>ppt_y</p:attrName>
                                        </p:attrNameLst>
                                      </p:cBhvr>
                                      <p:tavLst>
                                        <p:tav tm="0" fmla="#ppt_y-sin(pi*$)/9">
                                          <p:val>
                                            <p:fltVal val="0"/>
                                          </p:val>
                                        </p:tav>
                                        <p:tav tm="100000">
                                          <p:val>
                                            <p:fltVal val="1"/>
                                          </p:val>
                                        </p:tav>
                                      </p:tavLst>
                                    </p:anim>
                                    <p:anim calcmode="lin" valueType="num">
                                      <p:cBhvr>
                                        <p:cTn id="54" dur="2" tmFilter="0, 0; 0.125,0.2665; 0.25,0.4; 0.375,0.465; 0.5,0.5;  0.625,0.535; 0.75,0.6; 0.875,0.7335; 1,1">
                                          <p:stCondLst>
                                            <p:cond delay="488"/>
                                          </p:stCondLst>
                                        </p:cTn>
                                        <p:tgtEl>
                                          <p:spTgt spid="13"/>
                                        </p:tgtEl>
                                        <p:attrNameLst>
                                          <p:attrName>ppt_y</p:attrName>
                                        </p:attrNameLst>
                                      </p:cBhvr>
                                      <p:tavLst>
                                        <p:tav tm="0" fmla="#ppt_y-sin(pi*$)/27">
                                          <p:val>
                                            <p:fltVal val="0"/>
                                          </p:val>
                                        </p:tav>
                                        <p:tav tm="100000">
                                          <p:val>
                                            <p:fltVal val="1"/>
                                          </p:val>
                                        </p:tav>
                                      </p:tavLst>
                                    </p:anim>
                                    <p:anim calcmode="lin" valueType="num">
                                      <p:cBhvr>
                                        <p:cTn id="55" dur="1" tmFilter="0, 0; 0.125,0.2665; 0.25,0.4; 0.375,0.465; 0.5,0.5;  0.625,0.535; 0.75,0.6; 0.875,0.7335; 1,1">
                                          <p:stCondLst>
                                            <p:cond delay="749"/>
                                          </p:stCondLst>
                                        </p:cTn>
                                        <p:tgtEl>
                                          <p:spTgt spid="13"/>
                                        </p:tgtEl>
                                        <p:attrNameLst>
                                          <p:attrName>ppt_y</p:attrName>
                                        </p:attrNameLst>
                                      </p:cBhvr>
                                      <p:tavLst>
                                        <p:tav tm="0" fmla="#ppt_y-sin(pi*$)/81">
                                          <p:val>
                                            <p:fltVal val="0"/>
                                          </p:val>
                                        </p:tav>
                                        <p:tav tm="100000">
                                          <p:val>
                                            <p:fltVal val="1"/>
                                          </p:val>
                                        </p:tav>
                                      </p:tavLst>
                                    </p:anim>
                                    <p:animScale>
                                      <p:cBhvr>
                                        <p:cTn id="56" dur="1">
                                          <p:stCondLst>
                                            <p:cond delay="240"/>
                                          </p:stCondLst>
                                        </p:cTn>
                                        <p:tgtEl>
                                          <p:spTgt spid="13"/>
                                        </p:tgtEl>
                                      </p:cBhvr>
                                      <p:to x="100000" y="60000"/>
                                    </p:animScale>
                                    <p:animScale>
                                      <p:cBhvr>
                                        <p:cTn id="57" dur="1" decel="50000">
                                          <p:stCondLst>
                                            <p:cond delay="249"/>
                                          </p:stCondLst>
                                        </p:cTn>
                                        <p:tgtEl>
                                          <p:spTgt spid="13"/>
                                        </p:tgtEl>
                                      </p:cBhvr>
                                      <p:to x="100000" y="100000"/>
                                    </p:animScale>
                                    <p:animScale>
                                      <p:cBhvr>
                                        <p:cTn id="58" dur="1">
                                          <p:stCondLst>
                                            <p:cond delay="484"/>
                                          </p:stCondLst>
                                        </p:cTn>
                                        <p:tgtEl>
                                          <p:spTgt spid="13"/>
                                        </p:tgtEl>
                                      </p:cBhvr>
                                      <p:to x="100000" y="80000"/>
                                    </p:animScale>
                                    <p:animScale>
                                      <p:cBhvr>
                                        <p:cTn id="59" dur="1" decel="50000">
                                          <p:stCondLst>
                                            <p:cond delay="493"/>
                                          </p:stCondLst>
                                        </p:cTn>
                                        <p:tgtEl>
                                          <p:spTgt spid="13"/>
                                        </p:tgtEl>
                                      </p:cBhvr>
                                      <p:to x="100000" y="100000"/>
                                    </p:animScale>
                                    <p:animScale>
                                      <p:cBhvr>
                                        <p:cTn id="60" dur="1">
                                          <p:stCondLst>
                                            <p:cond delay="749"/>
                                          </p:stCondLst>
                                        </p:cTn>
                                        <p:tgtEl>
                                          <p:spTgt spid="13"/>
                                        </p:tgtEl>
                                      </p:cBhvr>
                                      <p:to x="100000" y="90000"/>
                                    </p:animScale>
                                    <p:animScale>
                                      <p:cBhvr>
                                        <p:cTn id="61" dur="1" decel="50000">
                                          <p:stCondLst>
                                            <p:cond delay="749"/>
                                          </p:stCondLst>
                                        </p:cTn>
                                        <p:tgtEl>
                                          <p:spTgt spid="13"/>
                                        </p:tgtEl>
                                      </p:cBhvr>
                                      <p:to x="100000" y="100000"/>
                                    </p:animScale>
                                    <p:animScale>
                                      <p:cBhvr>
                                        <p:cTn id="62" dur="1">
                                          <p:stCondLst>
                                            <p:cond delay="749"/>
                                          </p:stCondLst>
                                        </p:cTn>
                                        <p:tgtEl>
                                          <p:spTgt spid="13"/>
                                        </p:tgtEl>
                                      </p:cBhvr>
                                      <p:to x="100000" y="95000"/>
                                    </p:animScale>
                                    <p:animScale>
                                      <p:cBhvr>
                                        <p:cTn id="63" dur="1" decel="50000">
                                          <p:stCondLst>
                                            <p:cond delay="749"/>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98179409"/>
              </p:ext>
            </p:extLst>
          </p:nvPr>
        </p:nvGraphicFramePr>
        <p:xfrm>
          <a:off x="1940168" y="676971"/>
          <a:ext cx="9412044" cy="4628934"/>
        </p:xfrm>
        <a:graphic>
          <a:graphicData uri="http://schemas.openxmlformats.org/drawingml/2006/table">
            <a:tbl>
              <a:tblPr rtl="1" firstRow="1" bandRow="1">
                <a:tableStyleId>{D7AC3CCA-C797-4891-BE02-D94E43425B78}</a:tableStyleId>
              </a:tblPr>
              <a:tblGrid>
                <a:gridCol w="5053584">
                  <a:extLst>
                    <a:ext uri="{9D8B030D-6E8A-4147-A177-3AD203B41FA5}">
                      <a16:colId xmlns="" xmlns:a16="http://schemas.microsoft.com/office/drawing/2014/main" val="20000"/>
                    </a:ext>
                  </a:extLst>
                </a:gridCol>
                <a:gridCol w="4358460">
                  <a:extLst>
                    <a:ext uri="{9D8B030D-6E8A-4147-A177-3AD203B41FA5}">
                      <a16:colId xmlns="" xmlns:a16="http://schemas.microsoft.com/office/drawing/2014/main" val="20001"/>
                    </a:ext>
                  </a:extLst>
                </a:gridCol>
              </a:tblGrid>
              <a:tr h="2072578">
                <a:tc>
                  <a:txBody>
                    <a:bodyPr/>
                    <a:lstStyle/>
                    <a:p>
                      <a:pPr algn="r" rtl="1"/>
                      <a:r>
                        <a:rPr lang="ar-JO" sz="1600" dirty="0" smtClean="0">
                          <a:solidFill>
                            <a:srgbClr val="002060"/>
                          </a:solidFill>
                          <a:latin typeface="Andalus" panose="02020603050405020304" pitchFamily="18" charset="-78"/>
                          <a:cs typeface="Andalus" panose="02020603050405020304" pitchFamily="18" charset="-78"/>
                        </a:rPr>
                        <a:t>* توفر الإرادة السياسية على أعلى    </a:t>
                      </a:r>
                    </a:p>
                    <a:p>
                      <a:pPr algn="r" rtl="1"/>
                      <a:r>
                        <a:rPr lang="ar-JO" sz="1600" dirty="0" smtClean="0">
                          <a:solidFill>
                            <a:srgbClr val="002060"/>
                          </a:solidFill>
                          <a:latin typeface="Andalus" panose="02020603050405020304" pitchFamily="18" charset="-78"/>
                          <a:cs typeface="Andalus" panose="02020603050405020304" pitchFamily="18" charset="-78"/>
                        </a:rPr>
                        <a:t>  المستويات لحمية حقوق الأشخاص  </a:t>
                      </a:r>
                    </a:p>
                    <a:p>
                      <a:pPr algn="r" rtl="1"/>
                      <a:r>
                        <a:rPr lang="ar-JO" sz="1600" dirty="0" smtClean="0">
                          <a:solidFill>
                            <a:srgbClr val="002060"/>
                          </a:solidFill>
                          <a:latin typeface="Andalus" panose="02020603050405020304" pitchFamily="18" charset="-78"/>
                          <a:cs typeface="Andalus" panose="02020603050405020304" pitchFamily="18" charset="-78"/>
                        </a:rPr>
                        <a:t>  ذوي الإعاقة .</a:t>
                      </a:r>
                    </a:p>
                    <a:p>
                      <a:pPr marL="285750" indent="-285750" algn="r" rtl="1">
                        <a:buFont typeface="Arial" panose="020B0604020202020204" pitchFamily="34" charset="0"/>
                        <a:buChar char="•"/>
                      </a:pPr>
                      <a:r>
                        <a:rPr lang="ar-JO" sz="1600" dirty="0" smtClean="0">
                          <a:solidFill>
                            <a:srgbClr val="002060"/>
                          </a:solidFill>
                          <a:latin typeface="Andalus" panose="02020603050405020304" pitchFamily="18" charset="-78"/>
                          <a:cs typeface="Andalus" panose="02020603050405020304" pitchFamily="18" charset="-78"/>
                        </a:rPr>
                        <a:t>وجود تشريعات وقانون لحماية حق ذوي الإعاقة </a:t>
                      </a:r>
                    </a:p>
                    <a:p>
                      <a:pPr marL="0" indent="0" algn="r" rtl="1">
                        <a:buFont typeface="Arial" panose="020B0604020202020204" pitchFamily="34" charset="0"/>
                        <a:buNone/>
                      </a:pPr>
                      <a:r>
                        <a:rPr lang="ar-JO" sz="1600" dirty="0" smtClean="0">
                          <a:solidFill>
                            <a:srgbClr val="002060"/>
                          </a:solidFill>
                          <a:latin typeface="Andalus" panose="02020603050405020304" pitchFamily="18" charset="-78"/>
                          <a:cs typeface="Andalus" panose="02020603050405020304" pitchFamily="18" charset="-78"/>
                        </a:rPr>
                        <a:t>      في</a:t>
                      </a:r>
                      <a:r>
                        <a:rPr lang="ar-JO" sz="1600" baseline="0" dirty="0" smtClean="0">
                          <a:solidFill>
                            <a:srgbClr val="002060"/>
                          </a:solidFill>
                          <a:latin typeface="Andalus" panose="02020603050405020304" pitchFamily="18" charset="-78"/>
                          <a:cs typeface="Andalus" panose="02020603050405020304" pitchFamily="18" charset="-78"/>
                        </a:rPr>
                        <a:t> </a:t>
                      </a:r>
                      <a:r>
                        <a:rPr lang="ar-JO" sz="1600" dirty="0" smtClean="0">
                          <a:solidFill>
                            <a:srgbClr val="002060"/>
                          </a:solidFill>
                          <a:latin typeface="Andalus" panose="02020603050405020304" pitchFamily="18" charset="-78"/>
                          <a:cs typeface="Andalus" panose="02020603050405020304" pitchFamily="18" charset="-78"/>
                        </a:rPr>
                        <a:t>العمل (المادة 3/ج).</a:t>
                      </a:r>
                    </a:p>
                    <a:p>
                      <a:pPr marL="285750" indent="-285750" algn="r" rtl="1">
                        <a:buFont typeface="Arial" panose="020B0604020202020204" pitchFamily="34" charset="0"/>
                        <a:buChar char="•"/>
                      </a:pPr>
                      <a:r>
                        <a:rPr lang="ar-JO" sz="1600" dirty="0" smtClean="0">
                          <a:solidFill>
                            <a:srgbClr val="002060"/>
                          </a:solidFill>
                          <a:latin typeface="Andalus" panose="02020603050405020304" pitchFamily="18" charset="-78"/>
                          <a:cs typeface="Andalus" panose="02020603050405020304" pitchFamily="18" charset="-78"/>
                        </a:rPr>
                        <a:t>تنوع المؤهلات العلمية والتخصصات</a:t>
                      </a:r>
                      <a:r>
                        <a:rPr lang="ar-JO" sz="1600" baseline="0" dirty="0" smtClean="0">
                          <a:solidFill>
                            <a:srgbClr val="002060"/>
                          </a:solidFill>
                          <a:latin typeface="Andalus" panose="02020603050405020304" pitchFamily="18" charset="-78"/>
                          <a:cs typeface="Andalus" panose="02020603050405020304" pitchFamily="18" charset="-78"/>
                        </a:rPr>
                        <a:t> </a:t>
                      </a:r>
                    </a:p>
                    <a:p>
                      <a:pPr marL="0" indent="0" algn="r" rtl="1">
                        <a:buFont typeface="Arial" panose="020B0604020202020204" pitchFamily="34" charset="0"/>
                        <a:buNone/>
                      </a:pPr>
                      <a:r>
                        <a:rPr lang="ar-JO" sz="1600" baseline="0" dirty="0" smtClean="0">
                          <a:solidFill>
                            <a:srgbClr val="002060"/>
                          </a:solidFill>
                          <a:latin typeface="Andalus" panose="02020603050405020304" pitchFamily="18" charset="-78"/>
                          <a:cs typeface="Andalus" panose="02020603050405020304" pitchFamily="18" charset="-78"/>
                        </a:rPr>
                        <a:t>     للأشخاص ذوي الإعاقة</a:t>
                      </a:r>
                      <a:endParaRPr lang="ar-JO" sz="1600" dirty="0">
                        <a:solidFill>
                          <a:srgbClr val="002060"/>
                        </a:solidFill>
                        <a:latin typeface="Andalus" panose="02020603050405020304" pitchFamily="18" charset="-78"/>
                        <a:cs typeface="Andalus" panose="02020603050405020304" pitchFamily="18" charset="-78"/>
                      </a:endParaRPr>
                    </a:p>
                  </a:txBody>
                  <a:tcPr>
                    <a:noFill/>
                  </a:tcPr>
                </a:tc>
                <a:tc>
                  <a:txBody>
                    <a:bodyPr/>
                    <a:lstStyle/>
                    <a:p>
                      <a:pPr algn="l" rtl="1"/>
                      <a:r>
                        <a:rPr lang="ar-JO" sz="1600" dirty="0" smtClean="0">
                          <a:solidFill>
                            <a:srgbClr val="002060"/>
                          </a:solidFill>
                          <a:latin typeface="Andalus" panose="02020603050405020304" pitchFamily="18" charset="-78"/>
                          <a:cs typeface="Andalus" panose="02020603050405020304" pitchFamily="18" charset="-78"/>
                        </a:rPr>
                        <a:t>عدد الأشخاص ذوي الإعاقة الكبير وقلة عدد الوظائف المتاحة</a:t>
                      </a:r>
                      <a:endParaRPr lang="ar-JO" sz="1600" dirty="0">
                        <a:solidFill>
                          <a:srgbClr val="002060"/>
                        </a:solidFill>
                        <a:latin typeface="Andalus" panose="02020603050405020304" pitchFamily="18" charset="-78"/>
                        <a:cs typeface="Andalus" panose="02020603050405020304" pitchFamily="18" charset="-78"/>
                      </a:endParaRPr>
                    </a:p>
                  </a:txBody>
                  <a:tcPr>
                    <a:noFill/>
                  </a:tcPr>
                </a:tc>
                <a:extLst>
                  <a:ext uri="{0D108BD9-81ED-4DB2-BD59-A6C34878D82A}">
                    <a16:rowId xmlns="" xmlns:a16="http://schemas.microsoft.com/office/drawing/2014/main" val="10001"/>
                  </a:ext>
                </a:extLst>
              </a:tr>
              <a:tr h="2556356">
                <a:tc>
                  <a:txBody>
                    <a:bodyPr/>
                    <a:lstStyle/>
                    <a:p>
                      <a:pPr rtl="1"/>
                      <a:endParaRPr lang="ar-JO" sz="1600" dirty="0" smtClean="0">
                        <a:solidFill>
                          <a:srgbClr val="002060"/>
                        </a:solidFill>
                        <a:latin typeface="Andalus" panose="02020603050405020304" pitchFamily="18" charset="-78"/>
                        <a:cs typeface="Andalus" panose="02020603050405020304" pitchFamily="18" charset="-78"/>
                      </a:endParaRPr>
                    </a:p>
                    <a:p>
                      <a:pPr algn="r" rtl="1"/>
                      <a:r>
                        <a:rPr lang="ar-JO" sz="1600" dirty="0" smtClean="0">
                          <a:solidFill>
                            <a:srgbClr val="002060"/>
                          </a:solidFill>
                          <a:latin typeface="Andalus" panose="02020603050405020304" pitchFamily="18" charset="-78"/>
                          <a:cs typeface="Andalus" panose="02020603050405020304" pitchFamily="18" charset="-78"/>
                        </a:rPr>
                        <a:t>تدريب</a:t>
                      </a:r>
                      <a:r>
                        <a:rPr lang="ar-JO" sz="1600" baseline="0" dirty="0" smtClean="0">
                          <a:solidFill>
                            <a:srgbClr val="002060"/>
                          </a:solidFill>
                          <a:latin typeface="Andalus" panose="02020603050405020304" pitchFamily="18" charset="-78"/>
                          <a:cs typeface="Andalus" panose="02020603050405020304" pitchFamily="18" charset="-78"/>
                        </a:rPr>
                        <a:t> الأشخاص ذوي الإعاقة </a:t>
                      </a:r>
                    </a:p>
                    <a:p>
                      <a:pPr algn="r" rtl="1"/>
                      <a:r>
                        <a:rPr lang="ar-JO" sz="1600" baseline="0" dirty="0" smtClean="0">
                          <a:solidFill>
                            <a:srgbClr val="002060"/>
                          </a:solidFill>
                          <a:latin typeface="Andalus" panose="02020603050405020304" pitchFamily="18" charset="-78"/>
                          <a:cs typeface="Andalus" panose="02020603050405020304" pitchFamily="18" charset="-78"/>
                        </a:rPr>
                        <a:t> لإكسابهم مهارات إضافية لأداء اعمال متنوعة</a:t>
                      </a:r>
                    </a:p>
                    <a:p>
                      <a:pPr algn="r" rtl="1"/>
                      <a:r>
                        <a:rPr lang="ar-JO" sz="1600" baseline="0" dirty="0" smtClean="0">
                          <a:solidFill>
                            <a:srgbClr val="002060"/>
                          </a:solidFill>
                          <a:latin typeface="Andalus" panose="02020603050405020304" pitchFamily="18" charset="-78"/>
                          <a:cs typeface="Andalus" panose="02020603050405020304" pitchFamily="18" charset="-78"/>
                        </a:rPr>
                        <a:t>إمكانية تقديم بع التجهيزات من قب المجلس الأعلى لشؤون الأشخاص المعوقين للجهات التي يتم توظيف الأشخاص المعوقين فيها</a:t>
                      </a:r>
                      <a:endParaRPr lang="ar-JO" sz="1600" dirty="0">
                        <a:solidFill>
                          <a:srgbClr val="002060"/>
                        </a:solidFill>
                        <a:latin typeface="Andalus" panose="02020603050405020304" pitchFamily="18" charset="-78"/>
                        <a:cs typeface="Andalus" panose="02020603050405020304" pitchFamily="18" charset="-78"/>
                      </a:endParaRPr>
                    </a:p>
                  </a:txBody>
                  <a:tcPr>
                    <a:noFill/>
                  </a:tcPr>
                </a:tc>
                <a:tc>
                  <a:txBody>
                    <a:bodyPr/>
                    <a:lstStyle/>
                    <a:p>
                      <a:pPr algn="l" rtl="1"/>
                      <a:endParaRPr lang="ar-JO" sz="1600" dirty="0" smtClean="0">
                        <a:solidFill>
                          <a:srgbClr val="002060"/>
                        </a:solidFill>
                        <a:latin typeface="Andalus" panose="02020603050405020304" pitchFamily="18" charset="-78"/>
                        <a:cs typeface="Andalus" panose="02020603050405020304" pitchFamily="18" charset="-78"/>
                      </a:endParaRPr>
                    </a:p>
                    <a:p>
                      <a:pPr algn="l" rtl="1"/>
                      <a:r>
                        <a:rPr lang="ar-JO" sz="1600" dirty="0" smtClean="0">
                          <a:solidFill>
                            <a:srgbClr val="002060"/>
                          </a:solidFill>
                          <a:latin typeface="Andalus" panose="02020603050405020304" pitchFamily="18" charset="-78"/>
                          <a:cs typeface="Andalus" panose="02020603050405020304" pitchFamily="18" charset="-78"/>
                        </a:rPr>
                        <a:t>التغذية</a:t>
                      </a:r>
                      <a:r>
                        <a:rPr lang="ar-JO" sz="1600" baseline="0" dirty="0" smtClean="0">
                          <a:solidFill>
                            <a:srgbClr val="002060"/>
                          </a:solidFill>
                          <a:latin typeface="Andalus" panose="02020603050405020304" pitchFamily="18" charset="-78"/>
                          <a:cs typeface="Andalus" panose="02020603050405020304" pitchFamily="18" charset="-78"/>
                        </a:rPr>
                        <a:t> الراجعة </a:t>
                      </a:r>
                    </a:p>
                    <a:p>
                      <a:pPr algn="l" rtl="1"/>
                      <a:r>
                        <a:rPr lang="ar-JO" sz="1600" baseline="0" dirty="0" smtClean="0">
                          <a:solidFill>
                            <a:srgbClr val="002060"/>
                          </a:solidFill>
                          <a:latin typeface="Andalus" panose="02020603050405020304" pitchFamily="18" charset="-78"/>
                          <a:cs typeface="Andalus" panose="02020603050405020304" pitchFamily="18" charset="-78"/>
                        </a:rPr>
                        <a:t>من الجهات التي يتم تعسين ذوي الاعاقات</a:t>
                      </a:r>
                    </a:p>
                    <a:p>
                      <a:pPr algn="l" rtl="1"/>
                      <a:r>
                        <a:rPr lang="ar-JO" sz="1600" baseline="0" dirty="0" smtClean="0">
                          <a:solidFill>
                            <a:srgbClr val="002060"/>
                          </a:solidFill>
                          <a:latin typeface="Andalus" panose="02020603050405020304" pitchFamily="18" charset="-78"/>
                          <a:cs typeface="Andalus" panose="02020603050405020304" pitchFamily="18" charset="-78"/>
                        </a:rPr>
                        <a:t> فيها وانخفاض الرغبة في تعيين اعداد إضافية من</a:t>
                      </a:r>
                    </a:p>
                    <a:p>
                      <a:pPr algn="l" rtl="1"/>
                      <a:r>
                        <a:rPr lang="ar-JO" sz="1600" baseline="0" dirty="0" smtClean="0">
                          <a:solidFill>
                            <a:srgbClr val="002060"/>
                          </a:solidFill>
                          <a:latin typeface="Andalus" panose="02020603050405020304" pitchFamily="18" charset="-78"/>
                          <a:cs typeface="Andalus" panose="02020603050405020304" pitchFamily="18" charset="-78"/>
                        </a:rPr>
                        <a:t> ذوي الإعاقة</a:t>
                      </a:r>
                      <a:endParaRPr lang="ar-JO" sz="1600" dirty="0">
                        <a:solidFill>
                          <a:srgbClr val="002060"/>
                        </a:solidFill>
                        <a:latin typeface="Andalus" panose="02020603050405020304" pitchFamily="18" charset="-78"/>
                        <a:cs typeface="Andalus" panose="02020603050405020304" pitchFamily="18" charset="-78"/>
                      </a:endParaRPr>
                    </a:p>
                  </a:txBody>
                  <a:tcPr>
                    <a:noFill/>
                  </a:tcPr>
                </a:tc>
                <a:extLst>
                  <a:ext uri="{0D108BD9-81ED-4DB2-BD59-A6C34878D82A}">
                    <a16:rowId xmlns="" xmlns:a16="http://schemas.microsoft.com/office/drawing/2014/main" val="10003"/>
                  </a:ext>
                </a:extLst>
              </a:tr>
            </a:tbl>
          </a:graphicData>
        </a:graphic>
      </p:graphicFrame>
      <p:sp>
        <p:nvSpPr>
          <p:cNvPr id="8" name="Oval 7"/>
          <p:cNvSpPr/>
          <p:nvPr/>
        </p:nvSpPr>
        <p:spPr>
          <a:xfrm>
            <a:off x="4265612" y="1423403"/>
            <a:ext cx="3962400" cy="314859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dirty="0" smtClean="0">
                <a:solidFill>
                  <a:srgbClr val="002060"/>
                </a:solidFill>
                <a:latin typeface="Andalus" panose="02020603050405020304" pitchFamily="18" charset="-78"/>
                <a:cs typeface="Andalus" panose="02020603050405020304" pitchFamily="18" charset="-78"/>
              </a:rPr>
              <a:t>تدريب الأشخاص ذوي الإعاقة لإكسابهم  مهارات إضافية لزيادة فرصهم عند المنافسة على الوظائف  المتاحة</a:t>
            </a:r>
          </a:p>
          <a:p>
            <a:pPr algn="ctr"/>
            <a:r>
              <a:rPr lang="ar-JO" sz="1600" dirty="0" smtClean="0">
                <a:solidFill>
                  <a:srgbClr val="002060"/>
                </a:solidFill>
                <a:latin typeface="Andalus" panose="02020603050405020304" pitchFamily="18" charset="-78"/>
                <a:cs typeface="Andalus" panose="02020603050405020304" pitchFamily="18" charset="-78"/>
              </a:rPr>
              <a:t>توجيه الأشخاص ذِوي الإعاقة لدراسة التخصصات الأكثر حاجة من الجهات الحكومية</a:t>
            </a:r>
            <a:r>
              <a:rPr lang="en-US" sz="1600" dirty="0" smtClean="0">
                <a:solidFill>
                  <a:srgbClr val="002060"/>
                </a:solidFill>
                <a:latin typeface="Andalus" panose="02020603050405020304" pitchFamily="18" charset="-78"/>
                <a:cs typeface="Andalus" panose="02020603050405020304" pitchFamily="18" charset="-78"/>
              </a:rPr>
              <a:t> </a:t>
            </a:r>
            <a:endParaRPr lang="ar-JO" sz="1600" dirty="0" smtClean="0">
              <a:solidFill>
                <a:srgbClr val="002060"/>
              </a:solidFill>
              <a:latin typeface="Andalus" panose="02020603050405020304" pitchFamily="18" charset="-78"/>
              <a:cs typeface="Andalus" panose="02020603050405020304" pitchFamily="18" charset="-78"/>
            </a:endParaRPr>
          </a:p>
          <a:p>
            <a:pPr algn="ctr"/>
            <a:r>
              <a:rPr lang="ar-JO" sz="1600" dirty="0" smtClean="0">
                <a:solidFill>
                  <a:srgbClr val="002060"/>
                </a:solidFill>
                <a:latin typeface="Andalus" panose="02020603050405020304" pitchFamily="18" charset="-78"/>
                <a:cs typeface="Andalus" panose="02020603050405020304" pitchFamily="18" charset="-78"/>
              </a:rPr>
              <a:t>تقديم مزيدا من ِللجهات الحكومية التي يتم تعيين الأشخاص ذوي الإعاقة  فيها لزيادة الإنجاز وزيادة رغبة هذه الجهات في توظيفهمِ</a:t>
            </a:r>
            <a:endParaRPr lang="ar-JO" sz="1600" dirty="0">
              <a:solidFill>
                <a:srgbClr val="002060"/>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3"/>
          <a:stretch>
            <a:fillRect/>
          </a:stretch>
        </p:blipFill>
        <p:spPr>
          <a:xfrm>
            <a:off x="42046" y="123171"/>
            <a:ext cx="692209" cy="1826134"/>
          </a:xfrm>
          <a:prstGeom prst="rect">
            <a:avLst/>
          </a:prstGeom>
          <a:solidFill>
            <a:srgbClr val="A6DFEC"/>
          </a:solidFill>
          <a:ln>
            <a:noFill/>
          </a:ln>
          <a:effectLst>
            <a:softEdge rad="112500"/>
          </a:effectLst>
        </p:spPr>
      </p:pic>
      <p:pic>
        <p:nvPicPr>
          <p:cNvPr id="9" name="Picture 8"/>
          <p:cNvPicPr>
            <a:picLocks noChangeAspect="1"/>
          </p:cNvPicPr>
          <p:nvPr/>
        </p:nvPicPr>
        <p:blipFill>
          <a:blip r:embed="rId4"/>
          <a:stretch>
            <a:fillRect/>
          </a:stretch>
        </p:blipFill>
        <p:spPr>
          <a:xfrm>
            <a:off x="74612" y="2590800"/>
            <a:ext cx="685800" cy="1792627"/>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74612" y="4853527"/>
            <a:ext cx="685800" cy="1775873"/>
          </a:xfrm>
          <a:prstGeom prst="rect">
            <a:avLst/>
          </a:prstGeom>
          <a:ln>
            <a:noFill/>
          </a:ln>
          <a:effectLst>
            <a:softEdge rad="112500"/>
          </a:effectLst>
        </p:spPr>
      </p:pic>
      <p:sp>
        <p:nvSpPr>
          <p:cNvPr id="6" name="Slide Number Placeholder 2"/>
          <p:cNvSpPr>
            <a:spLocks noGrp="1"/>
          </p:cNvSpPr>
          <p:nvPr>
            <p:ph type="sldNum" sz="quarter" idx="12"/>
          </p:nvPr>
        </p:nvSpPr>
        <p:spPr>
          <a:xfrm>
            <a:off x="11047412" y="6019800"/>
            <a:ext cx="628813" cy="767687"/>
          </a:xfrm>
        </p:spPr>
        <p:txBody>
          <a:bodyPr>
            <a:normAutofit/>
          </a:bodyPr>
          <a:lstStyle/>
          <a:p>
            <a:fld id="{B6F15528-21DE-4FAA-801E-634DDDAF4B2B}" type="slidenum">
              <a:rPr lang="en-US" smtClean="0"/>
              <a:pPr/>
              <a:t>10</a:t>
            </a:fld>
            <a:endParaRPr lang="en-US" dirty="0"/>
          </a:p>
        </p:txBody>
      </p:sp>
      <p:sp>
        <p:nvSpPr>
          <p:cNvPr id="3" name="Right Brace 2"/>
          <p:cNvSpPr/>
          <p:nvPr/>
        </p:nvSpPr>
        <p:spPr>
          <a:xfrm>
            <a:off x="11428412" y="838200"/>
            <a:ext cx="609600" cy="1752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dirty="0"/>
          </a:p>
        </p:txBody>
      </p:sp>
      <p:sp>
        <p:nvSpPr>
          <p:cNvPr id="11" name="Right Brace 10"/>
          <p:cNvSpPr/>
          <p:nvPr/>
        </p:nvSpPr>
        <p:spPr>
          <a:xfrm>
            <a:off x="11426824" y="2997701"/>
            <a:ext cx="609600" cy="1752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dirty="0"/>
          </a:p>
        </p:txBody>
      </p:sp>
      <p:sp>
        <p:nvSpPr>
          <p:cNvPr id="4" name="Left Brace 3"/>
          <p:cNvSpPr/>
          <p:nvPr/>
        </p:nvSpPr>
        <p:spPr>
          <a:xfrm>
            <a:off x="1171733" y="838200"/>
            <a:ext cx="655479" cy="175260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dirty="0"/>
          </a:p>
        </p:txBody>
      </p:sp>
      <p:sp>
        <p:nvSpPr>
          <p:cNvPr id="12" name="Left Brace 11"/>
          <p:cNvSpPr/>
          <p:nvPr/>
        </p:nvSpPr>
        <p:spPr>
          <a:xfrm>
            <a:off x="1118791" y="3081947"/>
            <a:ext cx="655479" cy="175260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dirty="0"/>
          </a:p>
        </p:txBody>
      </p:sp>
      <p:sp>
        <p:nvSpPr>
          <p:cNvPr id="13" name="TextBox 12"/>
          <p:cNvSpPr txBox="1"/>
          <p:nvPr/>
        </p:nvSpPr>
        <p:spPr>
          <a:xfrm rot="16200000">
            <a:off x="10580134" y="1619884"/>
            <a:ext cx="1905000" cy="341632"/>
          </a:xfrm>
          <a:prstGeom prst="rect">
            <a:avLst/>
          </a:prstGeom>
          <a:noFill/>
        </p:spPr>
        <p:txBody>
          <a:bodyPr wrap="square" rtlCol="1">
            <a:spAutoFit/>
          </a:bodyPr>
          <a:lstStyle/>
          <a:p>
            <a:pPr algn="ctr">
              <a:lnSpc>
                <a:spcPct val="90000"/>
              </a:lnSpc>
            </a:pPr>
            <a:r>
              <a:rPr lang="ar-JO" dirty="0" smtClean="0">
                <a:solidFill>
                  <a:srgbClr val="FF0000"/>
                </a:solidFill>
              </a:rPr>
              <a:t>نقاط القوة</a:t>
            </a:r>
            <a:endParaRPr lang="ar-JO" dirty="0">
              <a:solidFill>
                <a:srgbClr val="FF0000"/>
              </a:solidFill>
            </a:endParaRPr>
          </a:p>
        </p:txBody>
      </p:sp>
      <p:sp>
        <p:nvSpPr>
          <p:cNvPr id="14" name="TextBox 13"/>
          <p:cNvSpPr txBox="1"/>
          <p:nvPr/>
        </p:nvSpPr>
        <p:spPr>
          <a:xfrm rot="5400000">
            <a:off x="791990" y="1501064"/>
            <a:ext cx="1905000" cy="341632"/>
          </a:xfrm>
          <a:prstGeom prst="rect">
            <a:avLst/>
          </a:prstGeom>
          <a:noFill/>
        </p:spPr>
        <p:txBody>
          <a:bodyPr wrap="square" rtlCol="1">
            <a:spAutoFit/>
          </a:bodyPr>
          <a:lstStyle/>
          <a:p>
            <a:pPr algn="ctr">
              <a:lnSpc>
                <a:spcPct val="90000"/>
              </a:lnSpc>
            </a:pPr>
            <a:r>
              <a:rPr lang="ar-JO" dirty="0" smtClean="0">
                <a:solidFill>
                  <a:srgbClr val="FF0000"/>
                </a:solidFill>
              </a:rPr>
              <a:t>نقاط الضعف</a:t>
            </a:r>
            <a:endParaRPr lang="ar-JO" dirty="0">
              <a:solidFill>
                <a:srgbClr val="FF0000"/>
              </a:solidFill>
            </a:endParaRPr>
          </a:p>
        </p:txBody>
      </p:sp>
      <p:sp>
        <p:nvSpPr>
          <p:cNvPr id="15" name="TextBox 14"/>
          <p:cNvSpPr txBox="1"/>
          <p:nvPr/>
        </p:nvSpPr>
        <p:spPr>
          <a:xfrm rot="16200000">
            <a:off x="10576863" y="3829684"/>
            <a:ext cx="1905000" cy="341632"/>
          </a:xfrm>
          <a:prstGeom prst="rect">
            <a:avLst/>
          </a:prstGeom>
          <a:noFill/>
        </p:spPr>
        <p:txBody>
          <a:bodyPr wrap="square" rtlCol="1">
            <a:spAutoFit/>
          </a:bodyPr>
          <a:lstStyle/>
          <a:p>
            <a:pPr algn="ctr">
              <a:lnSpc>
                <a:spcPct val="90000"/>
              </a:lnSpc>
            </a:pPr>
            <a:r>
              <a:rPr lang="ar-JO" dirty="0" smtClean="0">
                <a:solidFill>
                  <a:srgbClr val="FF0000"/>
                </a:solidFill>
              </a:rPr>
              <a:t>الفرص</a:t>
            </a:r>
            <a:endParaRPr lang="ar-JO" dirty="0">
              <a:solidFill>
                <a:srgbClr val="FF0000"/>
              </a:solidFill>
            </a:endParaRPr>
          </a:p>
        </p:txBody>
      </p:sp>
      <p:sp>
        <p:nvSpPr>
          <p:cNvPr id="16" name="TextBox 15"/>
          <p:cNvSpPr txBox="1"/>
          <p:nvPr/>
        </p:nvSpPr>
        <p:spPr>
          <a:xfrm rot="5400000">
            <a:off x="719231" y="3779385"/>
            <a:ext cx="1905000" cy="341632"/>
          </a:xfrm>
          <a:prstGeom prst="rect">
            <a:avLst/>
          </a:prstGeom>
          <a:noFill/>
        </p:spPr>
        <p:txBody>
          <a:bodyPr wrap="square" rtlCol="1">
            <a:spAutoFit/>
          </a:bodyPr>
          <a:lstStyle/>
          <a:p>
            <a:pPr algn="ctr">
              <a:lnSpc>
                <a:spcPct val="90000"/>
              </a:lnSpc>
            </a:pPr>
            <a:r>
              <a:rPr lang="ar-JO" dirty="0" smtClean="0">
                <a:solidFill>
                  <a:srgbClr val="FF0000"/>
                </a:solidFill>
              </a:rPr>
              <a:t>المخاوف</a:t>
            </a:r>
            <a:endParaRPr lang="ar-JO" dirty="0">
              <a:solidFill>
                <a:srgbClr val="FF0000"/>
              </a:solidFill>
            </a:endParaRP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FEFA0A-2F20-4B60-98C6-5FFDA469AA1C}"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7" name="Picture 6"/>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9" name="TextBox 8"/>
          <p:cNvSpPr txBox="1"/>
          <p:nvPr/>
        </p:nvSpPr>
        <p:spPr>
          <a:xfrm>
            <a:off x="1751012" y="381000"/>
            <a:ext cx="8458200" cy="5133713"/>
          </a:xfrm>
          <a:prstGeom prst="rect">
            <a:avLst/>
          </a:prstGeom>
          <a:noFill/>
        </p:spPr>
        <p:txBody>
          <a:bodyPr wrap="square" rtlCol="1">
            <a:spAutoFit/>
          </a:bodyPr>
          <a:lstStyle/>
          <a:p>
            <a:pPr algn="ctr">
              <a:lnSpc>
                <a:spcPct val="90000"/>
              </a:lnSpc>
            </a:pPr>
            <a:endParaRPr lang="en-US" sz="2800" dirty="0" smtClean="0">
              <a:solidFill>
                <a:srgbClr val="002060"/>
              </a:solidFill>
              <a:latin typeface="Andalus" panose="02020603050405020304" pitchFamily="18" charset="-78"/>
              <a:cs typeface="Andalus" panose="02020603050405020304" pitchFamily="18" charset="-78"/>
            </a:endParaRPr>
          </a:p>
          <a:p>
            <a:pPr algn="ctr">
              <a:lnSpc>
                <a:spcPct val="90000"/>
              </a:lnSpc>
            </a:pPr>
            <a:endParaRPr lang="en-US" sz="2800" dirty="0">
              <a:solidFill>
                <a:srgbClr val="002060"/>
              </a:solidFill>
              <a:latin typeface="Andalus" panose="02020603050405020304" pitchFamily="18" charset="-78"/>
              <a:cs typeface="Andalus" panose="02020603050405020304" pitchFamily="18" charset="-78"/>
            </a:endParaRPr>
          </a:p>
          <a:p>
            <a:pPr algn="ctr">
              <a:lnSpc>
                <a:spcPct val="90000"/>
              </a:lnSpc>
            </a:pPr>
            <a:r>
              <a:rPr lang="ar-JO" sz="2800" b="1" dirty="0" smtClean="0">
                <a:solidFill>
                  <a:srgbClr val="002060"/>
                </a:solidFill>
                <a:latin typeface="Andalus" panose="02020603050405020304" pitchFamily="18" charset="-78"/>
                <a:cs typeface="Andalus" panose="02020603050405020304" pitchFamily="18" charset="-78"/>
              </a:rPr>
              <a:t>الطموح( الخلاصة).</a:t>
            </a:r>
            <a:endParaRPr lang="en-US" sz="2800" b="1" dirty="0" smtClean="0">
              <a:solidFill>
                <a:srgbClr val="002060"/>
              </a:solidFill>
              <a:latin typeface="Andalus" panose="02020603050405020304" pitchFamily="18" charset="-78"/>
              <a:cs typeface="Andalus" panose="02020603050405020304" pitchFamily="18" charset="-78"/>
            </a:endParaRPr>
          </a:p>
          <a:p>
            <a:pPr algn="ctr">
              <a:lnSpc>
                <a:spcPct val="90000"/>
              </a:lnSpc>
            </a:pPr>
            <a:endParaRPr lang="en-US" sz="2800" dirty="0">
              <a:solidFill>
                <a:srgbClr val="002060"/>
              </a:solidFill>
              <a:latin typeface="Andalus" panose="02020603050405020304" pitchFamily="18" charset="-78"/>
              <a:cs typeface="Andalus" panose="02020603050405020304" pitchFamily="18" charset="-78"/>
            </a:endParaRPr>
          </a:p>
          <a:p>
            <a:pPr algn="ctr">
              <a:lnSpc>
                <a:spcPct val="90000"/>
              </a:lnSpc>
            </a:pPr>
            <a:endParaRPr lang="ar-JO" sz="2800" dirty="0" smtClean="0">
              <a:solidFill>
                <a:srgbClr val="002060"/>
              </a:solidFill>
              <a:latin typeface="Andalus" panose="02020603050405020304" pitchFamily="18" charset="-78"/>
              <a:cs typeface="Andalus" panose="02020603050405020304" pitchFamily="18" charset="-78"/>
            </a:endParaRPr>
          </a:p>
          <a:p>
            <a:pPr algn="r">
              <a:lnSpc>
                <a:spcPct val="90000"/>
              </a:lnSpc>
            </a:pPr>
            <a:r>
              <a:rPr lang="ar-JO" sz="2800" dirty="0" smtClean="0">
                <a:solidFill>
                  <a:srgbClr val="002060"/>
                </a:solidFill>
                <a:latin typeface="Andalus" panose="02020603050405020304" pitchFamily="18" charset="-78"/>
                <a:cs typeface="Andalus" panose="02020603050405020304" pitchFamily="18" charset="-78"/>
              </a:rPr>
              <a:t>يسعى ديوان الخدمة المدنية والمجلس الأعلى لشؤون الأشخاص المعوقين ومن خلال تدريب وتأهيل ومساعدة الأشخاص ذوي الإعاقة لا كسابهم مهارات إضافية تعزز من قدراتهم التنافسية مع الأشخاص الأخرين. حيث لا تتجاوز نسبة توظيف الأشخاص من ذوي الإعاقة من خلال التنافس الحر (الطريقة الثانية) من اجمالي اعداد العينيين مهن 5%. وكلما استطعنا رفع هذه النسبة كلما زادت اعداد الأشخاص المعوقين الذين يتم توظيفهم. وبهذه الطريقة يمكن رفع نسبة التوظيف من هذه الفئة لأكثر من النسبة المقرة في قانون حقوق الأشخاص المعوقين</a:t>
            </a:r>
            <a:endParaRPr lang="ar-JO" sz="2800" dirty="0">
              <a:solidFill>
                <a:srgbClr val="00206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1430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lt">
                                    <p:tmPct val="10000"/>
                                  </p:iterate>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down)">
                                      <p:cBhvr>
                                        <p:cTn id="7" dur="500"/>
                                        <p:tgtEl>
                                          <p:spTgt spid="9">
                                            <p:txEl>
                                              <p:pRg st="2" end="2"/>
                                            </p:txEl>
                                          </p:spTgt>
                                        </p:tgtEl>
                                      </p:cBhvr>
                                    </p:animEffect>
                                  </p:childTnLst>
                                </p:cTn>
                              </p:par>
                              <p:par>
                                <p:cTn id="8" presetID="22" presetClass="entr" presetSubtype="4" fill="hold" nodeType="withEffect">
                                  <p:stCondLst>
                                    <p:cond delay="0"/>
                                  </p:stCondLst>
                                  <p:iterate type="lt">
                                    <p:tmPct val="10000"/>
                                  </p:iterate>
                                  <p:childTnLst>
                                    <p:set>
                                      <p:cBhvr>
                                        <p:cTn id="9" dur="1" fill="hold">
                                          <p:stCondLst>
                                            <p:cond delay="0"/>
                                          </p:stCondLst>
                                        </p:cTn>
                                        <p:tgtEl>
                                          <p:spTgt spid="9">
                                            <p:txEl>
                                              <p:pRg st="5" end="5"/>
                                            </p:txEl>
                                          </p:spTgt>
                                        </p:tgtEl>
                                        <p:attrNameLst>
                                          <p:attrName>style.visibility</p:attrName>
                                        </p:attrNameLst>
                                      </p:cBhvr>
                                      <p:to>
                                        <p:strVal val="visible"/>
                                      </p:to>
                                    </p:set>
                                    <p:animEffect transition="in" filter="wipe(down)">
                                      <p:cBhvr>
                                        <p:cTn id="1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94012" y="609600"/>
            <a:ext cx="6477000" cy="838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ar-JO" sz="4800" dirty="0">
                <a:solidFill>
                  <a:srgbClr val="002060"/>
                </a:solidFill>
                <a:latin typeface="Andalus" panose="02020603050405020304" pitchFamily="18" charset="-78"/>
                <a:cs typeface="Andalus" panose="02020603050405020304" pitchFamily="18" charset="-78"/>
              </a:rPr>
              <a:t>مقدمة</a:t>
            </a:r>
            <a:endParaRPr lang="en-US" sz="4800" dirty="0">
              <a:solidFill>
                <a:srgbClr val="002060"/>
              </a:solidFill>
              <a:latin typeface="Andalus" panose="02020603050405020304" pitchFamily="18" charset="-78"/>
              <a:cs typeface="Andalus" panose="02020603050405020304" pitchFamily="18" charset="-78"/>
            </a:endParaRPr>
          </a:p>
        </p:txBody>
      </p:sp>
      <p:sp>
        <p:nvSpPr>
          <p:cNvPr id="7" name="TextBox 6"/>
          <p:cNvSpPr txBox="1"/>
          <p:nvPr/>
        </p:nvSpPr>
        <p:spPr>
          <a:xfrm>
            <a:off x="912812" y="2077011"/>
            <a:ext cx="10591800" cy="3859518"/>
          </a:xfrm>
          <a:prstGeom prst="rect">
            <a:avLst/>
          </a:prstGeom>
          <a:noFill/>
        </p:spPr>
        <p:txBody>
          <a:bodyPr wrap="square" rtlCol="1">
            <a:spAutoFit/>
          </a:bodyPr>
          <a:lstStyle/>
          <a:p>
            <a:pPr algn="r" rtl="1">
              <a:spcBef>
                <a:spcPct val="0"/>
              </a:spcBef>
            </a:pPr>
            <a:r>
              <a:rPr lang="ar-SA" dirty="0" smtClean="0"/>
              <a:t>    </a:t>
            </a:r>
          </a:p>
          <a:p>
            <a:pPr algn="r">
              <a:lnSpc>
                <a:spcPct val="90000"/>
              </a:lnSpc>
              <a:spcBef>
                <a:spcPct val="0"/>
              </a:spcBef>
            </a:pPr>
            <a:r>
              <a:rPr lang="ar-SA" dirty="0"/>
              <a:t> </a:t>
            </a:r>
            <a:r>
              <a:rPr lang="ar-SA" dirty="0" smtClean="0"/>
              <a:t>  </a:t>
            </a:r>
            <a:r>
              <a:rPr lang="ar-SA" sz="2400" dirty="0">
                <a:solidFill>
                  <a:srgbClr val="002060"/>
                </a:solidFill>
                <a:latin typeface="Andalus" panose="02020603050405020304" pitchFamily="18" charset="-78"/>
                <a:ea typeface="+mj-ea"/>
                <a:cs typeface="Andalus" panose="02020603050405020304" pitchFamily="18" charset="-78"/>
              </a:rPr>
              <a:t> تنبثق فلسفة المملكة الأردنية الهاشمية تجاه مواطنيها بشكل عام والأشخاص ذوي الإعاقة من القيم الإسلامية والدستور الأردني والإعلان العالمي لحقوق الإنسان والمبادئ والأحكام المنصوص عليها في الاتفاقات الدولية المتعلقة بحقوق الأشخاص ذوي الإعاقة ومن أهم هذه الحقوق الحق في العمل وفي هذا الإطار لا بد من التعريف بالجهات المعنية مباشرة بتوظيف هذه الفئة وهي:-</a:t>
            </a:r>
          </a:p>
          <a:p>
            <a:pPr algn="r">
              <a:lnSpc>
                <a:spcPct val="90000"/>
              </a:lnSpc>
              <a:spcBef>
                <a:spcPct val="0"/>
              </a:spcBef>
            </a:pPr>
            <a:endParaRPr lang="ar-SA" sz="2400" dirty="0">
              <a:solidFill>
                <a:srgbClr val="002060"/>
              </a:solidFill>
              <a:latin typeface="Andalus" panose="02020603050405020304" pitchFamily="18" charset="-78"/>
              <a:ea typeface="+mj-ea"/>
              <a:cs typeface="Andalus" panose="02020603050405020304" pitchFamily="18" charset="-78"/>
            </a:endParaRPr>
          </a:p>
          <a:p>
            <a:pPr algn="r">
              <a:lnSpc>
                <a:spcPct val="90000"/>
              </a:lnSpc>
              <a:spcBef>
                <a:spcPct val="0"/>
              </a:spcBef>
            </a:pPr>
            <a:r>
              <a:rPr lang="ar-JO" sz="2400" dirty="0" smtClean="0">
                <a:solidFill>
                  <a:srgbClr val="002060"/>
                </a:solidFill>
                <a:latin typeface="Andalus" panose="02020603050405020304" pitchFamily="18" charset="-78"/>
                <a:ea typeface="+mj-ea"/>
                <a:cs typeface="Andalus" panose="02020603050405020304" pitchFamily="18" charset="-78"/>
              </a:rPr>
              <a:t>المجلس  </a:t>
            </a:r>
            <a:r>
              <a:rPr lang="ar-JO" sz="2400" dirty="0">
                <a:solidFill>
                  <a:srgbClr val="002060"/>
                </a:solidFill>
                <a:latin typeface="Andalus" panose="02020603050405020304" pitchFamily="18" charset="-78"/>
                <a:ea typeface="+mj-ea"/>
                <a:cs typeface="Andalus" panose="02020603050405020304" pitchFamily="18" charset="-78"/>
              </a:rPr>
              <a:t>الأعلى لشؤون الأشخاص المعوقين</a:t>
            </a:r>
            <a:r>
              <a:rPr lang="ar-JO" sz="2400" dirty="0" smtClean="0">
                <a:solidFill>
                  <a:srgbClr val="002060"/>
                </a:solidFill>
                <a:latin typeface="Andalus" panose="02020603050405020304" pitchFamily="18" charset="-78"/>
                <a:ea typeface="+mj-ea"/>
                <a:cs typeface="Andalus" panose="02020603050405020304" pitchFamily="18" charset="-78"/>
              </a:rPr>
              <a:t>.</a:t>
            </a:r>
            <a:r>
              <a:rPr lang="en-US" sz="2400" dirty="0" smtClean="0">
                <a:solidFill>
                  <a:srgbClr val="002060"/>
                </a:solidFill>
                <a:latin typeface="Andalus" panose="02020603050405020304" pitchFamily="18" charset="-78"/>
                <a:ea typeface="+mj-ea"/>
                <a:cs typeface="Andalus" panose="02020603050405020304" pitchFamily="18" charset="-78"/>
              </a:rPr>
              <a:t>  *</a:t>
            </a:r>
            <a:endParaRPr lang="ar-SA" sz="2400" dirty="0">
              <a:solidFill>
                <a:srgbClr val="002060"/>
              </a:solidFill>
              <a:latin typeface="Andalus" panose="02020603050405020304" pitchFamily="18" charset="-78"/>
              <a:ea typeface="+mj-ea"/>
              <a:cs typeface="Andalus" panose="02020603050405020304" pitchFamily="18" charset="-78"/>
            </a:endParaRPr>
          </a:p>
          <a:p>
            <a:pPr algn="r">
              <a:lnSpc>
                <a:spcPct val="90000"/>
              </a:lnSpc>
              <a:spcBef>
                <a:spcPct val="0"/>
              </a:spcBef>
            </a:pPr>
            <a:r>
              <a:rPr lang="ar-SA" sz="2400" dirty="0">
                <a:solidFill>
                  <a:srgbClr val="002060"/>
                </a:solidFill>
                <a:latin typeface="Andalus" panose="02020603050405020304" pitchFamily="18" charset="-78"/>
                <a:ea typeface="+mj-ea"/>
                <a:cs typeface="Andalus" panose="02020603050405020304" pitchFamily="18" charset="-78"/>
              </a:rPr>
              <a:t>ديوان الخدمة المدنية</a:t>
            </a:r>
            <a:r>
              <a:rPr lang="ar-SA" sz="2400" dirty="0" smtClean="0">
                <a:solidFill>
                  <a:srgbClr val="002060"/>
                </a:solidFill>
                <a:latin typeface="Andalus" panose="02020603050405020304" pitchFamily="18" charset="-78"/>
                <a:ea typeface="+mj-ea"/>
                <a:cs typeface="Andalus" panose="02020603050405020304" pitchFamily="18" charset="-78"/>
              </a:rPr>
              <a:t>.</a:t>
            </a:r>
            <a:r>
              <a:rPr lang="en-US" sz="2400" dirty="0" smtClean="0">
                <a:solidFill>
                  <a:srgbClr val="002060"/>
                </a:solidFill>
                <a:latin typeface="Andalus" panose="02020603050405020304" pitchFamily="18" charset="-78"/>
                <a:ea typeface="+mj-ea"/>
                <a:cs typeface="Andalus" panose="02020603050405020304" pitchFamily="18" charset="-78"/>
              </a:rPr>
              <a:t>  * </a:t>
            </a:r>
            <a:endParaRPr lang="ar-SA" sz="2400" dirty="0">
              <a:solidFill>
                <a:srgbClr val="002060"/>
              </a:solidFill>
              <a:latin typeface="Andalus" panose="02020603050405020304" pitchFamily="18" charset="-78"/>
              <a:ea typeface="+mj-ea"/>
              <a:cs typeface="Andalus" panose="02020603050405020304" pitchFamily="18" charset="-78"/>
            </a:endParaRPr>
          </a:p>
          <a:p>
            <a:pPr algn="r">
              <a:lnSpc>
                <a:spcPct val="90000"/>
              </a:lnSpc>
              <a:spcBef>
                <a:spcPct val="0"/>
              </a:spcBef>
            </a:pPr>
            <a:r>
              <a:rPr lang="ar-SA" sz="2400" dirty="0">
                <a:solidFill>
                  <a:srgbClr val="002060"/>
                </a:solidFill>
                <a:latin typeface="Andalus" panose="02020603050405020304" pitchFamily="18" charset="-78"/>
                <a:ea typeface="+mj-ea"/>
                <a:cs typeface="Andalus" panose="02020603050405020304" pitchFamily="18" charset="-78"/>
              </a:rPr>
              <a:t>الوزارات والدوائر والمؤسسات الحكومية والجامعات الحكومية والمستشفيات </a:t>
            </a:r>
            <a:r>
              <a:rPr lang="ar-SA" sz="2400" dirty="0" smtClean="0">
                <a:solidFill>
                  <a:srgbClr val="002060"/>
                </a:solidFill>
                <a:latin typeface="Andalus" panose="02020603050405020304" pitchFamily="18" charset="-78"/>
                <a:ea typeface="+mj-ea"/>
                <a:cs typeface="Andalus" panose="02020603050405020304" pitchFamily="18" charset="-78"/>
              </a:rPr>
              <a:t>الجامعية</a:t>
            </a:r>
            <a:r>
              <a:rPr lang="en-US" sz="2400" dirty="0" smtClean="0">
                <a:solidFill>
                  <a:srgbClr val="002060"/>
                </a:solidFill>
                <a:latin typeface="Andalus" panose="02020603050405020304" pitchFamily="18" charset="-78"/>
                <a:ea typeface="+mj-ea"/>
                <a:cs typeface="Andalus" panose="02020603050405020304" pitchFamily="18" charset="-78"/>
              </a:rPr>
              <a:t>  *</a:t>
            </a:r>
            <a:endParaRPr lang="ar-SA" sz="2400" dirty="0">
              <a:solidFill>
                <a:srgbClr val="002060"/>
              </a:solidFill>
              <a:latin typeface="Andalus" panose="02020603050405020304" pitchFamily="18" charset="-78"/>
              <a:ea typeface="+mj-ea"/>
              <a:cs typeface="Andalus" panose="02020603050405020304" pitchFamily="18" charset="-78"/>
            </a:endParaRPr>
          </a:p>
          <a:p>
            <a:pPr marL="285750" indent="-285750" algn="r" rtl="1">
              <a:spcBef>
                <a:spcPct val="0"/>
              </a:spcBef>
              <a:buFont typeface="Arial" panose="020B0604020202020204" pitchFamily="34" charset="0"/>
              <a:buChar char="•"/>
            </a:pPr>
            <a:endParaRPr lang="ar-SA" cap="all" dirty="0" smtClean="0">
              <a:solidFill>
                <a:schemeClr val="bg1"/>
              </a:solidFill>
            </a:endParaRPr>
          </a:p>
          <a:p>
            <a:pPr algn="r"/>
            <a:r>
              <a:rPr lang="ar-SA" cap="all" dirty="0" smtClean="0">
                <a:solidFill>
                  <a:schemeClr val="bg1"/>
                </a:solidFill>
              </a:rPr>
              <a:t>  </a:t>
            </a:r>
            <a:endParaRPr lang="ar-JO" cap="all" dirty="0">
              <a:solidFill>
                <a:schemeClr val="bg1"/>
              </a:solidFill>
            </a:endParaRPr>
          </a:p>
          <a:p>
            <a:pPr lvl="0" algn="ctr" rtl="1">
              <a:spcBef>
                <a:spcPct val="0"/>
              </a:spcBef>
            </a:pPr>
            <a:endParaRPr lang="en-US" cap="all" dirty="0">
              <a:latin typeface="+mj-lt"/>
              <a:ea typeface="+mj-ea"/>
              <a:cs typeface="+mj-cs"/>
            </a:endParaRPr>
          </a:p>
        </p:txBody>
      </p:sp>
      <p:pic>
        <p:nvPicPr>
          <p:cNvPr id="8" name="Picture 7"/>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9" name="Picture 8"/>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10" name="Picture 9"/>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11" name="Slide Number Placeholder 10"/>
          <p:cNvSpPr>
            <a:spLocks noGrp="1"/>
          </p:cNvSpPr>
          <p:nvPr>
            <p:ph type="sldNum" sz="quarter" idx="12"/>
          </p:nvPr>
        </p:nvSpPr>
        <p:spPr/>
        <p:txBody>
          <a:bodyPr/>
          <a:lstStyle/>
          <a:p>
            <a:fld id="{81FEFA0A-2F20-4B60-98C6-5FFDA469AA1C}" type="slidenum">
              <a:rPr lang="en-US" smtClean="0"/>
              <a:pPr/>
              <a:t>2</a:t>
            </a:fld>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iterate type="lt">
                                    <p:tmPct val="7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280"/>
                            </p:stCondLst>
                            <p:childTnLst>
                              <p:par>
                                <p:cTn id="9" presetID="2" presetClass="entr" presetSubtype="4" fill="hold" nodeType="afterEffect">
                                  <p:stCondLst>
                                    <p:cond delay="0"/>
                                  </p:stCondLst>
                                  <p:iterate type="wd">
                                    <p:tmPct val="5000"/>
                                  </p:iterate>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155"/>
                            </p:stCondLst>
                            <p:childTnLst>
                              <p:par>
                                <p:cTn id="14" presetID="2" presetClass="entr" presetSubtype="4" fill="hold" nodeType="afterEffect">
                                  <p:stCondLst>
                                    <p:cond delay="0"/>
                                  </p:stCondLst>
                                  <p:iterate type="wd">
                                    <p:tmPct val="5000"/>
                                  </p:iterate>
                                  <p:childTnLst>
                                    <p:set>
                                      <p:cBhvr>
                                        <p:cTn id="15" dur="1" fill="hold">
                                          <p:stCondLst>
                                            <p:cond delay="0"/>
                                          </p:stCondLst>
                                        </p:cTn>
                                        <p:tgtEl>
                                          <p:spTgt spid="7">
                                            <p:txEl>
                                              <p:pRg st="3" end="3"/>
                                            </p:txEl>
                                          </p:spTgt>
                                        </p:tgtEl>
                                        <p:attrNameLst>
                                          <p:attrName>style.visibility</p:attrName>
                                        </p:attrNameLst>
                                      </p:cBhvr>
                                      <p:to>
                                        <p:strVal val="visible"/>
                                      </p:to>
                                    </p:set>
                                    <p:anim calcmode="lin" valueType="num">
                                      <p:cBhvr additive="base">
                                        <p:cTn id="1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805"/>
                            </p:stCondLst>
                            <p:childTnLst>
                              <p:par>
                                <p:cTn id="19" presetID="2" presetClass="entr" presetSubtype="4" fill="hold" nodeType="afterEffect">
                                  <p:stCondLst>
                                    <p:cond delay="0"/>
                                  </p:stCondLst>
                                  <p:iterate type="wd">
                                    <p:tmPct val="5000"/>
                                  </p:iterate>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405"/>
                            </p:stCondLst>
                            <p:childTnLst>
                              <p:par>
                                <p:cTn id="24" presetID="2" presetClass="entr" presetSubtype="4" fill="hold" nodeType="afterEffect">
                                  <p:stCondLst>
                                    <p:cond delay="0"/>
                                  </p:stCondLst>
                                  <p:iterate type="wd">
                                    <p:tmPct val="5000"/>
                                  </p:iterate>
                                  <p:childTnLst>
                                    <p:set>
                                      <p:cBhvr>
                                        <p:cTn id="25" dur="1" fill="hold">
                                          <p:stCondLst>
                                            <p:cond delay="0"/>
                                          </p:stCondLst>
                                        </p:cTn>
                                        <p:tgtEl>
                                          <p:spTgt spid="7">
                                            <p:txEl>
                                              <p:pRg st="5" end="5"/>
                                            </p:txEl>
                                          </p:spTgt>
                                        </p:tgtEl>
                                        <p:attrNameLst>
                                          <p:attrName>style.visibility</p:attrName>
                                        </p:attrNameLst>
                                      </p:cBhvr>
                                      <p:to>
                                        <p:strVal val="visible"/>
                                      </p:to>
                                    </p:set>
                                    <p:anim calcmode="lin" valueType="num">
                                      <p:cBhvr additive="base">
                                        <p:cTn id="2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105"/>
                            </p:stCondLst>
                            <p:childTnLst>
                              <p:par>
                                <p:cTn id="29" presetID="2" presetClass="entr" presetSubtype="4" fill="hold" nodeType="afterEffect">
                                  <p:stCondLst>
                                    <p:cond delay="0"/>
                                  </p:stCondLst>
                                  <p:iterate type="wd">
                                    <p:tmPct val="5000"/>
                                  </p:iterate>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370012" y="2438400"/>
            <a:ext cx="10210800" cy="3657600"/>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lnSpc>
                <a:spcPct val="100000"/>
              </a:lnSpc>
            </a:pPr>
            <a:r>
              <a:rPr lang="ar-SA" sz="1800" dirty="0" smtClean="0"/>
              <a:t/>
            </a:r>
            <a:br>
              <a:rPr lang="ar-SA" sz="1800" dirty="0" smtClean="0"/>
            </a:br>
            <a:r>
              <a:rPr lang="ar-SA" sz="1800" dirty="0" smtClean="0"/>
              <a:t>   </a:t>
            </a:r>
            <a:br>
              <a:rPr lang="ar-SA" sz="1800" dirty="0" smtClean="0"/>
            </a:br>
            <a:r>
              <a:rPr lang="ar-SA" sz="1800" dirty="0" smtClean="0"/>
              <a:t/>
            </a:r>
            <a:br>
              <a:rPr lang="ar-SA" sz="1800" dirty="0" smtClean="0"/>
            </a:br>
            <a:r>
              <a:rPr lang="ar-SA" sz="9600" dirty="0" smtClean="0">
                <a:latin typeface="Andalus" panose="02020603050405020304" pitchFamily="18" charset="-78"/>
                <a:cs typeface="Andalus" panose="02020603050405020304" pitchFamily="18" charset="-78"/>
              </a:rPr>
              <a:t>   </a:t>
            </a:r>
            <a:r>
              <a:rPr lang="ar-SA" sz="9600" dirty="0">
                <a:solidFill>
                  <a:srgbClr val="002060"/>
                </a:solidFill>
                <a:latin typeface="Andalus" panose="02020603050405020304" pitchFamily="18" charset="-78"/>
                <a:cs typeface="Andalus" panose="02020603050405020304" pitchFamily="18" charset="-78"/>
              </a:rPr>
              <a:t>تحقيقاً للرؤية الملكية السامية في إيجاد مجتمع اردني يتمتع فيه جميع أفراده بحياة كريمة تحقق لهم المشاركة الفاعلة القائمة على العدالة والاحترام تم إعداد الاستراتيجية الوطنية للأشخاص ذوي الإعاقة والذي تم بموجبها إصدار قانون حقوق الأشخاص المعوقين رقم (31) لسنة2007، انشئ بموجبة المجلس الأعلى لشؤون الأشخاص المعوقين كمؤسسة عامة مستقلة ليشكل المظلة المؤسسية والقانونية للأشخاص ذوي الإعاقة في المملكة الأردنية الهاشمية. </a:t>
            </a:r>
            <a:r>
              <a:rPr lang="en-US" sz="9600" dirty="0">
                <a:solidFill>
                  <a:srgbClr val="002060"/>
                </a:solidFill>
                <a:latin typeface="Andalus" panose="02020603050405020304" pitchFamily="18" charset="-78"/>
                <a:cs typeface="Andalus" panose="02020603050405020304" pitchFamily="18" charset="-78"/>
              </a:rPr>
              <a:t/>
            </a:r>
            <a:br>
              <a:rPr lang="en-US" sz="9600" dirty="0">
                <a:solidFill>
                  <a:srgbClr val="002060"/>
                </a:solidFill>
                <a:latin typeface="Andalus" panose="02020603050405020304" pitchFamily="18" charset="-78"/>
                <a:cs typeface="Andalus" panose="02020603050405020304" pitchFamily="18" charset="-78"/>
              </a:rPr>
            </a:br>
            <a:r>
              <a:rPr lang="ar-SA" sz="9600" dirty="0">
                <a:solidFill>
                  <a:srgbClr val="002060"/>
                </a:solidFill>
                <a:latin typeface="Andalus" panose="02020603050405020304" pitchFamily="18" charset="-78"/>
                <a:cs typeface="Andalus" panose="02020603050405020304" pitchFamily="18" charset="-78"/>
              </a:rPr>
              <a:t>ويعتبر هذا القانون نقلة نوعية كبيرة مقارنة مع قانون رعاية المعوقين لسنة (1993) الذي تم الغاؤه وبداية مرحلة جديدة ونقطة تحول من مفهوم رعاية ذوي الاعاقة إلى مفهوم حقوق هذه الفئة.</a:t>
            </a:r>
            <a:br>
              <a:rPr lang="ar-SA" sz="9600" dirty="0">
                <a:solidFill>
                  <a:srgbClr val="002060"/>
                </a:solidFill>
                <a:latin typeface="Andalus" panose="02020603050405020304" pitchFamily="18" charset="-78"/>
                <a:cs typeface="Andalus" panose="02020603050405020304" pitchFamily="18" charset="-78"/>
              </a:rPr>
            </a:br>
            <a:r>
              <a:rPr lang="en-US" sz="9600" dirty="0">
                <a:solidFill>
                  <a:srgbClr val="002060"/>
                </a:solidFill>
                <a:latin typeface="Andalus" panose="02020603050405020304" pitchFamily="18" charset="-78"/>
                <a:cs typeface="Andalus" panose="02020603050405020304" pitchFamily="18" charset="-78"/>
              </a:rPr>
              <a:t/>
            </a:r>
            <a:br>
              <a:rPr lang="en-US" sz="9600" dirty="0">
                <a:solidFill>
                  <a:srgbClr val="002060"/>
                </a:solidFill>
                <a:latin typeface="Andalus" panose="02020603050405020304" pitchFamily="18" charset="-78"/>
                <a:cs typeface="Andalus" panose="02020603050405020304" pitchFamily="18" charset="-78"/>
              </a:rPr>
            </a:br>
            <a:r>
              <a:rPr lang="ar-JO" sz="9600" dirty="0">
                <a:solidFill>
                  <a:srgbClr val="002060"/>
                </a:solidFill>
                <a:latin typeface="Andalus" panose="02020603050405020304" pitchFamily="18" charset="-78"/>
                <a:cs typeface="Andalus" panose="02020603050405020304" pitchFamily="18" charset="-78"/>
              </a:rPr>
              <a:t/>
            </a:r>
            <a:br>
              <a:rPr lang="ar-JO" sz="9600" dirty="0">
                <a:solidFill>
                  <a:srgbClr val="002060"/>
                </a:solidFill>
                <a:latin typeface="Andalus" panose="02020603050405020304" pitchFamily="18" charset="-78"/>
                <a:cs typeface="Andalus" panose="02020603050405020304" pitchFamily="18" charset="-78"/>
              </a:rPr>
            </a:br>
            <a:endParaRPr lang="ar-JO" sz="9600" dirty="0">
              <a:solidFill>
                <a:srgbClr val="002060"/>
              </a:solidFill>
              <a:latin typeface="Andalus" panose="02020603050405020304" pitchFamily="18" charset="-78"/>
              <a:cs typeface="Andalus" panose="02020603050405020304" pitchFamily="18" charset="-78"/>
            </a:endParaRPr>
          </a:p>
        </p:txBody>
      </p:sp>
      <p:sp>
        <p:nvSpPr>
          <p:cNvPr id="9" name="TextBox 8"/>
          <p:cNvSpPr txBox="1"/>
          <p:nvPr/>
        </p:nvSpPr>
        <p:spPr>
          <a:xfrm>
            <a:off x="2208212" y="1143000"/>
            <a:ext cx="9067800" cy="757130"/>
          </a:xfrm>
          <a:prstGeom prst="rect">
            <a:avLst/>
          </a:prstGeom>
          <a:noFill/>
        </p:spPr>
        <p:txBody>
          <a:bodyPr wrap="square" rtlCol="1">
            <a:spAutoFit/>
          </a:bodyPr>
          <a:lstStyle/>
          <a:p>
            <a:pPr algn="ctr">
              <a:lnSpc>
                <a:spcPct val="90000"/>
              </a:lnSpc>
              <a:spcBef>
                <a:spcPct val="0"/>
              </a:spcBef>
            </a:pPr>
            <a:r>
              <a:rPr lang="ar-JO" sz="4800" dirty="0">
                <a:solidFill>
                  <a:srgbClr val="002060"/>
                </a:solidFill>
                <a:latin typeface="Andalus" panose="02020603050405020304" pitchFamily="18" charset="-78"/>
                <a:ea typeface="+mj-ea"/>
                <a:cs typeface="Andalus" panose="02020603050405020304" pitchFamily="18" charset="-78"/>
              </a:rPr>
              <a:t>*   المجلس  الأعلى لشؤون الأشخاص المعوقين</a:t>
            </a:r>
          </a:p>
        </p:txBody>
      </p:sp>
      <p:pic>
        <p:nvPicPr>
          <p:cNvPr id="4" name="Picture 3"/>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5" name="Picture 4"/>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11" name="Slide Number Placeholder 10"/>
          <p:cNvSpPr>
            <a:spLocks noGrp="1"/>
          </p:cNvSpPr>
          <p:nvPr>
            <p:ph type="sldNum" sz="quarter" idx="12"/>
          </p:nvPr>
        </p:nvSpPr>
        <p:spPr/>
        <p:txBody>
          <a:bodyPr/>
          <a:lstStyle/>
          <a:p>
            <a:fld id="{81FEFA0A-2F20-4B60-98C6-5FFDA469AA1C}" type="slidenum">
              <a:rPr lang="en-US" smtClean="0"/>
              <a:pPr/>
              <a:t>3</a:t>
            </a:fld>
            <a:endParaRPr lang="en-US"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2577" y="333351"/>
            <a:ext cx="11196248" cy="6296049"/>
            <a:chOff x="992577" y="333351"/>
            <a:chExt cx="11196248" cy="6296049"/>
          </a:xfrm>
        </p:grpSpPr>
        <p:cxnSp>
          <p:nvCxnSpPr>
            <p:cNvPr id="19" name="Straight Arrow Connector 18"/>
            <p:cNvCxnSpPr/>
            <p:nvPr/>
          </p:nvCxnSpPr>
          <p:spPr>
            <a:xfrm flipH="1">
              <a:off x="8165480" y="1349324"/>
              <a:ext cx="1" cy="6685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3" name="Group 2"/>
            <p:cNvGrpSpPr/>
            <p:nvPr/>
          </p:nvGrpSpPr>
          <p:grpSpPr>
            <a:xfrm>
              <a:off x="992577" y="333351"/>
              <a:ext cx="11196248" cy="6296049"/>
              <a:chOff x="1003057" y="297061"/>
              <a:chExt cx="11196248" cy="6296049"/>
            </a:xfrm>
          </p:grpSpPr>
          <p:sp>
            <p:nvSpPr>
              <p:cNvPr id="28" name="Oval 27"/>
              <p:cNvSpPr/>
              <p:nvPr/>
            </p:nvSpPr>
            <p:spPr>
              <a:xfrm>
                <a:off x="10198378" y="1926324"/>
                <a:ext cx="2000927" cy="101672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المادة 4/ج من القانون</a:t>
                </a:r>
                <a:endParaRPr lang="en-US" sz="1600" b="1" dirty="0" smtClean="0">
                  <a:solidFill>
                    <a:srgbClr val="002060"/>
                  </a:solidFill>
                </a:endParaRPr>
              </a:p>
              <a:p>
                <a:pPr algn="ctr"/>
                <a:endParaRPr lang="ar-JO" sz="1600" b="1" dirty="0">
                  <a:solidFill>
                    <a:srgbClr val="002060"/>
                  </a:solidFill>
                </a:endParaRPr>
              </a:p>
            </p:txBody>
          </p:sp>
          <p:sp>
            <p:nvSpPr>
              <p:cNvPr id="9" name="Rectangle 8"/>
              <p:cNvSpPr/>
              <p:nvPr/>
            </p:nvSpPr>
            <p:spPr>
              <a:xfrm>
                <a:off x="3998970" y="297061"/>
                <a:ext cx="3236324" cy="6356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الاستراتيجية الوطنية للأشخاص المعوقين</a:t>
                </a:r>
                <a:endParaRPr lang="ar-JO" sz="1600" b="1" dirty="0">
                  <a:solidFill>
                    <a:srgbClr val="002060"/>
                  </a:solidFill>
                </a:endParaRPr>
              </a:p>
            </p:txBody>
          </p:sp>
          <p:sp>
            <p:nvSpPr>
              <p:cNvPr id="11" name="Rectangle 10"/>
              <p:cNvSpPr/>
              <p:nvPr/>
            </p:nvSpPr>
            <p:spPr>
              <a:xfrm>
                <a:off x="1003057" y="1921181"/>
                <a:ext cx="1941794" cy="6356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الغاء قانون رعاية العوقين لسنة 1993</a:t>
                </a:r>
                <a:endParaRPr lang="ar-JO" sz="1600" b="1" dirty="0">
                  <a:solidFill>
                    <a:srgbClr val="002060"/>
                  </a:solidFill>
                </a:endParaRPr>
              </a:p>
            </p:txBody>
          </p:sp>
          <p:sp>
            <p:nvSpPr>
              <p:cNvPr id="12" name="Rectangle 11"/>
              <p:cNvSpPr/>
              <p:nvPr/>
            </p:nvSpPr>
            <p:spPr>
              <a:xfrm>
                <a:off x="6547318" y="1988364"/>
                <a:ext cx="3236324" cy="6356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قانون حقوق الأشخاص المعوقين رقم (31) لسنة 2007ِ</a:t>
                </a:r>
                <a:endParaRPr lang="ar-JO" sz="1600" b="1" dirty="0">
                  <a:solidFill>
                    <a:srgbClr val="002060"/>
                  </a:solidFill>
                </a:endParaRPr>
              </a:p>
            </p:txBody>
          </p:sp>
          <p:sp>
            <p:nvSpPr>
              <p:cNvPr id="13" name="Rectangle 12"/>
              <p:cNvSpPr/>
              <p:nvPr/>
            </p:nvSpPr>
            <p:spPr>
              <a:xfrm>
                <a:off x="6439823" y="3393906"/>
                <a:ext cx="3487331" cy="6522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المجلس الأعلى لشؤون الأشخاص المعوقين برئاسة سمو الأمير مرعد بن رعد بن زيد</a:t>
                </a:r>
                <a:endParaRPr lang="ar-JO" sz="1600" b="1" dirty="0">
                  <a:solidFill>
                    <a:srgbClr val="002060"/>
                  </a:solidFill>
                </a:endParaRPr>
              </a:p>
            </p:txBody>
          </p:sp>
          <p:sp>
            <p:nvSpPr>
              <p:cNvPr id="14" name="Rectangle 13"/>
              <p:cNvSpPr/>
              <p:nvPr/>
            </p:nvSpPr>
            <p:spPr>
              <a:xfrm>
                <a:off x="5534985" y="4480191"/>
                <a:ext cx="5431644" cy="7854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الرؤية</a:t>
                </a:r>
              </a:p>
              <a:p>
                <a:pPr algn="ctr"/>
                <a:r>
                  <a:rPr lang="ar-JO" sz="1600" dirty="0" smtClean="0">
                    <a:solidFill>
                      <a:srgbClr val="002060"/>
                    </a:solidFill>
                  </a:rPr>
                  <a:t>مجتمع يتمتع فيه الأشخاص ذوو الإعاقة بحياة كريمة مستدامة تحقق لهم مشاركة فاعلة قائمة على الإنصاف والمساواة </a:t>
                </a:r>
                <a:endParaRPr lang="ar-JO" sz="1600" dirty="0">
                  <a:solidFill>
                    <a:srgbClr val="002060"/>
                  </a:solidFill>
                </a:endParaRPr>
              </a:p>
            </p:txBody>
          </p:sp>
          <p:sp>
            <p:nvSpPr>
              <p:cNvPr id="15" name="Rectangle 14"/>
              <p:cNvSpPr/>
              <p:nvPr/>
            </p:nvSpPr>
            <p:spPr>
              <a:xfrm>
                <a:off x="5371659" y="5602510"/>
                <a:ext cx="5812644" cy="99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الرسالة</a:t>
                </a:r>
              </a:p>
              <a:p>
                <a:pPr algn="ctr"/>
                <a:r>
                  <a:rPr lang="ar-JO" sz="1600" dirty="0" smtClean="0">
                    <a:solidFill>
                      <a:srgbClr val="002060"/>
                    </a:solidFill>
                  </a:rPr>
                  <a:t>رسم السياسات والتخطيط والتنسيق والمتابعة والدعم لجميع الأنشطة والدعم لجميع الأنشطة المبذولة لخدمة الأشخاص ذوي الإعاقة باعتماد نهج الإدارة التشاركية والحاكمية الرشيدة والمساءلة والشفافية</a:t>
                </a:r>
                <a:endParaRPr lang="ar-JO" sz="1600" dirty="0">
                  <a:solidFill>
                    <a:srgbClr val="002060"/>
                  </a:solidFill>
                </a:endParaRPr>
              </a:p>
            </p:txBody>
          </p:sp>
          <p:cxnSp>
            <p:nvCxnSpPr>
              <p:cNvPr id="17" name="Straight Connector 16"/>
              <p:cNvCxnSpPr>
                <a:stCxn id="9" idx="2"/>
              </p:cNvCxnSpPr>
              <p:nvPr/>
            </p:nvCxnSpPr>
            <p:spPr>
              <a:xfrm>
                <a:off x="5617132" y="932729"/>
                <a:ext cx="0" cy="368126"/>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983806" y="1281950"/>
                <a:ext cx="6181674" cy="49590"/>
              </a:xfrm>
              <a:prstGeom prst="line">
                <a:avLst/>
              </a:prstGeom>
              <a:ln w="38100"/>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1964103" y="1260187"/>
                <a:ext cx="19703" cy="67633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2" idx="1"/>
              </p:cNvCxnSpPr>
              <p:nvPr/>
            </p:nvCxnSpPr>
            <p:spPr>
              <a:xfrm flipH="1">
                <a:off x="5959231" y="2306198"/>
                <a:ext cx="588087" cy="48518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2" idx="3"/>
              </p:cNvCxnSpPr>
              <p:nvPr/>
            </p:nvCxnSpPr>
            <p:spPr>
              <a:xfrm>
                <a:off x="9783642" y="2306198"/>
                <a:ext cx="429824" cy="14889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8147472" y="2624032"/>
                <a:ext cx="0" cy="80459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8163772" y="4046178"/>
                <a:ext cx="0" cy="4389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8163772" y="5265600"/>
                <a:ext cx="0" cy="4389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9" name="Oval 28"/>
              <p:cNvSpPr/>
              <p:nvPr/>
            </p:nvSpPr>
            <p:spPr>
              <a:xfrm>
                <a:off x="4134278" y="2042141"/>
                <a:ext cx="1962289" cy="99115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المرتكزات استناد </a:t>
                </a:r>
                <a:r>
                  <a:rPr lang="ar-JO" sz="1600" b="1" dirty="0">
                    <a:solidFill>
                      <a:srgbClr val="002060"/>
                    </a:solidFill>
                  </a:rPr>
                  <a:t>ل</a:t>
                </a:r>
                <a:r>
                  <a:rPr lang="ar-JO" sz="1600" b="1" dirty="0" smtClean="0">
                    <a:solidFill>
                      <a:srgbClr val="002060"/>
                    </a:solidFill>
                  </a:rPr>
                  <a:t>لمادة (3)</a:t>
                </a:r>
                <a:endParaRPr lang="en-US" sz="1600" b="1" dirty="0" smtClean="0">
                  <a:solidFill>
                    <a:srgbClr val="002060"/>
                  </a:solidFill>
                </a:endParaRPr>
              </a:p>
              <a:p>
                <a:pPr algn="ctr"/>
                <a:endParaRPr lang="ar-JO" sz="1600" b="1" dirty="0">
                  <a:solidFill>
                    <a:srgbClr val="002060"/>
                  </a:solidFill>
                </a:endParaRPr>
              </a:p>
            </p:txBody>
          </p:sp>
        </p:grpSp>
      </p:grpSp>
      <p:grpSp>
        <p:nvGrpSpPr>
          <p:cNvPr id="72" name="Group 71"/>
          <p:cNvGrpSpPr/>
          <p:nvPr/>
        </p:nvGrpSpPr>
        <p:grpSpPr>
          <a:xfrm>
            <a:off x="981201" y="340056"/>
            <a:ext cx="11196248" cy="6296049"/>
            <a:chOff x="992577" y="333351"/>
            <a:chExt cx="11196248" cy="6296049"/>
          </a:xfrm>
        </p:grpSpPr>
        <p:cxnSp>
          <p:nvCxnSpPr>
            <p:cNvPr id="73" name="Straight Arrow Connector 72"/>
            <p:cNvCxnSpPr/>
            <p:nvPr/>
          </p:nvCxnSpPr>
          <p:spPr>
            <a:xfrm flipH="1">
              <a:off x="8165480" y="1349324"/>
              <a:ext cx="1" cy="6685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nvGrpSpPr>
            <p:cNvPr id="74" name="Group 73"/>
            <p:cNvGrpSpPr/>
            <p:nvPr/>
          </p:nvGrpSpPr>
          <p:grpSpPr>
            <a:xfrm>
              <a:off x="992577" y="333351"/>
              <a:ext cx="11196248" cy="6296049"/>
              <a:chOff x="1003057" y="297061"/>
              <a:chExt cx="11196248" cy="6296049"/>
            </a:xfrm>
          </p:grpSpPr>
          <p:sp>
            <p:nvSpPr>
              <p:cNvPr id="75" name="Rectangle 74"/>
              <p:cNvSpPr/>
              <p:nvPr/>
            </p:nvSpPr>
            <p:spPr>
              <a:xfrm>
                <a:off x="3998970" y="297061"/>
                <a:ext cx="3236324" cy="6356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الاستراتيجية الوطنية للأشخاص المعوقين</a:t>
                </a:r>
                <a:endParaRPr lang="ar-JO" sz="1600" b="1" dirty="0">
                  <a:solidFill>
                    <a:srgbClr val="002060"/>
                  </a:solidFill>
                </a:endParaRPr>
              </a:p>
            </p:txBody>
          </p:sp>
          <p:sp>
            <p:nvSpPr>
              <p:cNvPr id="76" name="Rectangle 75"/>
              <p:cNvSpPr/>
              <p:nvPr/>
            </p:nvSpPr>
            <p:spPr>
              <a:xfrm>
                <a:off x="1003057" y="1921181"/>
                <a:ext cx="1941794" cy="6356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الغاء قانون رعاية العوقين لسنة 1993</a:t>
                </a:r>
                <a:endParaRPr lang="ar-JO" sz="1600" b="1" dirty="0">
                  <a:solidFill>
                    <a:srgbClr val="002060"/>
                  </a:solidFill>
                </a:endParaRPr>
              </a:p>
            </p:txBody>
          </p:sp>
          <p:sp>
            <p:nvSpPr>
              <p:cNvPr id="77" name="Rectangle 76"/>
              <p:cNvSpPr/>
              <p:nvPr/>
            </p:nvSpPr>
            <p:spPr>
              <a:xfrm>
                <a:off x="6547318" y="1988364"/>
                <a:ext cx="3236324" cy="6356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قانون حقوق الأشخاص المعوقين رقم (31) لسنة 2007ِ</a:t>
                </a:r>
                <a:endParaRPr lang="ar-JO" sz="1600" b="1" dirty="0">
                  <a:solidFill>
                    <a:srgbClr val="002060"/>
                  </a:solidFill>
                </a:endParaRPr>
              </a:p>
            </p:txBody>
          </p:sp>
          <p:sp>
            <p:nvSpPr>
              <p:cNvPr id="78" name="Rectangle 77"/>
              <p:cNvSpPr/>
              <p:nvPr/>
            </p:nvSpPr>
            <p:spPr>
              <a:xfrm>
                <a:off x="6439823" y="3393906"/>
                <a:ext cx="3487331" cy="6522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المجلس الأعلى لشؤون الأشخاص المعوقين برئاسة سمو الأمير مرعد بن رعد بن زيد</a:t>
                </a:r>
                <a:endParaRPr lang="ar-JO" sz="1600" b="1" dirty="0">
                  <a:solidFill>
                    <a:srgbClr val="002060"/>
                  </a:solidFill>
                </a:endParaRPr>
              </a:p>
            </p:txBody>
          </p:sp>
          <p:sp>
            <p:nvSpPr>
              <p:cNvPr id="79" name="Rectangle 78"/>
              <p:cNvSpPr/>
              <p:nvPr/>
            </p:nvSpPr>
            <p:spPr>
              <a:xfrm>
                <a:off x="5534985" y="4480191"/>
                <a:ext cx="5431644" cy="7854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الرؤية</a:t>
                </a:r>
              </a:p>
              <a:p>
                <a:pPr algn="ctr"/>
                <a:r>
                  <a:rPr lang="ar-JO" sz="1600" dirty="0" smtClean="0">
                    <a:solidFill>
                      <a:srgbClr val="002060"/>
                    </a:solidFill>
                  </a:rPr>
                  <a:t>مجتمع يتمتع فيه الأشخاص ذوو الإعاقة بحياة كريمة مستدامة تحقق لهم مشاركة فاعلة قائمة على الإنصاف والمساواة </a:t>
                </a:r>
                <a:endParaRPr lang="ar-JO" sz="1600" dirty="0">
                  <a:solidFill>
                    <a:srgbClr val="002060"/>
                  </a:solidFill>
                </a:endParaRPr>
              </a:p>
            </p:txBody>
          </p:sp>
          <p:sp>
            <p:nvSpPr>
              <p:cNvPr id="80" name="Rectangle 79"/>
              <p:cNvSpPr/>
              <p:nvPr/>
            </p:nvSpPr>
            <p:spPr>
              <a:xfrm>
                <a:off x="5371659" y="5602510"/>
                <a:ext cx="5812644" cy="99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الرسالة</a:t>
                </a:r>
              </a:p>
              <a:p>
                <a:pPr algn="ctr"/>
                <a:r>
                  <a:rPr lang="ar-JO" sz="1600" dirty="0" smtClean="0">
                    <a:solidFill>
                      <a:srgbClr val="002060"/>
                    </a:solidFill>
                  </a:rPr>
                  <a:t>رسم السياسات والتخطيط والتنسيق والمتابعة والدعم لجميع الأنشطة والدعم لجميع الأنشطة المبذولة لخدمة الأشخاص ذوي الإعاقة باعتماد نهج الإدارة التشاركية والحاكمية الرشيدة والمساءلة والشفافية</a:t>
                </a:r>
                <a:endParaRPr lang="ar-JO" sz="1600" dirty="0">
                  <a:solidFill>
                    <a:srgbClr val="002060"/>
                  </a:solidFill>
                </a:endParaRPr>
              </a:p>
            </p:txBody>
          </p:sp>
          <p:cxnSp>
            <p:nvCxnSpPr>
              <p:cNvPr id="81" name="Straight Connector 80"/>
              <p:cNvCxnSpPr>
                <a:stCxn id="75" idx="2"/>
              </p:cNvCxnSpPr>
              <p:nvPr/>
            </p:nvCxnSpPr>
            <p:spPr>
              <a:xfrm>
                <a:off x="5617132" y="932729"/>
                <a:ext cx="0" cy="368126"/>
              </a:xfrm>
              <a:prstGeom prst="line">
                <a:avLst/>
              </a:prstGeom>
              <a:ln w="38100"/>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1983806" y="1281950"/>
                <a:ext cx="6181674" cy="49590"/>
              </a:xfrm>
              <a:prstGeom prst="line">
                <a:avLst/>
              </a:prstGeom>
              <a:ln w="38100"/>
            </p:spPr>
            <p:style>
              <a:lnRef idx="3">
                <a:schemeClr val="dk1"/>
              </a:lnRef>
              <a:fillRef idx="0">
                <a:schemeClr val="dk1"/>
              </a:fillRef>
              <a:effectRef idx="2">
                <a:schemeClr val="dk1"/>
              </a:effectRef>
              <a:fontRef idx="minor">
                <a:schemeClr val="tx1"/>
              </a:fontRef>
            </p:style>
          </p:cxnSp>
          <p:cxnSp>
            <p:nvCxnSpPr>
              <p:cNvPr id="83" name="Straight Arrow Connector 82"/>
              <p:cNvCxnSpPr/>
              <p:nvPr/>
            </p:nvCxnSpPr>
            <p:spPr>
              <a:xfrm flipH="1">
                <a:off x="1964103" y="1260187"/>
                <a:ext cx="19703" cy="67633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4" name="Straight Arrow Connector 83"/>
              <p:cNvCxnSpPr>
                <a:stCxn id="77" idx="1"/>
              </p:cNvCxnSpPr>
              <p:nvPr/>
            </p:nvCxnSpPr>
            <p:spPr>
              <a:xfrm flipH="1">
                <a:off x="5959231" y="2306198"/>
                <a:ext cx="588087" cy="48518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p:cNvCxnSpPr>
                <a:stCxn id="77" idx="3"/>
              </p:cNvCxnSpPr>
              <p:nvPr/>
            </p:nvCxnSpPr>
            <p:spPr>
              <a:xfrm>
                <a:off x="9783642" y="2306198"/>
                <a:ext cx="429824" cy="14889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p:cNvCxnSpPr/>
              <p:nvPr/>
            </p:nvCxnSpPr>
            <p:spPr>
              <a:xfrm>
                <a:off x="8147472" y="2624032"/>
                <a:ext cx="0" cy="80459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p:cNvCxnSpPr/>
              <p:nvPr/>
            </p:nvCxnSpPr>
            <p:spPr>
              <a:xfrm>
                <a:off x="8163772" y="4046178"/>
                <a:ext cx="0" cy="4389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88" name="Straight Arrow Connector 87"/>
              <p:cNvCxnSpPr/>
              <p:nvPr/>
            </p:nvCxnSpPr>
            <p:spPr>
              <a:xfrm>
                <a:off x="8163772" y="5265600"/>
                <a:ext cx="0" cy="4389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9" name="Oval 88"/>
              <p:cNvSpPr/>
              <p:nvPr/>
            </p:nvSpPr>
            <p:spPr>
              <a:xfrm>
                <a:off x="10198378" y="1926324"/>
                <a:ext cx="2000927" cy="101672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المادة 4/ج من القانون</a:t>
                </a:r>
                <a:endParaRPr lang="en-US" sz="1600" b="1" dirty="0" smtClean="0">
                  <a:solidFill>
                    <a:srgbClr val="002060"/>
                  </a:solidFill>
                </a:endParaRPr>
              </a:p>
              <a:p>
                <a:pPr algn="ctr"/>
                <a:endParaRPr lang="ar-JO" sz="1600" b="1" dirty="0">
                  <a:solidFill>
                    <a:srgbClr val="002060"/>
                  </a:solidFill>
                </a:endParaRPr>
              </a:p>
            </p:txBody>
          </p:sp>
          <p:sp>
            <p:nvSpPr>
              <p:cNvPr id="90" name="Oval 89"/>
              <p:cNvSpPr/>
              <p:nvPr/>
            </p:nvSpPr>
            <p:spPr>
              <a:xfrm>
                <a:off x="4134278" y="2042141"/>
                <a:ext cx="1962289" cy="99115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600" b="1" dirty="0" smtClean="0">
                    <a:solidFill>
                      <a:srgbClr val="002060"/>
                    </a:solidFill>
                  </a:rPr>
                  <a:t>المرتكزات استناد </a:t>
                </a:r>
                <a:r>
                  <a:rPr lang="ar-JO" sz="1600" b="1" dirty="0">
                    <a:solidFill>
                      <a:srgbClr val="002060"/>
                    </a:solidFill>
                  </a:rPr>
                  <a:t>ل</a:t>
                </a:r>
                <a:r>
                  <a:rPr lang="ar-JO" sz="1600" b="1" dirty="0" smtClean="0">
                    <a:solidFill>
                      <a:srgbClr val="002060"/>
                    </a:solidFill>
                  </a:rPr>
                  <a:t>لمادة (3)</a:t>
                </a:r>
                <a:endParaRPr lang="en-US" sz="1600" b="1" dirty="0" smtClean="0">
                  <a:solidFill>
                    <a:srgbClr val="002060"/>
                  </a:solidFill>
                </a:endParaRPr>
              </a:p>
              <a:p>
                <a:pPr algn="ctr"/>
                <a:endParaRPr lang="ar-JO" sz="1600" b="1" dirty="0">
                  <a:solidFill>
                    <a:srgbClr val="002060"/>
                  </a:solidFill>
                </a:endParaRPr>
              </a:p>
            </p:txBody>
          </p:sp>
        </p:grpSp>
      </p:grpSp>
      <p:sp>
        <p:nvSpPr>
          <p:cNvPr id="30" name="Oval 29"/>
          <p:cNvSpPr/>
          <p:nvPr/>
        </p:nvSpPr>
        <p:spPr>
          <a:xfrm>
            <a:off x="74611" y="0"/>
            <a:ext cx="12125589" cy="682904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200" dirty="0" smtClean="0">
                <a:solidFill>
                  <a:srgbClr val="002060"/>
                </a:solidFill>
                <a:latin typeface="Andalus" panose="02020603050405020304" pitchFamily="18" charset="-78"/>
                <a:cs typeface="Andalus" panose="02020603050405020304" pitchFamily="18" charset="-78"/>
              </a:rPr>
              <a:t>المرتكزات (المادة 3)</a:t>
            </a:r>
            <a:r>
              <a:rPr lang="en-US" sz="2200" dirty="0" smtClean="0">
                <a:solidFill>
                  <a:srgbClr val="002060"/>
                </a:solidFill>
                <a:latin typeface="Andalus" panose="02020603050405020304" pitchFamily="18" charset="-78"/>
                <a:cs typeface="Andalus" panose="02020603050405020304" pitchFamily="18" charset="-78"/>
              </a:rPr>
              <a:t>      </a:t>
            </a:r>
          </a:p>
          <a:p>
            <a:pPr algn="r"/>
            <a:r>
              <a:rPr lang="ar-JO" sz="2200" dirty="0" smtClean="0">
                <a:solidFill>
                  <a:srgbClr val="002060"/>
                </a:solidFill>
                <a:latin typeface="Andalus" panose="02020603050405020304" pitchFamily="18" charset="-78"/>
                <a:cs typeface="Andalus" panose="02020603050405020304" pitchFamily="18" charset="-78"/>
              </a:rPr>
              <a:t>احترام حقوق الأشخاص المعوقين وكرامتهم وحرية اختيارهم واحترام حياتهم الخاصة.</a:t>
            </a:r>
            <a:r>
              <a:rPr lang="en-US" sz="2200" dirty="0" smtClean="0">
                <a:solidFill>
                  <a:srgbClr val="002060"/>
                </a:solidFill>
                <a:latin typeface="Andalus" panose="02020603050405020304" pitchFamily="18" charset="-78"/>
                <a:cs typeface="Andalus" panose="02020603050405020304" pitchFamily="18" charset="-78"/>
              </a:rPr>
              <a:t> *</a:t>
            </a:r>
            <a:endParaRPr lang="ar-JO" sz="2200" dirty="0" smtClean="0">
              <a:solidFill>
                <a:srgbClr val="002060"/>
              </a:solidFill>
              <a:latin typeface="Andalus" panose="02020603050405020304" pitchFamily="18" charset="-78"/>
              <a:cs typeface="Andalus" panose="02020603050405020304" pitchFamily="18" charset="-78"/>
            </a:endParaRPr>
          </a:p>
          <a:p>
            <a:pPr algn="r"/>
            <a:r>
              <a:rPr lang="ar-JO" sz="2200" dirty="0" smtClean="0">
                <a:solidFill>
                  <a:srgbClr val="002060"/>
                </a:solidFill>
                <a:latin typeface="Andalus" panose="02020603050405020304" pitchFamily="18" charset="-78"/>
                <a:cs typeface="Andalus" panose="02020603050405020304" pitchFamily="18" charset="-78"/>
              </a:rPr>
              <a:t>المشاركة في وضع الخطط والبرامج وصنع القرارات الخاصة بالأشخاص الموقين وشؤونهم.</a:t>
            </a:r>
            <a:r>
              <a:rPr lang="ar-JO" sz="2200" dirty="0">
                <a:solidFill>
                  <a:srgbClr val="002060"/>
                </a:solidFill>
                <a:latin typeface="Andalus" panose="02020603050405020304" pitchFamily="18" charset="-78"/>
                <a:cs typeface="Andalus" panose="02020603050405020304" pitchFamily="18" charset="-78"/>
              </a:rPr>
              <a:t> </a:t>
            </a:r>
            <a:r>
              <a:rPr lang="en-US" sz="2200" dirty="0" smtClean="0">
                <a:solidFill>
                  <a:srgbClr val="002060"/>
                </a:solidFill>
                <a:latin typeface="Andalus" panose="02020603050405020304" pitchFamily="18" charset="-78"/>
                <a:cs typeface="Andalus" panose="02020603050405020304" pitchFamily="18" charset="-78"/>
              </a:rPr>
              <a:t> *</a:t>
            </a:r>
            <a:endParaRPr lang="ar-JO" sz="2200" dirty="0" smtClean="0">
              <a:solidFill>
                <a:srgbClr val="002060"/>
              </a:solidFill>
              <a:latin typeface="Andalus" panose="02020603050405020304" pitchFamily="18" charset="-78"/>
              <a:cs typeface="Andalus" panose="02020603050405020304" pitchFamily="18" charset="-78"/>
            </a:endParaRPr>
          </a:p>
          <a:p>
            <a:pPr algn="r"/>
            <a:r>
              <a:rPr lang="ar-JO" sz="2200" dirty="0" smtClean="0">
                <a:solidFill>
                  <a:srgbClr val="002060"/>
                </a:solidFill>
                <a:latin typeface="Andalus" panose="02020603050405020304" pitchFamily="18" charset="-78"/>
                <a:cs typeface="Andalus" panose="02020603050405020304" pitchFamily="18" charset="-78"/>
              </a:rPr>
              <a:t>تكافؤ الفرص وعدم التمييز بين الأشخاص على أساس الإعاقة.</a:t>
            </a:r>
            <a:r>
              <a:rPr lang="en-US" sz="2200" dirty="0" smtClean="0">
                <a:solidFill>
                  <a:srgbClr val="002060"/>
                </a:solidFill>
                <a:latin typeface="Andalus" panose="02020603050405020304" pitchFamily="18" charset="-78"/>
                <a:cs typeface="Andalus" panose="02020603050405020304" pitchFamily="18" charset="-78"/>
              </a:rPr>
              <a:t> *</a:t>
            </a:r>
            <a:endParaRPr lang="ar-JO" sz="2200" dirty="0" smtClean="0">
              <a:solidFill>
                <a:srgbClr val="002060"/>
              </a:solidFill>
              <a:latin typeface="Andalus" panose="02020603050405020304" pitchFamily="18" charset="-78"/>
              <a:cs typeface="Andalus" panose="02020603050405020304" pitchFamily="18" charset="-78"/>
            </a:endParaRPr>
          </a:p>
          <a:p>
            <a:pPr algn="r"/>
            <a:r>
              <a:rPr lang="ar-JO" sz="2200" dirty="0" smtClean="0">
                <a:solidFill>
                  <a:srgbClr val="002060"/>
                </a:solidFill>
                <a:latin typeface="Andalus" panose="02020603050405020304" pitchFamily="18" charset="-78"/>
                <a:cs typeface="Andalus" panose="02020603050405020304" pitchFamily="18" charset="-78"/>
              </a:rPr>
              <a:t>المساواة بين الرجل والمرأة المعوقين في الحقوق والواجبات.</a:t>
            </a:r>
            <a:r>
              <a:rPr lang="en-US" sz="2200" dirty="0" smtClean="0">
                <a:solidFill>
                  <a:srgbClr val="002060"/>
                </a:solidFill>
                <a:latin typeface="Andalus" panose="02020603050405020304" pitchFamily="18" charset="-78"/>
                <a:cs typeface="Andalus" panose="02020603050405020304" pitchFamily="18" charset="-78"/>
              </a:rPr>
              <a:t> *</a:t>
            </a:r>
            <a:endParaRPr lang="ar-JO" sz="2200" dirty="0" smtClean="0">
              <a:solidFill>
                <a:srgbClr val="002060"/>
              </a:solidFill>
              <a:latin typeface="Andalus" panose="02020603050405020304" pitchFamily="18" charset="-78"/>
              <a:cs typeface="Andalus" panose="02020603050405020304" pitchFamily="18" charset="-78"/>
            </a:endParaRPr>
          </a:p>
          <a:p>
            <a:pPr algn="r"/>
            <a:r>
              <a:rPr lang="ar-JO" sz="2200" dirty="0" smtClean="0">
                <a:solidFill>
                  <a:srgbClr val="FF0000"/>
                </a:solidFill>
                <a:latin typeface="Andalus" panose="02020603050405020304" pitchFamily="18" charset="-78"/>
                <a:cs typeface="Andalus" panose="02020603050405020304" pitchFamily="18" charset="-78"/>
              </a:rPr>
              <a:t>ضمان حقوق الأطفال المعوقين وبناء قدراتهم وتنمية مهاراتهم وتعزيز دمجهم في المجتمع.</a:t>
            </a:r>
            <a:r>
              <a:rPr lang="en-US" sz="2200" dirty="0" smtClean="0">
                <a:solidFill>
                  <a:srgbClr val="FF0000"/>
                </a:solidFill>
                <a:latin typeface="Andalus" panose="02020603050405020304" pitchFamily="18" charset="-78"/>
                <a:cs typeface="Andalus" panose="02020603050405020304" pitchFamily="18" charset="-78"/>
              </a:rPr>
              <a:t> *</a:t>
            </a:r>
            <a:endParaRPr lang="ar-JO" sz="2200" dirty="0" smtClean="0">
              <a:solidFill>
                <a:srgbClr val="FF0000"/>
              </a:solidFill>
              <a:latin typeface="Andalus" panose="02020603050405020304" pitchFamily="18" charset="-78"/>
              <a:cs typeface="Andalus" panose="02020603050405020304" pitchFamily="18" charset="-78"/>
            </a:endParaRPr>
          </a:p>
          <a:p>
            <a:pPr algn="r"/>
            <a:r>
              <a:rPr lang="ar-JO" sz="2200" dirty="0" smtClean="0">
                <a:solidFill>
                  <a:srgbClr val="FF0000"/>
                </a:solidFill>
                <a:latin typeface="Andalus" panose="02020603050405020304" pitchFamily="18" charset="-78"/>
                <a:cs typeface="Andalus" panose="02020603050405020304" pitchFamily="18" charset="-78"/>
              </a:rPr>
              <a:t>* توفير التجهيزات المعقولة لتمكين الشخص المعوق من التمتع بحق أو حرية ما أو لتمكينه للاستفادة  </a:t>
            </a:r>
          </a:p>
          <a:p>
            <a:pPr algn="r"/>
            <a:r>
              <a:rPr lang="ar-JO" sz="2200" dirty="0" smtClean="0">
                <a:solidFill>
                  <a:srgbClr val="FF0000"/>
                </a:solidFill>
                <a:latin typeface="Andalus" panose="02020603050405020304" pitchFamily="18" charset="-78"/>
                <a:cs typeface="Andalus" panose="02020603050405020304" pitchFamily="18" charset="-78"/>
              </a:rPr>
              <a:t>  من خدمة معينة منا</a:t>
            </a:r>
          </a:p>
          <a:p>
            <a:pPr algn="r"/>
            <a:r>
              <a:rPr lang="ar-JO" sz="2200" dirty="0" smtClean="0">
                <a:solidFill>
                  <a:srgbClr val="002060"/>
                </a:solidFill>
                <a:latin typeface="Andalus" panose="02020603050405020304" pitchFamily="18" charset="-78"/>
                <a:cs typeface="Andalus" panose="02020603050405020304" pitchFamily="18" charset="-78"/>
              </a:rPr>
              <a:t>قبول الأشخاص المعوقين باعتبارهم جزءاً من طبيعة التنوع البشري.</a:t>
            </a:r>
            <a:r>
              <a:rPr lang="ar-JO" sz="2200" dirty="0">
                <a:solidFill>
                  <a:srgbClr val="002060"/>
                </a:solidFill>
                <a:latin typeface="Andalus" panose="02020603050405020304" pitchFamily="18" charset="-78"/>
                <a:cs typeface="Andalus" panose="02020603050405020304" pitchFamily="18" charset="-78"/>
              </a:rPr>
              <a:t> </a:t>
            </a:r>
            <a:r>
              <a:rPr lang="en-US" sz="2200" dirty="0" smtClean="0">
                <a:solidFill>
                  <a:srgbClr val="002060"/>
                </a:solidFill>
                <a:latin typeface="Andalus" panose="02020603050405020304" pitchFamily="18" charset="-78"/>
                <a:cs typeface="Andalus" panose="02020603050405020304" pitchFamily="18" charset="-78"/>
              </a:rPr>
              <a:t> *</a:t>
            </a:r>
            <a:endParaRPr lang="ar-JO" sz="2200" dirty="0" smtClean="0">
              <a:solidFill>
                <a:srgbClr val="002060"/>
              </a:solidFill>
              <a:latin typeface="Andalus" panose="02020603050405020304" pitchFamily="18" charset="-78"/>
              <a:cs typeface="Andalus" panose="02020603050405020304" pitchFamily="18" charset="-78"/>
            </a:endParaRPr>
          </a:p>
          <a:p>
            <a:pPr algn="r"/>
            <a:r>
              <a:rPr lang="ar-JO" sz="2200" dirty="0">
                <a:solidFill>
                  <a:srgbClr val="002060"/>
                </a:solidFill>
                <a:latin typeface="Andalus" panose="02020603050405020304" pitchFamily="18" charset="-78"/>
                <a:cs typeface="Andalus" panose="02020603050405020304" pitchFamily="18" charset="-78"/>
              </a:rPr>
              <a:t>*</a:t>
            </a:r>
            <a:r>
              <a:rPr lang="ar-JO" sz="2200" dirty="0" smtClean="0">
                <a:solidFill>
                  <a:srgbClr val="002060"/>
                </a:solidFill>
                <a:latin typeface="Andalus" panose="02020603050405020304" pitchFamily="18" charset="-78"/>
                <a:cs typeface="Andalus" panose="02020603050405020304" pitchFamily="18" charset="-78"/>
              </a:rPr>
              <a:t> الدمج في شتى مناحي الحياة والمجالات وعلى مختلف الصعد بما في ذلك شمول الأشخاص المعوقين وقضاياهم بالخطط التنوية الشاملة.</a:t>
            </a:r>
          </a:p>
          <a:p>
            <a:pPr algn="r"/>
            <a:r>
              <a:rPr lang="ar-JO" sz="2200" dirty="0" smtClean="0">
                <a:solidFill>
                  <a:srgbClr val="002060"/>
                </a:solidFill>
                <a:latin typeface="Andalus" panose="02020603050405020304" pitchFamily="18" charset="-78"/>
                <a:cs typeface="Andalus" panose="02020603050405020304" pitchFamily="18" charset="-78"/>
              </a:rPr>
              <a:t>* تشجيع البحث العلمي وتعزيز تبادل المعلومات في مجال الإعاقة وجميع البيانات والمعلومات   </a:t>
            </a:r>
          </a:p>
          <a:p>
            <a:pPr algn="r"/>
            <a:r>
              <a:rPr lang="ar-JO" sz="2200" dirty="0">
                <a:solidFill>
                  <a:srgbClr val="002060"/>
                </a:solidFill>
                <a:latin typeface="Andalus" panose="02020603050405020304" pitchFamily="18" charset="-78"/>
                <a:cs typeface="Andalus" panose="02020603050405020304" pitchFamily="18" charset="-78"/>
              </a:rPr>
              <a:t> </a:t>
            </a:r>
            <a:r>
              <a:rPr lang="ar-JO" sz="2200" dirty="0" smtClean="0">
                <a:solidFill>
                  <a:srgbClr val="002060"/>
                </a:solidFill>
                <a:latin typeface="Andalus" panose="02020603050405020304" pitchFamily="18" charset="-78"/>
                <a:cs typeface="Andalus" panose="02020603050405020304" pitchFamily="18" charset="-78"/>
              </a:rPr>
              <a:t> والإحصاءات الخاصة بالإعاقة التي تواكب ما يستجد في هذا المجال.</a:t>
            </a:r>
          </a:p>
          <a:p>
            <a:pPr algn="r"/>
            <a:r>
              <a:rPr lang="ar-JO" sz="2200" dirty="0" smtClean="0">
                <a:solidFill>
                  <a:srgbClr val="002060"/>
                </a:solidFill>
                <a:latin typeface="Andalus" panose="02020603050405020304" pitchFamily="18" charset="-78"/>
                <a:cs typeface="Andalus" panose="02020603050405020304" pitchFamily="18" charset="-78"/>
              </a:rPr>
              <a:t>* نشر الوعي والتثقيف حول قضايا حول قضايا الأشخاص المعوقين وحقوقهم. </a:t>
            </a:r>
            <a:endParaRPr lang="ar-JO" sz="2200" dirty="0">
              <a:solidFill>
                <a:srgbClr val="002060"/>
              </a:solidFill>
              <a:latin typeface="Andalus" panose="02020603050405020304" pitchFamily="18" charset="-78"/>
              <a:cs typeface="Andalus" panose="02020603050405020304" pitchFamily="18" charset="-78"/>
            </a:endParaRPr>
          </a:p>
        </p:txBody>
      </p:sp>
      <p:sp>
        <p:nvSpPr>
          <p:cNvPr id="26" name="Oval 25"/>
          <p:cNvSpPr/>
          <p:nvPr/>
        </p:nvSpPr>
        <p:spPr>
          <a:xfrm>
            <a:off x="92395" y="13230"/>
            <a:ext cx="12090788" cy="684939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dirty="0" smtClean="0">
                <a:solidFill>
                  <a:srgbClr val="002060"/>
                </a:solidFill>
                <a:latin typeface="Andalus" panose="02020603050405020304" pitchFamily="18" charset="-78"/>
                <a:cs typeface="Andalus" panose="02020603050405020304" pitchFamily="18" charset="-78"/>
              </a:rPr>
              <a:t>المادة 4/ج من القانون</a:t>
            </a:r>
            <a:endParaRPr lang="en-US" sz="2400" dirty="0">
              <a:solidFill>
                <a:srgbClr val="002060"/>
              </a:solidFill>
              <a:latin typeface="Andalus" panose="02020603050405020304" pitchFamily="18" charset="-78"/>
              <a:cs typeface="Andalus" panose="02020603050405020304" pitchFamily="18" charset="-78"/>
            </a:endParaRPr>
          </a:p>
          <a:p>
            <a:pPr algn="ctr"/>
            <a:endParaRPr lang="ar-JO" sz="2400" dirty="0">
              <a:solidFill>
                <a:srgbClr val="002060"/>
              </a:solidFill>
              <a:latin typeface="Andalus" panose="02020603050405020304" pitchFamily="18" charset="-78"/>
              <a:cs typeface="Andalus" panose="02020603050405020304" pitchFamily="18" charset="-78"/>
            </a:endParaRPr>
          </a:p>
          <a:p>
            <a:pPr algn="ctr"/>
            <a:endParaRPr lang="en-US" sz="2400" dirty="0">
              <a:solidFill>
                <a:srgbClr val="002060"/>
              </a:solidFill>
              <a:latin typeface="Andalus" panose="02020603050405020304" pitchFamily="18" charset="-78"/>
              <a:cs typeface="Andalus" panose="02020603050405020304" pitchFamily="18" charset="-78"/>
            </a:endParaRPr>
          </a:p>
          <a:p>
            <a:pPr algn="ctr"/>
            <a:r>
              <a:rPr lang="ar-JO" sz="2400" dirty="0">
                <a:solidFill>
                  <a:srgbClr val="002060"/>
                </a:solidFill>
                <a:latin typeface="Andalus" panose="02020603050405020304" pitchFamily="18" charset="-78"/>
                <a:cs typeface="Andalus" panose="02020603050405020304" pitchFamily="18" charset="-78"/>
              </a:rPr>
              <a:t>الزام مؤسسات القطاع العام والخاص والشركات التي </a:t>
            </a:r>
            <a:r>
              <a:rPr lang="ar-JO" sz="2400" dirty="0" smtClean="0">
                <a:solidFill>
                  <a:srgbClr val="002060"/>
                </a:solidFill>
                <a:latin typeface="Andalus" panose="02020603050405020304" pitchFamily="18" charset="-78"/>
                <a:cs typeface="Andalus" panose="02020603050405020304" pitchFamily="18" charset="-78"/>
              </a:rPr>
              <a:t>لا يقل </a:t>
            </a:r>
            <a:r>
              <a:rPr lang="ar-JO" sz="2400" dirty="0">
                <a:solidFill>
                  <a:srgbClr val="002060"/>
                </a:solidFill>
                <a:latin typeface="Andalus" panose="02020603050405020304" pitchFamily="18" charset="-78"/>
                <a:cs typeface="Andalus" panose="02020603050405020304" pitchFamily="18" charset="-78"/>
              </a:rPr>
              <a:t>عدد العاملين في أي منها عن (25) ولا يزيد عن (50) عاملاً بتشغيل عامل واحد من الأشخاص </a:t>
            </a:r>
            <a:r>
              <a:rPr lang="ar-JO" sz="2400" dirty="0" smtClean="0">
                <a:solidFill>
                  <a:srgbClr val="002060"/>
                </a:solidFill>
                <a:latin typeface="Andalus" panose="02020603050405020304" pitchFamily="18" charset="-78"/>
                <a:cs typeface="Andalus" panose="02020603050405020304" pitchFamily="18" charset="-78"/>
              </a:rPr>
              <a:t>المعوقين </a:t>
            </a:r>
            <a:r>
              <a:rPr lang="ar-JO" sz="2400" dirty="0">
                <a:solidFill>
                  <a:srgbClr val="002060"/>
                </a:solidFill>
                <a:latin typeface="Andalus" panose="02020603050405020304" pitchFamily="18" charset="-78"/>
                <a:cs typeface="Andalus" panose="02020603050405020304" pitchFamily="18" charset="-78"/>
              </a:rPr>
              <a:t>وإذا زاد عدد العاملين في أي منها على (50) تخصص ما لا تقل نسبته عن(4%) من عدد العاملين  فيها للأشخاص المعوقين شريطة ان تسمح طبيعة العمل في </a:t>
            </a:r>
            <a:r>
              <a:rPr lang="ar-JO" sz="2400" dirty="0" smtClean="0">
                <a:solidFill>
                  <a:srgbClr val="002060"/>
                </a:solidFill>
                <a:latin typeface="Andalus" panose="02020603050405020304" pitchFamily="18" charset="-78"/>
                <a:cs typeface="Andalus" panose="02020603050405020304" pitchFamily="18" charset="-78"/>
              </a:rPr>
              <a:t>المؤسسة بذلك</a:t>
            </a:r>
            <a:r>
              <a:rPr lang="ar-JO" sz="2400" dirty="0">
                <a:solidFill>
                  <a:schemeClr val="tx1"/>
                </a:solidFill>
                <a:latin typeface="Andalus" panose="02020603050405020304" pitchFamily="18" charset="-78"/>
                <a:cs typeface="Andalus" panose="02020603050405020304" pitchFamily="18" charset="-78"/>
              </a:rPr>
              <a:t>.</a:t>
            </a:r>
          </a:p>
        </p:txBody>
      </p:sp>
      <p:pic>
        <p:nvPicPr>
          <p:cNvPr id="31" name="Picture 30"/>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32" name="Picture 31"/>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33" name="Picture 32"/>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fld id="{81FEFA0A-2F20-4B60-98C6-5FFDA469AA1C}" type="slidenum">
              <a:rPr lang="en-US" smtClean="0"/>
              <a:pPr/>
              <a:t>4</a:t>
            </a:fld>
            <a:endParaRPr lang="en-US" dirty="0"/>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58788" y="1301910"/>
            <a:ext cx="12420600" cy="182880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800" b="0" i="0" kern="1200" cap="none" baseline="0">
                <a:solidFill>
                  <a:schemeClr val="tx1"/>
                </a:solidFill>
                <a:latin typeface="+mj-lt"/>
                <a:ea typeface="+mj-ea"/>
                <a:cs typeface="+mj-cs"/>
              </a:defRPr>
            </a:lvl1pPr>
          </a:lstStyle>
          <a:p>
            <a:pPr algn="r"/>
            <a:r>
              <a:rPr lang="ar-JO" sz="4400" dirty="0" smtClean="0">
                <a:solidFill>
                  <a:srgbClr val="002060"/>
                </a:solidFill>
                <a:latin typeface="Andalus" panose="02020603050405020304" pitchFamily="18" charset="-78"/>
                <a:cs typeface="Andalus" panose="02020603050405020304" pitchFamily="18" charset="-78"/>
              </a:rPr>
              <a:t>* الوزارات </a:t>
            </a:r>
            <a:r>
              <a:rPr lang="ar-JO" sz="4400" dirty="0">
                <a:solidFill>
                  <a:srgbClr val="002060"/>
                </a:solidFill>
                <a:latin typeface="Andalus" panose="02020603050405020304" pitchFamily="18" charset="-78"/>
                <a:cs typeface="Andalus" panose="02020603050405020304" pitchFamily="18" charset="-78"/>
              </a:rPr>
              <a:t>والمؤسسات والبلديات والجامعات </a:t>
            </a:r>
            <a:r>
              <a:rPr lang="ar-JO" sz="4400" dirty="0" smtClean="0">
                <a:solidFill>
                  <a:srgbClr val="002060"/>
                </a:solidFill>
                <a:latin typeface="Andalus" panose="02020603050405020304" pitchFamily="18" charset="-78"/>
                <a:cs typeface="Andalus" panose="02020603050405020304" pitchFamily="18" charset="-78"/>
              </a:rPr>
              <a:t>الحكومية والمستشفيات الحكومية.</a:t>
            </a:r>
            <a:endParaRPr lang="ar-JO" sz="4400" dirty="0">
              <a:solidFill>
                <a:srgbClr val="002060"/>
              </a:solidFill>
              <a:latin typeface="Andalus" panose="02020603050405020304" pitchFamily="18" charset="-78"/>
              <a:cs typeface="Andalus" panose="02020603050405020304" pitchFamily="18"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33554258"/>
              </p:ext>
            </p:extLst>
          </p:nvPr>
        </p:nvGraphicFramePr>
        <p:xfrm>
          <a:off x="3351212" y="3200400"/>
          <a:ext cx="6453592" cy="1828800"/>
        </p:xfrm>
        <a:graphic>
          <a:graphicData uri="http://schemas.openxmlformats.org/drawingml/2006/table">
            <a:tbl>
              <a:tblPr rtl="1" firstRow="1" bandRow="1">
                <a:tableStyleId>{5C22544A-7EE6-4342-B048-85BDC9FD1C3A}</a:tableStyleId>
              </a:tblPr>
              <a:tblGrid>
                <a:gridCol w="4655910">
                  <a:extLst>
                    <a:ext uri="{9D8B030D-6E8A-4147-A177-3AD203B41FA5}">
                      <a16:colId xmlns="" xmlns:a16="http://schemas.microsoft.com/office/drawing/2014/main" val="20000"/>
                    </a:ext>
                  </a:extLst>
                </a:gridCol>
                <a:gridCol w="1797682">
                  <a:extLst>
                    <a:ext uri="{9D8B030D-6E8A-4147-A177-3AD203B41FA5}">
                      <a16:colId xmlns="" xmlns:a16="http://schemas.microsoft.com/office/drawing/2014/main" val="20001"/>
                    </a:ext>
                  </a:extLst>
                </a:gridCol>
              </a:tblGrid>
              <a:tr h="370840">
                <a:tc>
                  <a:txBody>
                    <a:bodyPr/>
                    <a:lstStyle/>
                    <a:p>
                      <a:pPr algn="r" rtl="1"/>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rtl="1"/>
                      <a:r>
                        <a:rPr lang="ar-JO" sz="2400" dirty="0" smtClean="0">
                          <a:solidFill>
                            <a:srgbClr val="002060"/>
                          </a:solidFill>
                          <a:latin typeface="Andalus" panose="02020603050405020304" pitchFamily="18" charset="-78"/>
                          <a:cs typeface="Andalus" panose="02020603050405020304" pitchFamily="18" charset="-78"/>
                        </a:rPr>
                        <a:t>العدد</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0"/>
                  </a:ext>
                </a:extLst>
              </a:tr>
              <a:tr h="370840">
                <a:tc>
                  <a:txBody>
                    <a:bodyPr/>
                    <a:lstStyle/>
                    <a:p>
                      <a:pPr algn="r" rtl="1"/>
                      <a:r>
                        <a:rPr lang="ar-JO" sz="2400" dirty="0" smtClean="0">
                          <a:solidFill>
                            <a:srgbClr val="002060"/>
                          </a:solidFill>
                          <a:latin typeface="Andalus" panose="02020603050405020304" pitchFamily="18" charset="-78"/>
                          <a:cs typeface="Andalus" panose="02020603050405020304" pitchFamily="18" charset="-78"/>
                        </a:rPr>
                        <a:t>الوزارات والدوائر والمؤسسات </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JO" sz="2400" dirty="0" smtClean="0">
                          <a:solidFill>
                            <a:srgbClr val="002060"/>
                          </a:solidFill>
                          <a:latin typeface="Andalus" panose="02020603050405020304" pitchFamily="18" charset="-78"/>
                          <a:cs typeface="Andalus" panose="02020603050405020304" pitchFamily="18" charset="-78"/>
                        </a:rPr>
                        <a:t>104</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r" rtl="1"/>
                      <a:r>
                        <a:rPr lang="ar-JO" sz="2400" dirty="0" smtClean="0">
                          <a:solidFill>
                            <a:srgbClr val="002060"/>
                          </a:solidFill>
                          <a:latin typeface="Andalus" panose="02020603050405020304" pitchFamily="18" charset="-78"/>
                          <a:cs typeface="Andalus" panose="02020603050405020304" pitchFamily="18" charset="-78"/>
                        </a:rPr>
                        <a:t>البلديات</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JO" sz="2400" dirty="0" smtClean="0">
                          <a:solidFill>
                            <a:srgbClr val="002060"/>
                          </a:solidFill>
                          <a:latin typeface="Andalus" panose="02020603050405020304" pitchFamily="18" charset="-78"/>
                          <a:cs typeface="Andalus" panose="02020603050405020304" pitchFamily="18" charset="-78"/>
                        </a:rPr>
                        <a:t>100</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r" rtl="1"/>
                      <a:r>
                        <a:rPr lang="ar-JO" sz="2400" dirty="0" smtClean="0">
                          <a:solidFill>
                            <a:srgbClr val="002060"/>
                          </a:solidFill>
                          <a:latin typeface="Andalus" panose="02020603050405020304" pitchFamily="18" charset="-78"/>
                          <a:cs typeface="Andalus" panose="02020603050405020304" pitchFamily="18" charset="-78"/>
                        </a:rPr>
                        <a:t>الجامعات الحومية والمستشفيات الجامعية</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JO" sz="2400" smtClean="0">
                          <a:solidFill>
                            <a:srgbClr val="002060"/>
                          </a:solidFill>
                          <a:latin typeface="Andalus" panose="02020603050405020304" pitchFamily="18" charset="-78"/>
                          <a:cs typeface="Andalus" panose="02020603050405020304" pitchFamily="18" charset="-78"/>
                        </a:rPr>
                        <a:t>17</a:t>
                      </a:r>
                      <a:endParaRPr lang="ar-JO" sz="2400" dirty="0">
                        <a:solidFill>
                          <a:srgbClr val="002060"/>
                        </a:solidFill>
                        <a:latin typeface="Andalus" panose="02020603050405020304" pitchFamily="18" charset="-78"/>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5" name="Picture 4"/>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11" name="Slide Number Placeholder 10"/>
          <p:cNvSpPr>
            <a:spLocks noGrp="1"/>
          </p:cNvSpPr>
          <p:nvPr>
            <p:ph type="sldNum" sz="quarter" idx="12"/>
          </p:nvPr>
        </p:nvSpPr>
        <p:spPr/>
        <p:txBody>
          <a:bodyPr/>
          <a:lstStyle/>
          <a:p>
            <a:fld id="{81FEFA0A-2F20-4B60-98C6-5FFDA469AA1C}" type="slidenum">
              <a:rPr lang="en-US" smtClean="0"/>
              <a:pPr/>
              <a:t>5</a:t>
            </a:fld>
            <a:endParaRPr lang="en-US" dirty="0"/>
          </a:p>
        </p:txBody>
      </p:sp>
      <p:sp>
        <p:nvSpPr>
          <p:cNvPr id="3" name="TextBox 2"/>
          <p:cNvSpPr txBox="1"/>
          <p:nvPr/>
        </p:nvSpPr>
        <p:spPr>
          <a:xfrm>
            <a:off x="1598612" y="5433668"/>
            <a:ext cx="9753600" cy="604781"/>
          </a:xfrm>
          <a:prstGeom prst="rect">
            <a:avLst/>
          </a:prstGeom>
          <a:noFill/>
        </p:spPr>
        <p:txBody>
          <a:bodyPr wrap="square" rtlCol="1">
            <a:spAutoFit/>
          </a:bodyPr>
          <a:lstStyle/>
          <a:p>
            <a:pPr>
              <a:lnSpc>
                <a:spcPct val="90000"/>
              </a:lnSpc>
            </a:pPr>
            <a:r>
              <a:rPr lang="ar-JO" sz="3600" dirty="0">
                <a:solidFill>
                  <a:srgbClr val="002060"/>
                </a:solidFill>
                <a:latin typeface="Andalus" panose="02020603050405020304" pitchFamily="18" charset="-78"/>
                <a:ea typeface="+mj-ea"/>
                <a:cs typeface="Andalus" panose="02020603050405020304" pitchFamily="18" charset="-78"/>
              </a:rPr>
              <a:t>يتراوح عدد الوظائف الشاغرة </a:t>
            </a:r>
            <a:r>
              <a:rPr lang="ar-JO" sz="3600" dirty="0" smtClean="0">
                <a:solidFill>
                  <a:srgbClr val="002060"/>
                </a:solidFill>
                <a:latin typeface="Andalus" panose="02020603050405020304" pitchFamily="18" charset="-78"/>
                <a:ea typeface="+mj-ea"/>
                <a:cs typeface="Andalus" panose="02020603050405020304" pitchFamily="18" charset="-78"/>
              </a:rPr>
              <a:t>المتاحة </a:t>
            </a:r>
            <a:r>
              <a:rPr lang="ar-JO" sz="3600" dirty="0">
                <a:solidFill>
                  <a:srgbClr val="002060"/>
                </a:solidFill>
                <a:latin typeface="Andalus" panose="02020603050405020304" pitchFamily="18" charset="-78"/>
                <a:ea typeface="+mj-ea"/>
                <a:cs typeface="Andalus" panose="02020603050405020304" pitchFamily="18" charset="-78"/>
              </a:rPr>
              <a:t>سنويا من 7-9 الاف وظيفة</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36612" y="2819400"/>
            <a:ext cx="11164888" cy="1569660"/>
          </a:xfrm>
          <a:prstGeom prst="rect">
            <a:avLst/>
          </a:prstGeom>
          <a:noFill/>
        </p:spPr>
        <p:txBody>
          <a:bodyPr wrap="square" rtlCol="1">
            <a:spAutoFit/>
          </a:bodyPr>
          <a:lstStyle/>
          <a:p>
            <a:pPr algn="r"/>
            <a:endParaRPr lang="ar-JO" sz="2400" dirty="0" smtClean="0">
              <a:solidFill>
                <a:srgbClr val="002060"/>
              </a:solidFill>
              <a:latin typeface="Andalus" panose="02020603050405020304" pitchFamily="18" charset="-78"/>
              <a:ea typeface="+mj-ea"/>
              <a:cs typeface="Andalus" panose="02020603050405020304" pitchFamily="18" charset="-78"/>
            </a:endParaRPr>
          </a:p>
          <a:p>
            <a:pPr algn="r"/>
            <a:r>
              <a:rPr lang="ar-JO" sz="2400" dirty="0" smtClean="0">
                <a:solidFill>
                  <a:srgbClr val="002060"/>
                </a:solidFill>
                <a:latin typeface="Andalus" panose="02020603050405020304" pitchFamily="18" charset="-78"/>
                <a:ea typeface="+mj-ea"/>
                <a:cs typeface="Andalus" panose="02020603050405020304" pitchFamily="18" charset="-78"/>
              </a:rPr>
              <a:t>   </a:t>
            </a:r>
            <a:r>
              <a:rPr lang="ar-JO" sz="2400" dirty="0">
                <a:solidFill>
                  <a:srgbClr val="002060"/>
                </a:solidFill>
                <a:latin typeface="Andalus" panose="02020603050405020304" pitchFamily="18" charset="-78"/>
                <a:ea typeface="+mj-ea"/>
                <a:cs typeface="Andalus" panose="02020603050405020304" pitchFamily="18" charset="-78"/>
              </a:rPr>
              <a:t>أنشئ ديوان الخدمة المدنية باسم ديوان الموظفين في عام 1955 ومن أهم مهامه تنظيم وإدارة شؤون الوظيفة العامة والموظف العام </a:t>
            </a:r>
            <a:r>
              <a:rPr lang="ar-JO" sz="2400" dirty="0" smtClean="0">
                <a:solidFill>
                  <a:srgbClr val="002060"/>
                </a:solidFill>
                <a:latin typeface="Andalus" panose="02020603050405020304" pitchFamily="18" charset="-78"/>
                <a:ea typeface="+mj-ea"/>
                <a:cs typeface="Andalus" panose="02020603050405020304" pitchFamily="18" charset="-78"/>
              </a:rPr>
              <a:t>بما </a:t>
            </a:r>
            <a:r>
              <a:rPr lang="ar-JO" sz="2400" dirty="0">
                <a:solidFill>
                  <a:srgbClr val="002060"/>
                </a:solidFill>
                <a:latin typeface="Andalus" panose="02020603050405020304" pitchFamily="18" charset="-78"/>
                <a:ea typeface="+mj-ea"/>
                <a:cs typeface="Andalus" panose="02020603050405020304" pitchFamily="18" charset="-78"/>
              </a:rPr>
              <a:t>فيها المساهمة بدراسة وإقرار احتياجات الوزارات والدوائر والمؤسسات الحكومية </a:t>
            </a:r>
            <a:r>
              <a:rPr lang="ar-JO" sz="2400" dirty="0" smtClean="0">
                <a:solidFill>
                  <a:srgbClr val="002060"/>
                </a:solidFill>
                <a:latin typeface="Andalus" panose="02020603050405020304" pitchFamily="18" charset="-78"/>
                <a:ea typeface="+mj-ea"/>
                <a:cs typeface="Andalus" panose="02020603050405020304" pitchFamily="18" charset="-78"/>
              </a:rPr>
              <a:t>من </a:t>
            </a:r>
            <a:r>
              <a:rPr lang="ar-JO" sz="2400" dirty="0">
                <a:solidFill>
                  <a:srgbClr val="002060"/>
                </a:solidFill>
                <a:latin typeface="Andalus" panose="02020603050405020304" pitchFamily="18" charset="-78"/>
                <a:ea typeface="+mj-ea"/>
                <a:cs typeface="Andalus" panose="02020603050405020304" pitchFamily="18" charset="-78"/>
              </a:rPr>
              <a:t>الوظائف وعملية التوظيف فيها</a:t>
            </a:r>
          </a:p>
        </p:txBody>
      </p:sp>
      <p:sp>
        <p:nvSpPr>
          <p:cNvPr id="32" name="TextBox 31"/>
          <p:cNvSpPr txBox="1"/>
          <p:nvPr/>
        </p:nvSpPr>
        <p:spPr>
          <a:xfrm>
            <a:off x="3180556" y="1549864"/>
            <a:ext cx="6477000" cy="775597"/>
          </a:xfrm>
          <a:prstGeom prst="rect">
            <a:avLst/>
          </a:prstGeom>
          <a:noFill/>
        </p:spPr>
        <p:txBody>
          <a:bodyPr wrap="square" rtlCol="0">
            <a:spAutoFit/>
          </a:bodyPr>
          <a:lstStyle/>
          <a:p>
            <a:pPr algn="ctr">
              <a:lnSpc>
                <a:spcPct val="90000"/>
              </a:lnSpc>
            </a:pPr>
            <a:r>
              <a:rPr lang="ar-JO" sz="4800" dirty="0">
                <a:solidFill>
                  <a:srgbClr val="002060"/>
                </a:solidFill>
                <a:latin typeface="Andalus" panose="02020603050405020304" pitchFamily="18" charset="-78"/>
                <a:ea typeface="+mj-ea"/>
                <a:cs typeface="Andalus" panose="02020603050405020304" pitchFamily="18" charset="-78"/>
              </a:rPr>
              <a:t>* ديوان الخدمة المدنية</a:t>
            </a:r>
            <a:endParaRPr lang="en-US" sz="4800" dirty="0">
              <a:solidFill>
                <a:srgbClr val="002060"/>
              </a:solidFill>
              <a:latin typeface="Andalus" panose="02020603050405020304" pitchFamily="18" charset="-78"/>
              <a:ea typeface="+mj-ea"/>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6" name="Picture 5"/>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100063" y="4876800"/>
            <a:ext cx="685800" cy="177587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81FEFA0A-2F20-4B60-98C6-5FFDA469AA1C}" type="slidenum">
              <a:rPr lang="en-US" smtClean="0"/>
              <a:pPr/>
              <a:t>6</a:t>
            </a:fld>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11" name="Picture 10"/>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12" name="Picture 11"/>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25" name="Slide Number Placeholder 24"/>
          <p:cNvSpPr>
            <a:spLocks noGrp="1"/>
          </p:cNvSpPr>
          <p:nvPr>
            <p:ph type="sldNum" sz="quarter" idx="12"/>
          </p:nvPr>
        </p:nvSpPr>
        <p:spPr/>
        <p:txBody>
          <a:bodyPr/>
          <a:lstStyle/>
          <a:p>
            <a:fld id="{81FEFA0A-2F20-4B60-98C6-5FFDA469AA1C}" type="slidenum">
              <a:rPr lang="en-US" smtClean="0"/>
              <a:pPr/>
              <a:t>7</a:t>
            </a:fld>
            <a:endParaRPr lang="en-US" dirty="0"/>
          </a:p>
        </p:txBody>
      </p:sp>
      <p:grpSp>
        <p:nvGrpSpPr>
          <p:cNvPr id="4" name="Group 3"/>
          <p:cNvGrpSpPr/>
          <p:nvPr/>
        </p:nvGrpSpPr>
        <p:grpSpPr>
          <a:xfrm>
            <a:off x="1294080" y="699462"/>
            <a:ext cx="10667732" cy="5618784"/>
            <a:chOff x="1294080" y="699462"/>
            <a:chExt cx="10667732" cy="5618784"/>
          </a:xfrm>
        </p:grpSpPr>
        <p:grpSp>
          <p:nvGrpSpPr>
            <p:cNvPr id="9" name="Group 8"/>
            <p:cNvGrpSpPr/>
            <p:nvPr/>
          </p:nvGrpSpPr>
          <p:grpSpPr>
            <a:xfrm>
              <a:off x="1294080" y="699462"/>
              <a:ext cx="10667732" cy="5224569"/>
              <a:chOff x="1294080" y="699462"/>
              <a:chExt cx="10667732" cy="5224569"/>
            </a:xfrm>
          </p:grpSpPr>
          <p:sp>
            <p:nvSpPr>
              <p:cNvPr id="8" name="Rectangle 7"/>
              <p:cNvSpPr/>
              <p:nvPr/>
            </p:nvSpPr>
            <p:spPr>
              <a:xfrm>
                <a:off x="6159944" y="5057406"/>
                <a:ext cx="30480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dirty="0" smtClean="0">
                    <a:solidFill>
                      <a:srgbClr val="002060"/>
                    </a:solidFill>
                    <a:latin typeface="Andalus" panose="02020603050405020304" pitchFamily="18" charset="-78"/>
                    <a:cs typeface="Andalus" panose="02020603050405020304" pitchFamily="18" charset="-78"/>
                  </a:rPr>
                  <a:t>تعليمات اختيار تعيين الموظفين في الوظائف الحكومية</a:t>
                </a:r>
                <a:endParaRPr lang="ar-JO" dirty="0">
                  <a:solidFill>
                    <a:srgbClr val="002060"/>
                  </a:solidFill>
                  <a:latin typeface="Andalus" panose="02020603050405020304" pitchFamily="18" charset="-78"/>
                  <a:cs typeface="Andalus" panose="02020603050405020304" pitchFamily="18" charset="-78"/>
                </a:endParaRPr>
              </a:p>
            </p:txBody>
          </p:sp>
          <p:sp>
            <p:nvSpPr>
              <p:cNvPr id="6" name="Rectangle 5"/>
              <p:cNvSpPr/>
              <p:nvPr/>
            </p:nvSpPr>
            <p:spPr>
              <a:xfrm>
                <a:off x="6352032" y="2452062"/>
                <a:ext cx="2514600" cy="8884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solidFill>
                    <a:srgbClr val="002060"/>
                  </a:solidFill>
                  <a:latin typeface="Andalus" panose="02020603050405020304" pitchFamily="18" charset="-78"/>
                  <a:cs typeface="Andalus" panose="02020603050405020304" pitchFamily="18" charset="-78"/>
                </a:endParaRPr>
              </a:p>
              <a:p>
                <a:pPr algn="ctr"/>
                <a:r>
                  <a:rPr lang="ar-JO" dirty="0" smtClean="0">
                    <a:solidFill>
                      <a:srgbClr val="002060"/>
                    </a:solidFill>
                    <a:latin typeface="Andalus" panose="02020603050405020304" pitchFamily="18" charset="-78"/>
                    <a:cs typeface="Andalus" panose="02020603050405020304" pitchFamily="18" charset="-78"/>
                  </a:rPr>
                  <a:t>نظام الخدمة المدنية رقم (82) لسنة 2013.</a:t>
                </a:r>
                <a:endParaRPr lang="ar-JO" dirty="0">
                  <a:solidFill>
                    <a:srgbClr val="002060"/>
                  </a:solidFill>
                  <a:latin typeface="Andalus" panose="02020603050405020304" pitchFamily="18" charset="-78"/>
                  <a:cs typeface="Andalus" panose="02020603050405020304" pitchFamily="18" charset="-78"/>
                </a:endParaRPr>
              </a:p>
            </p:txBody>
          </p:sp>
          <p:sp>
            <p:nvSpPr>
              <p:cNvPr id="7" name="Rectangle 6"/>
              <p:cNvSpPr/>
              <p:nvPr/>
            </p:nvSpPr>
            <p:spPr>
              <a:xfrm>
                <a:off x="6466332" y="3720435"/>
                <a:ext cx="2286000" cy="7368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dirty="0" smtClean="0">
                    <a:solidFill>
                      <a:srgbClr val="002060"/>
                    </a:solidFill>
                    <a:latin typeface="Andalus" panose="02020603050405020304" pitchFamily="18" charset="-78"/>
                    <a:cs typeface="Andalus" panose="02020603050405020304" pitchFamily="18" charset="-78"/>
                  </a:rPr>
                  <a:t>ديوان الخدمة المدنية</a:t>
                </a:r>
                <a:endParaRPr lang="en-US" dirty="0" smtClean="0">
                  <a:solidFill>
                    <a:srgbClr val="002060"/>
                  </a:solidFill>
                  <a:latin typeface="Andalus" panose="02020603050405020304" pitchFamily="18" charset="-78"/>
                  <a:cs typeface="Andalus" panose="02020603050405020304" pitchFamily="18" charset="-78"/>
                </a:endParaRPr>
              </a:p>
              <a:p>
                <a:pPr algn="ctr"/>
                <a:r>
                  <a:rPr lang="ar-JO" dirty="0" smtClean="0">
                    <a:solidFill>
                      <a:srgbClr val="002060"/>
                    </a:solidFill>
                    <a:latin typeface="Andalus" panose="02020603050405020304" pitchFamily="18" charset="-78"/>
                    <a:cs typeface="Andalus" panose="02020603050405020304" pitchFamily="18" charset="-78"/>
                  </a:rPr>
                  <a:t>استناداً للمادة 9</a:t>
                </a:r>
                <a:endParaRPr lang="ar-JO" dirty="0">
                  <a:solidFill>
                    <a:srgbClr val="002060"/>
                  </a:solidFill>
                  <a:latin typeface="Andalus" panose="02020603050405020304" pitchFamily="18" charset="-78"/>
                  <a:cs typeface="Andalus" panose="02020603050405020304" pitchFamily="18" charset="-78"/>
                </a:endParaRPr>
              </a:p>
            </p:txBody>
          </p:sp>
          <p:sp>
            <p:nvSpPr>
              <p:cNvPr id="13" name="Rectangle 12"/>
              <p:cNvSpPr/>
              <p:nvPr/>
            </p:nvSpPr>
            <p:spPr>
              <a:xfrm>
                <a:off x="3861607" y="699462"/>
                <a:ext cx="7467600" cy="11971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b="1" dirty="0" smtClean="0">
                  <a:solidFill>
                    <a:srgbClr val="002060"/>
                  </a:solidFill>
                  <a:latin typeface="Andalus" panose="02020603050405020304" pitchFamily="18" charset="-78"/>
                  <a:cs typeface="Andalus" panose="02020603050405020304" pitchFamily="18" charset="-78"/>
                </a:endParaRPr>
              </a:p>
              <a:p>
                <a:pPr algn="ctr"/>
                <a:r>
                  <a:rPr lang="ar-JO" dirty="0" smtClean="0">
                    <a:solidFill>
                      <a:srgbClr val="002060"/>
                    </a:solidFill>
                    <a:latin typeface="Andalus" panose="02020603050405020304" pitchFamily="18" charset="-78"/>
                    <a:cs typeface="Andalus" panose="02020603050405020304" pitchFamily="18" charset="-78"/>
                  </a:rPr>
                  <a:t>المادة (120)من الدستور الاردني.</a:t>
                </a:r>
                <a:endParaRPr lang="en-US" dirty="0" smtClean="0">
                  <a:solidFill>
                    <a:srgbClr val="002060"/>
                  </a:solidFill>
                  <a:latin typeface="Andalus" panose="02020603050405020304" pitchFamily="18" charset="-78"/>
                  <a:cs typeface="Andalus" panose="02020603050405020304" pitchFamily="18" charset="-78"/>
                </a:endParaRPr>
              </a:p>
              <a:p>
                <a:pPr algn="ctr"/>
                <a:r>
                  <a:rPr lang="ar-JO" dirty="0" smtClean="0">
                    <a:solidFill>
                      <a:srgbClr val="002060"/>
                    </a:solidFill>
                    <a:latin typeface="Andalus" panose="02020603050405020304" pitchFamily="18" charset="-78"/>
                    <a:cs typeface="Andalus" panose="02020603050405020304" pitchFamily="18" charset="-78"/>
                  </a:rPr>
                  <a:t>التقسيمات الإدارية في المملكة الأردنية الهاشمية وتشكيلات دوائر الحكومة ودرجاتها واسماؤها ومناهج إدارتها وكيفية تعيينهم وعزلهم والأشراف عليهم وحدود صلاحياتهم واختصاصاتهم تعين بأنظمة يصدرها مجلس الوزراء بموافقة الملكِ</a:t>
                </a:r>
              </a:p>
              <a:p>
                <a:pPr algn="ctr"/>
                <a:endParaRPr lang="ar-JO" dirty="0">
                  <a:solidFill>
                    <a:srgbClr val="002060"/>
                  </a:solidFill>
                  <a:latin typeface="Andalus" panose="02020603050405020304" pitchFamily="18" charset="-78"/>
                  <a:cs typeface="Andalus" panose="02020603050405020304" pitchFamily="18" charset="-78"/>
                </a:endParaRPr>
              </a:p>
            </p:txBody>
          </p:sp>
          <p:sp>
            <p:nvSpPr>
              <p:cNvPr id="14" name="Oval 13"/>
              <p:cNvSpPr/>
              <p:nvPr/>
            </p:nvSpPr>
            <p:spPr>
              <a:xfrm>
                <a:off x="1294080" y="1201339"/>
                <a:ext cx="2133600" cy="20147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100" dirty="0" smtClean="0">
                    <a:solidFill>
                      <a:srgbClr val="002060"/>
                    </a:solidFill>
                    <a:latin typeface="Andalus" panose="02020603050405020304" pitchFamily="18" charset="-78"/>
                    <a:cs typeface="Andalus" panose="02020603050405020304" pitchFamily="18" charset="-78"/>
                  </a:rPr>
                  <a:t>الأنظمة السابقة</a:t>
                </a:r>
                <a:endParaRPr lang="en-US" sz="1100" dirty="0" smtClean="0">
                  <a:solidFill>
                    <a:srgbClr val="002060"/>
                  </a:solidFill>
                  <a:latin typeface="Andalus" panose="02020603050405020304" pitchFamily="18" charset="-78"/>
                  <a:cs typeface="Andalus" panose="02020603050405020304" pitchFamily="18" charset="-78"/>
                </a:endParaRPr>
              </a:p>
              <a:p>
                <a:pPr algn="ctr"/>
                <a:r>
                  <a:rPr lang="ar-JO" sz="1100" dirty="0" smtClean="0">
                    <a:solidFill>
                      <a:srgbClr val="002060"/>
                    </a:solidFill>
                    <a:latin typeface="Andalus" panose="02020603050405020304" pitchFamily="18" charset="-78"/>
                    <a:cs typeface="Andalus" panose="02020603050405020304" pitchFamily="18" charset="-78"/>
                  </a:rPr>
                  <a:t>قانون ديوان الموظفين المدنيين رقم (11) لعام 1955.</a:t>
                </a:r>
              </a:p>
              <a:p>
                <a:pPr algn="ctr"/>
                <a:r>
                  <a:rPr lang="ar-JO" sz="1100" dirty="0" smtClean="0">
                    <a:solidFill>
                      <a:srgbClr val="002060"/>
                    </a:solidFill>
                    <a:latin typeface="Andalus" panose="02020603050405020304" pitchFamily="18" charset="-78"/>
                    <a:cs typeface="Andalus" panose="02020603050405020304" pitchFamily="18" charset="-78"/>
                  </a:rPr>
                  <a:t>.</a:t>
                </a:r>
              </a:p>
              <a:p>
                <a:pPr algn="ctr"/>
                <a:r>
                  <a:rPr lang="ar-JO" sz="1100" dirty="0" smtClean="0">
                    <a:solidFill>
                      <a:srgbClr val="002060"/>
                    </a:solidFill>
                    <a:latin typeface="Andalus" panose="02020603050405020304" pitchFamily="18" charset="-78"/>
                    <a:cs typeface="Andalus" panose="02020603050405020304" pitchFamily="18" charset="-78"/>
                  </a:rPr>
                  <a:t>.</a:t>
                </a:r>
              </a:p>
              <a:p>
                <a:pPr algn="ctr"/>
                <a:r>
                  <a:rPr lang="ar-JO" sz="1100" dirty="0" smtClean="0">
                    <a:solidFill>
                      <a:srgbClr val="002060"/>
                    </a:solidFill>
                    <a:latin typeface="Andalus" panose="02020603050405020304" pitchFamily="18" charset="-78"/>
                    <a:cs typeface="Andalus" panose="02020603050405020304" pitchFamily="18" charset="-78"/>
                  </a:rPr>
                  <a:t>.</a:t>
                </a:r>
              </a:p>
              <a:p>
                <a:pPr algn="ctr"/>
                <a:r>
                  <a:rPr lang="ar-JO" sz="1100" dirty="0" smtClean="0">
                    <a:solidFill>
                      <a:srgbClr val="002060"/>
                    </a:solidFill>
                    <a:latin typeface="Andalus" panose="02020603050405020304" pitchFamily="18" charset="-78"/>
                    <a:cs typeface="Andalus" panose="02020603050405020304" pitchFamily="18" charset="-78"/>
                  </a:rPr>
                  <a:t>.</a:t>
                </a:r>
              </a:p>
              <a:p>
                <a:pPr algn="ctr"/>
                <a:r>
                  <a:rPr lang="ar-JO" sz="1100" dirty="0" smtClean="0">
                    <a:solidFill>
                      <a:srgbClr val="002060"/>
                    </a:solidFill>
                    <a:latin typeface="Andalus" panose="02020603050405020304" pitchFamily="18" charset="-78"/>
                    <a:cs typeface="Andalus" panose="02020603050405020304" pitchFamily="18" charset="-78"/>
                  </a:rPr>
                  <a:t>نظام الخدمة المدنية رقم(30)،لسنة  2007</a:t>
                </a:r>
                <a:endParaRPr lang="ar-JO" sz="1100" dirty="0">
                  <a:solidFill>
                    <a:srgbClr val="002060"/>
                  </a:solidFill>
                  <a:latin typeface="Andalus" panose="02020603050405020304" pitchFamily="18" charset="-78"/>
                  <a:cs typeface="Andalus" panose="02020603050405020304" pitchFamily="18" charset="-78"/>
                </a:endParaRPr>
              </a:p>
            </p:txBody>
          </p:sp>
          <p:sp>
            <p:nvSpPr>
              <p:cNvPr id="15" name="Oval 14"/>
              <p:cNvSpPr/>
              <p:nvPr/>
            </p:nvSpPr>
            <p:spPr>
              <a:xfrm>
                <a:off x="1424113" y="3208435"/>
                <a:ext cx="3532143" cy="171622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1100" dirty="0" smtClean="0">
                  <a:solidFill>
                    <a:srgbClr val="002060"/>
                  </a:solidFill>
                  <a:latin typeface="Andalus" panose="02020603050405020304" pitchFamily="18" charset="-78"/>
                  <a:cs typeface="Andalus" panose="02020603050405020304" pitchFamily="18" charset="-78"/>
                </a:endParaRPr>
              </a:p>
              <a:p>
                <a:pPr algn="ctr"/>
                <a:endParaRPr lang="en-US" sz="1100" dirty="0">
                  <a:solidFill>
                    <a:srgbClr val="002060"/>
                  </a:solidFill>
                  <a:latin typeface="Andalus" panose="02020603050405020304" pitchFamily="18" charset="-78"/>
                  <a:cs typeface="Andalus" panose="02020603050405020304" pitchFamily="18" charset="-78"/>
                </a:endParaRPr>
              </a:p>
              <a:p>
                <a:pPr algn="ctr"/>
                <a:r>
                  <a:rPr lang="ar-JO" sz="1100" dirty="0" smtClean="0">
                    <a:solidFill>
                      <a:srgbClr val="002060"/>
                    </a:solidFill>
                    <a:latin typeface="Andalus" panose="02020603050405020304" pitchFamily="18" charset="-78"/>
                    <a:cs typeface="Andalus" panose="02020603050405020304" pitchFamily="18" charset="-78"/>
                  </a:rPr>
                  <a:t>الرسالة</a:t>
                </a:r>
                <a:endParaRPr lang="en-US" sz="1100" dirty="0" smtClean="0">
                  <a:solidFill>
                    <a:srgbClr val="002060"/>
                  </a:solidFill>
                  <a:latin typeface="Andalus" panose="02020603050405020304" pitchFamily="18" charset="-78"/>
                  <a:cs typeface="Andalus" panose="02020603050405020304" pitchFamily="18" charset="-78"/>
                </a:endParaRPr>
              </a:p>
              <a:p>
                <a:pPr algn="ctr"/>
                <a:r>
                  <a:rPr lang="ar-JO" sz="1100" dirty="0">
                    <a:solidFill>
                      <a:srgbClr val="002060"/>
                    </a:solidFill>
                    <a:latin typeface="Andalus" panose="02020603050405020304" pitchFamily="18" charset="-78"/>
                    <a:cs typeface="Andalus" panose="02020603050405020304" pitchFamily="18" charset="-78"/>
                  </a:rPr>
                  <a:t>تنظيم وإدارة شؤون الوظيفة العامة وتطويرها بأبعادها البشرية والإجرائية والقانونية والرقابية بالتعاون مع الشركاء من دوائر ومؤسسات الخدمة المدنية، من خلال المبادرة والإبداع والتشارك في المعرفة، وترسيخ قيم النزاهة </a:t>
                </a:r>
                <a:r>
                  <a:rPr lang="ar-JO" sz="1100" dirty="0" smtClean="0">
                    <a:solidFill>
                      <a:srgbClr val="002060"/>
                    </a:solidFill>
                    <a:latin typeface="Andalus" panose="02020603050405020304" pitchFamily="18" charset="-78"/>
                    <a:cs typeface="Andalus" panose="02020603050405020304" pitchFamily="18" charset="-78"/>
                  </a:rPr>
                  <a:t>والعدالة وتكافؤ </a:t>
                </a:r>
                <a:r>
                  <a:rPr lang="ar-JO" sz="1100" dirty="0">
                    <a:solidFill>
                      <a:srgbClr val="002060"/>
                    </a:solidFill>
                    <a:latin typeface="Andalus" panose="02020603050405020304" pitchFamily="18" charset="-78"/>
                    <a:cs typeface="Andalus" panose="02020603050405020304" pitchFamily="18" charset="-78"/>
                  </a:rPr>
                  <a:t>الفرص في تطبيق التشريعات بهدف الارتقاء </a:t>
                </a:r>
                <a:r>
                  <a:rPr lang="ar-JO" sz="1100" dirty="0" smtClean="0">
                    <a:solidFill>
                      <a:srgbClr val="002060"/>
                    </a:solidFill>
                    <a:latin typeface="Andalus" panose="02020603050405020304" pitchFamily="18" charset="-78"/>
                    <a:cs typeface="Andalus" panose="02020603050405020304" pitchFamily="18" charset="-78"/>
                  </a:rPr>
                  <a:t>بالأداء </a:t>
                </a:r>
                <a:r>
                  <a:rPr lang="ar-JO" sz="1100" dirty="0">
                    <a:solidFill>
                      <a:srgbClr val="002060"/>
                    </a:solidFill>
                    <a:latin typeface="Andalus" panose="02020603050405020304" pitchFamily="18" charset="-78"/>
                    <a:cs typeface="Andalus" panose="02020603050405020304" pitchFamily="18" charset="-78"/>
                  </a:rPr>
                  <a:t>والتميز في تقديم الخدمة لمتلقيها.</a:t>
                </a:r>
              </a:p>
              <a:p>
                <a:pPr rtl="1"/>
                <a:r>
                  <a:rPr lang="ar-JO" sz="1100" dirty="0"/>
                  <a:t> </a:t>
                </a:r>
              </a:p>
              <a:p>
                <a:pPr algn="ctr"/>
                <a:endParaRPr lang="ar-JO" sz="1100" dirty="0">
                  <a:solidFill>
                    <a:srgbClr val="002060"/>
                  </a:solidFill>
                  <a:latin typeface="Andalus" panose="02020603050405020304" pitchFamily="18" charset="-78"/>
                  <a:cs typeface="Andalus" panose="02020603050405020304" pitchFamily="18" charset="-78"/>
                </a:endParaRPr>
              </a:p>
            </p:txBody>
          </p:sp>
          <p:sp>
            <p:nvSpPr>
              <p:cNvPr id="16" name="Oval 15"/>
              <p:cNvSpPr/>
              <p:nvPr/>
            </p:nvSpPr>
            <p:spPr>
              <a:xfrm>
                <a:off x="10262407" y="3460473"/>
                <a:ext cx="1699405" cy="14874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100" dirty="0" smtClean="0">
                    <a:solidFill>
                      <a:srgbClr val="002060"/>
                    </a:solidFill>
                    <a:latin typeface="Andalus" panose="02020603050405020304" pitchFamily="18" charset="-78"/>
                    <a:cs typeface="Andalus" panose="02020603050405020304" pitchFamily="18" charset="-78"/>
                  </a:rPr>
                  <a:t>الرؤية</a:t>
                </a:r>
                <a:endParaRPr lang="ar-JO" sz="1100" dirty="0">
                  <a:solidFill>
                    <a:srgbClr val="002060"/>
                  </a:solidFill>
                  <a:latin typeface="Andalus" panose="02020603050405020304" pitchFamily="18" charset="-78"/>
                  <a:cs typeface="Andalus" panose="02020603050405020304" pitchFamily="18" charset="-78"/>
                </a:endParaRPr>
              </a:p>
              <a:p>
                <a:pPr algn="ctr" rtl="1"/>
                <a:r>
                  <a:rPr lang="ar-JO" sz="1100" dirty="0">
                    <a:solidFill>
                      <a:srgbClr val="002060"/>
                    </a:solidFill>
                    <a:latin typeface="Andalus" panose="02020603050405020304" pitchFamily="18" charset="-78"/>
                    <a:cs typeface="Andalus" panose="02020603050405020304" pitchFamily="18" charset="-78"/>
                  </a:rPr>
                  <a:t>الريادة والتميز في إدارة الموارد البشرية والوظيفة العامة في الخدمة المدنية</a:t>
                </a:r>
                <a:r>
                  <a:rPr lang="ar-JO" sz="1100" dirty="0"/>
                  <a:t>.</a:t>
                </a:r>
              </a:p>
              <a:p>
                <a:pPr algn="ctr"/>
                <a:endParaRPr lang="ar-JO" sz="1100" dirty="0">
                  <a:solidFill>
                    <a:srgbClr val="002060"/>
                  </a:solidFill>
                  <a:latin typeface="Andalus" panose="02020603050405020304" pitchFamily="18" charset="-78"/>
                  <a:cs typeface="Andalus" panose="02020603050405020304" pitchFamily="18" charset="-78"/>
                </a:endParaRPr>
              </a:p>
            </p:txBody>
          </p:sp>
          <p:cxnSp>
            <p:nvCxnSpPr>
              <p:cNvPr id="17" name="Straight Arrow Connector 16"/>
              <p:cNvCxnSpPr>
                <a:stCxn id="13" idx="2"/>
                <a:endCxn id="6" idx="0"/>
              </p:cNvCxnSpPr>
              <p:nvPr/>
            </p:nvCxnSpPr>
            <p:spPr>
              <a:xfrm>
                <a:off x="7595407" y="1896570"/>
                <a:ext cx="0" cy="555492"/>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6" idx="2"/>
                <a:endCxn id="7" idx="0"/>
              </p:cNvCxnSpPr>
              <p:nvPr/>
            </p:nvCxnSpPr>
            <p:spPr>
              <a:xfrm>
                <a:off x="7595407" y="3340554"/>
                <a:ext cx="0" cy="379881"/>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7595407" y="4451504"/>
                <a:ext cx="0" cy="591358"/>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6" idx="1"/>
                <a:endCxn id="14" idx="6"/>
              </p:cNvCxnSpPr>
              <p:nvPr/>
            </p:nvCxnSpPr>
            <p:spPr>
              <a:xfrm flipH="1" flipV="1">
                <a:off x="3427680" y="2208697"/>
                <a:ext cx="2924352" cy="687611"/>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7" idx="3"/>
                <a:endCxn id="16" idx="2"/>
              </p:cNvCxnSpPr>
              <p:nvPr/>
            </p:nvCxnSpPr>
            <p:spPr>
              <a:xfrm>
                <a:off x="8752332" y="4088853"/>
                <a:ext cx="1510075" cy="115332"/>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7" idx="1"/>
                <a:endCxn id="15" idx="6"/>
              </p:cNvCxnSpPr>
              <p:nvPr/>
            </p:nvCxnSpPr>
            <p:spPr>
              <a:xfrm flipH="1" flipV="1">
                <a:off x="4956256" y="4066546"/>
                <a:ext cx="1510076" cy="22307"/>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8" idx="1"/>
              </p:cNvCxnSpPr>
              <p:nvPr/>
            </p:nvCxnSpPr>
            <p:spPr>
              <a:xfrm flipH="1">
                <a:off x="4804201" y="5290797"/>
                <a:ext cx="1267206" cy="633234"/>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ounded Rectangle 2"/>
            <p:cNvSpPr/>
            <p:nvPr/>
          </p:nvSpPr>
          <p:spPr>
            <a:xfrm>
              <a:off x="2231866" y="5611429"/>
              <a:ext cx="2590800" cy="706817"/>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a:solidFill>
                    <a:srgbClr val="002060"/>
                  </a:solidFill>
                  <a:latin typeface="Andalus" panose="02020603050405020304" pitchFamily="18" charset="-78"/>
                  <a:cs typeface="Andalus" panose="02020603050405020304" pitchFamily="18" charset="-78"/>
                </a:rPr>
                <a:t>تتضمن الأليات والاجراءات التي يتم اتباعها في مراحل الوظيف المختلفة</a:t>
              </a:r>
              <a:endParaRPr lang="en-US" sz="1600" dirty="0">
                <a:solidFill>
                  <a:srgbClr val="002060"/>
                </a:solidFill>
                <a:latin typeface="Andalus" panose="02020603050405020304" pitchFamily="18" charset="-78"/>
                <a:cs typeface="Andalus" panose="02020603050405020304" pitchFamily="18" charset="-78"/>
              </a:endParaRPr>
            </a:p>
          </p:txBody>
        </p:sp>
      </p:grpSp>
    </p:spTree>
    <p:extLst>
      <p:ext uri="{BB962C8B-B14F-4D97-AF65-F5344CB8AC3E}">
        <p14:creationId xmlns:p14="http://schemas.microsoft.com/office/powerpoint/2010/main" val="47916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768656" y="349547"/>
            <a:ext cx="11060436" cy="6111028"/>
            <a:chOff x="856879" y="123171"/>
            <a:chExt cx="11060436" cy="6111028"/>
          </a:xfrm>
        </p:grpSpPr>
        <p:grpSp>
          <p:nvGrpSpPr>
            <p:cNvPr id="36" name="Group 35"/>
            <p:cNvGrpSpPr/>
            <p:nvPr/>
          </p:nvGrpSpPr>
          <p:grpSpPr>
            <a:xfrm>
              <a:off x="856879" y="123171"/>
              <a:ext cx="11060436" cy="6111028"/>
              <a:chOff x="301715" y="137372"/>
              <a:chExt cx="11060436" cy="6111028"/>
            </a:xfrm>
          </p:grpSpPr>
          <p:grpSp>
            <p:nvGrpSpPr>
              <p:cNvPr id="8" name="Group 7"/>
              <p:cNvGrpSpPr/>
              <p:nvPr/>
            </p:nvGrpSpPr>
            <p:grpSpPr>
              <a:xfrm>
                <a:off x="301715" y="137372"/>
                <a:ext cx="11060436" cy="6111028"/>
                <a:chOff x="3124200" y="488216"/>
                <a:chExt cx="8360741" cy="4956074"/>
              </a:xfrm>
              <a:solidFill>
                <a:schemeClr val="bg2"/>
              </a:solidFill>
            </p:grpSpPr>
            <p:sp>
              <p:nvSpPr>
                <p:cNvPr id="9" name="Oval 8"/>
                <p:cNvSpPr/>
                <p:nvPr/>
              </p:nvSpPr>
              <p:spPr>
                <a:xfrm>
                  <a:off x="3124200" y="1921771"/>
                  <a:ext cx="1579459" cy="160676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JO" sz="2000" dirty="0">
                      <a:solidFill>
                        <a:srgbClr val="002060"/>
                      </a:solidFill>
                      <a:latin typeface="Andalus" panose="02020603050405020304" pitchFamily="18" charset="-78"/>
                      <a:cs typeface="Andalus" panose="02020603050405020304" pitchFamily="18" charset="-78"/>
                    </a:rPr>
                    <a:t>تعليمات اختيار وتعيين الموظفين في الوظائف الحكومية</a:t>
                  </a:r>
                </a:p>
              </p:txBody>
            </p:sp>
            <p:sp>
              <p:nvSpPr>
                <p:cNvPr id="10" name="Rounded Rectangle 9"/>
                <p:cNvSpPr/>
                <p:nvPr/>
              </p:nvSpPr>
              <p:spPr>
                <a:xfrm>
                  <a:off x="5334000" y="4301290"/>
                  <a:ext cx="1447800" cy="1143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latin typeface="Andalus" panose="02020603050405020304" pitchFamily="18" charset="-78"/>
                      <a:cs typeface="Andalus" panose="02020603050405020304" pitchFamily="18" charset="-78"/>
                    </a:rPr>
                    <a:t>المجلس الأعلى لشؤون الأشخاص المعوقين</a:t>
                  </a:r>
                  <a:endParaRPr lang="ar-JO" sz="2000" dirty="0">
                    <a:solidFill>
                      <a:srgbClr val="002060"/>
                    </a:solidFill>
                    <a:latin typeface="Andalus" panose="02020603050405020304" pitchFamily="18" charset="-78"/>
                    <a:cs typeface="Andalus" panose="02020603050405020304" pitchFamily="18" charset="-78"/>
                  </a:endParaRPr>
                </a:p>
              </p:txBody>
            </p:sp>
            <p:sp>
              <p:nvSpPr>
                <p:cNvPr id="11" name="Oval 10"/>
                <p:cNvSpPr/>
                <p:nvPr/>
              </p:nvSpPr>
              <p:spPr>
                <a:xfrm>
                  <a:off x="3124200" y="4385511"/>
                  <a:ext cx="17526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solidFill>
                        <a:srgbClr val="002060"/>
                      </a:solidFill>
                      <a:latin typeface="Andalus" panose="02020603050405020304" pitchFamily="18" charset="-78"/>
                      <a:cs typeface="Andalus" panose="02020603050405020304" pitchFamily="18" charset="-78"/>
                    </a:rPr>
                    <a:t>قانون حقوق </a:t>
                  </a:r>
                  <a:r>
                    <a:rPr lang="ar-JO" sz="2000" dirty="0" smtClean="0">
                      <a:solidFill>
                        <a:srgbClr val="002060"/>
                      </a:solidFill>
                      <a:latin typeface="Andalus" panose="02020603050405020304" pitchFamily="18" charset="-78"/>
                      <a:cs typeface="Andalus" panose="02020603050405020304" pitchFamily="18" charset="-78"/>
                    </a:rPr>
                    <a:t>الأشخاص ذوي الأعقة</a:t>
                  </a:r>
                  <a:endParaRPr lang="ar-JO" sz="2000" dirty="0">
                    <a:solidFill>
                      <a:srgbClr val="002060"/>
                    </a:solidFill>
                    <a:latin typeface="Andalus" panose="02020603050405020304" pitchFamily="18" charset="-78"/>
                    <a:cs typeface="Andalus" panose="02020603050405020304" pitchFamily="18" charset="-78"/>
                  </a:endParaRPr>
                </a:p>
              </p:txBody>
            </p:sp>
            <p:sp>
              <p:nvSpPr>
                <p:cNvPr id="12" name="Oval 11"/>
                <p:cNvSpPr/>
                <p:nvPr/>
              </p:nvSpPr>
              <p:spPr>
                <a:xfrm>
                  <a:off x="4786518" y="488216"/>
                  <a:ext cx="2131225"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rtl="1"/>
                  <a:r>
                    <a:rPr lang="ar-JO" sz="2000" dirty="0">
                      <a:solidFill>
                        <a:srgbClr val="002060"/>
                      </a:solidFill>
                      <a:latin typeface="Andalus" panose="02020603050405020304" pitchFamily="18" charset="-78"/>
                      <a:cs typeface="Andalus" panose="02020603050405020304" pitchFamily="18" charset="-78"/>
                    </a:rPr>
                    <a:t>المتقدمين بطلبات توظيف من ضمنهم ذوي </a:t>
                  </a:r>
                  <a:r>
                    <a:rPr lang="ar-JO" sz="2000" dirty="0" smtClean="0">
                      <a:solidFill>
                        <a:srgbClr val="002060"/>
                      </a:solidFill>
                      <a:latin typeface="Andalus" panose="02020603050405020304" pitchFamily="18" charset="-78"/>
                      <a:cs typeface="Andalus" panose="02020603050405020304" pitchFamily="18" charset="-78"/>
                    </a:rPr>
                    <a:t>الإعاقة</a:t>
                  </a:r>
                  <a:endParaRPr lang="ar-JO" sz="2000" dirty="0">
                    <a:solidFill>
                      <a:srgbClr val="002060"/>
                    </a:solidFill>
                    <a:latin typeface="Andalus" panose="02020603050405020304" pitchFamily="18" charset="-78"/>
                    <a:cs typeface="Andalus" panose="02020603050405020304" pitchFamily="18" charset="-78"/>
                  </a:endParaRPr>
                </a:p>
              </p:txBody>
            </p:sp>
            <p:sp>
              <p:nvSpPr>
                <p:cNvPr id="13" name="Rounded Rectangle 12"/>
                <p:cNvSpPr/>
                <p:nvPr/>
              </p:nvSpPr>
              <p:spPr>
                <a:xfrm>
                  <a:off x="5067300" y="2131595"/>
                  <a:ext cx="2019300" cy="12192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latin typeface="Andalus" panose="02020603050405020304" pitchFamily="18" charset="-78"/>
                      <a:cs typeface="Andalus" panose="02020603050405020304" pitchFamily="18" charset="-78"/>
                    </a:rPr>
                    <a:t>ديوان الخدمة المدنية</a:t>
                  </a:r>
                  <a:endParaRPr lang="ar-JO" sz="2000" dirty="0">
                    <a:solidFill>
                      <a:srgbClr val="002060"/>
                    </a:solidFill>
                    <a:latin typeface="Andalus" panose="02020603050405020304" pitchFamily="18" charset="-78"/>
                    <a:cs typeface="Andalus" panose="02020603050405020304" pitchFamily="18" charset="-78"/>
                  </a:endParaRPr>
                </a:p>
              </p:txBody>
            </p:sp>
            <p:sp>
              <p:nvSpPr>
                <p:cNvPr id="14" name="Isosceles Triangle 13"/>
                <p:cNvSpPr/>
                <p:nvPr/>
              </p:nvSpPr>
              <p:spPr>
                <a:xfrm>
                  <a:off x="7389560" y="2131595"/>
                  <a:ext cx="1752600" cy="1676400"/>
                </a:xfrm>
                <a:prstGeom prst="triangle">
                  <a:avLst>
                    <a:gd name="adj" fmla="val 51754"/>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latin typeface="Andalus" panose="02020603050405020304" pitchFamily="18" charset="-78"/>
                      <a:cs typeface="Andalus" panose="02020603050405020304" pitchFamily="18" charset="-78"/>
                    </a:rPr>
                    <a:t>اجراءات التعيين وفقاً لتعليمات الاختيار والتعيين</a:t>
                  </a:r>
                  <a:endParaRPr lang="ar-JO" sz="2000" dirty="0">
                    <a:solidFill>
                      <a:srgbClr val="002060"/>
                    </a:solidFill>
                    <a:latin typeface="Andalus" panose="02020603050405020304" pitchFamily="18" charset="-78"/>
                    <a:cs typeface="Andalus" panose="02020603050405020304" pitchFamily="18" charset="-78"/>
                  </a:endParaRPr>
                </a:p>
              </p:txBody>
            </p:sp>
            <p:sp>
              <p:nvSpPr>
                <p:cNvPr id="15" name="Rounded Rectangle 14"/>
                <p:cNvSpPr/>
                <p:nvPr/>
              </p:nvSpPr>
              <p:spPr>
                <a:xfrm>
                  <a:off x="9288603" y="1921771"/>
                  <a:ext cx="2196338" cy="142902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latin typeface="Andalus" panose="02020603050405020304" pitchFamily="18" charset="-78"/>
                      <a:cs typeface="Andalus" panose="02020603050405020304" pitchFamily="18" charset="-78"/>
                    </a:rPr>
                    <a:t>الوزارات والدوائر والمؤسسات والمستشفيات الجامعية والبلديات بما فيها ديوان الخدمة المدنية  </a:t>
                  </a:r>
                  <a:r>
                    <a:rPr lang="en-US" sz="2000" dirty="0" smtClean="0">
                      <a:solidFill>
                        <a:srgbClr val="002060"/>
                      </a:solidFill>
                      <a:latin typeface="Andalus" panose="02020603050405020304" pitchFamily="18" charset="-78"/>
                      <a:cs typeface="Andalus" panose="02020603050405020304" pitchFamily="18" charset="-78"/>
                    </a:rPr>
                    <a:t> </a:t>
                  </a:r>
                  <a:r>
                    <a:rPr lang="ar-JO" sz="2000" dirty="0" smtClean="0">
                      <a:solidFill>
                        <a:srgbClr val="002060"/>
                      </a:solidFill>
                      <a:latin typeface="Andalus" panose="02020603050405020304" pitchFamily="18" charset="-78"/>
                      <a:cs typeface="Andalus" panose="02020603050405020304" pitchFamily="18" charset="-78"/>
                    </a:rPr>
                    <a:t>و المجلس الأعلى لشؤون الأشخاص المعوقين</a:t>
                  </a:r>
                  <a:endParaRPr lang="ar-JO" sz="2000" dirty="0">
                    <a:solidFill>
                      <a:srgbClr val="002060"/>
                    </a:solidFill>
                    <a:latin typeface="Andalus" panose="02020603050405020304" pitchFamily="18" charset="-78"/>
                    <a:cs typeface="Andalus" panose="02020603050405020304" pitchFamily="18" charset="-78"/>
                  </a:endParaRPr>
                </a:p>
              </p:txBody>
            </p:sp>
            <p:cxnSp>
              <p:nvCxnSpPr>
                <p:cNvPr id="16" name="Straight Arrow Connector 15"/>
                <p:cNvCxnSpPr/>
                <p:nvPr/>
              </p:nvCxnSpPr>
              <p:spPr>
                <a:xfrm flipH="1">
                  <a:off x="5852130" y="1503418"/>
                  <a:ext cx="14837" cy="734588"/>
                </a:xfrm>
                <a:prstGeom prst="straightConnector1">
                  <a:avLst/>
                </a:prstGeom>
                <a:grpFill/>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3" idx="1"/>
                  <a:endCxn id="9" idx="6"/>
                </p:cNvCxnSpPr>
                <p:nvPr/>
              </p:nvCxnSpPr>
              <p:spPr>
                <a:xfrm flipH="1" flipV="1">
                  <a:off x="4703659" y="2725153"/>
                  <a:ext cx="363641" cy="16042"/>
                </a:xfrm>
                <a:prstGeom prst="straightConnector1">
                  <a:avLst/>
                </a:prstGeom>
                <a:grpFill/>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3" idx="3"/>
                  <a:endCxn id="14" idx="1"/>
                </p:cNvCxnSpPr>
                <p:nvPr/>
              </p:nvCxnSpPr>
              <p:spPr>
                <a:xfrm>
                  <a:off x="7086600" y="2741195"/>
                  <a:ext cx="756480" cy="228600"/>
                </a:xfrm>
                <a:prstGeom prst="straightConnector1">
                  <a:avLst/>
                </a:prstGeom>
                <a:grpFill/>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4" idx="5"/>
                  <a:endCxn id="15" idx="1"/>
                </p:cNvCxnSpPr>
                <p:nvPr/>
              </p:nvCxnSpPr>
              <p:spPr>
                <a:xfrm flipV="1">
                  <a:off x="8719380" y="2636283"/>
                  <a:ext cx="569222" cy="333512"/>
                </a:xfrm>
                <a:prstGeom prst="straightConnector1">
                  <a:avLst/>
                </a:prstGeom>
                <a:grpFill/>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3" idx="2"/>
                  <a:endCxn id="10" idx="0"/>
                </p:cNvCxnSpPr>
                <p:nvPr/>
              </p:nvCxnSpPr>
              <p:spPr>
                <a:xfrm flipH="1">
                  <a:off x="6057900" y="3350795"/>
                  <a:ext cx="19050" cy="950495"/>
                </a:xfrm>
                <a:prstGeom prst="straightConnector1">
                  <a:avLst/>
                </a:prstGeom>
                <a:grpFill/>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0" idx="1"/>
                  <a:endCxn id="11" idx="6"/>
                </p:cNvCxnSpPr>
                <p:nvPr/>
              </p:nvCxnSpPr>
              <p:spPr>
                <a:xfrm flipH="1">
                  <a:off x="4876800" y="4872790"/>
                  <a:ext cx="457200" cy="8021"/>
                </a:xfrm>
                <a:prstGeom prst="straightConnector1">
                  <a:avLst/>
                </a:prstGeom>
                <a:grpFill/>
                <a:ln>
                  <a:tailEnd type="triangle"/>
                </a:ln>
              </p:spPr>
              <p:style>
                <a:lnRef idx="2">
                  <a:schemeClr val="dk1"/>
                </a:lnRef>
                <a:fillRef idx="0">
                  <a:schemeClr val="dk1"/>
                </a:fillRef>
                <a:effectRef idx="1">
                  <a:schemeClr val="dk1"/>
                </a:effectRef>
                <a:fontRef idx="minor">
                  <a:schemeClr val="tx1"/>
                </a:fontRef>
              </p:style>
            </p:cxnSp>
          </p:grpSp>
          <p:cxnSp>
            <p:nvCxnSpPr>
              <p:cNvPr id="3" name="Straight Connector 2"/>
              <p:cNvCxnSpPr/>
              <p:nvPr/>
            </p:nvCxnSpPr>
            <p:spPr>
              <a:xfrm flipH="1" flipV="1">
                <a:off x="9903711" y="1401571"/>
                <a:ext cx="5670" cy="50342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8025538" y="1416443"/>
                <a:ext cx="1878173"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027612" y="1416443"/>
                <a:ext cx="323527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06168" y="1401571"/>
                <a:ext cx="12881" cy="74014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723461" y="1129773"/>
              <a:ext cx="1070578" cy="348557"/>
            </a:xfrm>
            <a:prstGeom prst="rect">
              <a:avLst/>
            </a:prstGeom>
            <a:noFill/>
          </p:spPr>
          <p:txBody>
            <a:bodyPr wrap="square" rtlCol="1">
              <a:spAutoFit/>
            </a:bodyPr>
            <a:lstStyle/>
            <a:p>
              <a:pPr>
                <a:lnSpc>
                  <a:spcPct val="90000"/>
                </a:lnSpc>
              </a:pPr>
              <a:r>
                <a:rPr lang="ar-JO" dirty="0" smtClean="0">
                  <a:solidFill>
                    <a:srgbClr val="002060"/>
                  </a:solidFill>
                  <a:latin typeface="Andalus" panose="02020603050405020304" pitchFamily="18" charset="-78"/>
                  <a:cs typeface="Andalus" panose="02020603050405020304" pitchFamily="18" charset="-78"/>
                </a:rPr>
                <a:t>تغذية راجعة</a:t>
              </a:r>
              <a:endParaRPr lang="ar-JO" dirty="0">
                <a:solidFill>
                  <a:srgbClr val="002060"/>
                </a:solidFill>
                <a:latin typeface="Andalus" panose="02020603050405020304" pitchFamily="18" charset="-78"/>
                <a:cs typeface="Andalus" panose="02020603050405020304" pitchFamily="18" charset="-78"/>
              </a:endParaRPr>
            </a:p>
          </p:txBody>
        </p:sp>
      </p:grpSp>
      <p:pic>
        <p:nvPicPr>
          <p:cNvPr id="26" name="Picture 25"/>
          <p:cNvPicPr>
            <a:picLocks noChangeAspect="1"/>
          </p:cNvPicPr>
          <p:nvPr/>
        </p:nvPicPr>
        <p:blipFill>
          <a:blip r:embed="rId3"/>
          <a:stretch>
            <a:fillRect/>
          </a:stretch>
        </p:blipFill>
        <p:spPr>
          <a:xfrm>
            <a:off x="42046" y="123171"/>
            <a:ext cx="692209" cy="1826134"/>
          </a:xfrm>
          <a:prstGeom prst="rect">
            <a:avLst/>
          </a:prstGeom>
          <a:solidFill>
            <a:srgbClr val="A6DFEC"/>
          </a:solidFill>
          <a:ln>
            <a:noFill/>
          </a:ln>
          <a:effectLst>
            <a:softEdge rad="112500"/>
          </a:effectLst>
        </p:spPr>
      </p:pic>
      <p:pic>
        <p:nvPicPr>
          <p:cNvPr id="27" name="Picture 26"/>
          <p:cNvPicPr>
            <a:picLocks noChangeAspect="1"/>
          </p:cNvPicPr>
          <p:nvPr/>
        </p:nvPicPr>
        <p:blipFill>
          <a:blip r:embed="rId4"/>
          <a:stretch>
            <a:fillRect/>
          </a:stretch>
        </p:blipFill>
        <p:spPr>
          <a:xfrm>
            <a:off x="74612" y="2590800"/>
            <a:ext cx="685800" cy="1792627"/>
          </a:xfrm>
          <a:prstGeom prst="rect">
            <a:avLst/>
          </a:prstGeom>
          <a:ln>
            <a:noFill/>
          </a:ln>
          <a:effectLst>
            <a:softEdge rad="112500"/>
          </a:effectLst>
        </p:spPr>
      </p:pic>
      <p:pic>
        <p:nvPicPr>
          <p:cNvPr id="30" name="Picture 29"/>
          <p:cNvPicPr>
            <a:picLocks noChangeAspect="1"/>
          </p:cNvPicPr>
          <p:nvPr/>
        </p:nvPicPr>
        <p:blipFill>
          <a:blip r:embed="rId5"/>
          <a:stretch>
            <a:fillRect/>
          </a:stretch>
        </p:blipFill>
        <p:spPr>
          <a:xfrm>
            <a:off x="74612" y="4853527"/>
            <a:ext cx="685800" cy="1775873"/>
          </a:xfrm>
          <a:prstGeom prst="rect">
            <a:avLst/>
          </a:prstGeom>
          <a:ln>
            <a:noFill/>
          </a:ln>
          <a:effectLst>
            <a:softEdge rad="112500"/>
          </a:effectLst>
        </p:spPr>
      </p:pic>
      <p:sp>
        <p:nvSpPr>
          <p:cNvPr id="22" name="Slide Number Placeholder 21"/>
          <p:cNvSpPr>
            <a:spLocks noGrp="1"/>
          </p:cNvSpPr>
          <p:nvPr>
            <p:ph type="sldNum" sz="quarter" idx="12"/>
          </p:nvPr>
        </p:nvSpPr>
        <p:spPr/>
        <p:txBody>
          <a:bodyPr/>
          <a:lstStyle/>
          <a:p>
            <a:fld id="{81FEFA0A-2F20-4B60-98C6-5FFDA469AA1C}" type="slidenum">
              <a:rPr lang="en-US" smtClean="0"/>
              <a:pPr/>
              <a:t>8</a:t>
            </a:fld>
            <a:endParaRPr lang="en-US" dirty="0"/>
          </a:p>
        </p:txBody>
      </p:sp>
      <p:grpSp>
        <p:nvGrpSpPr>
          <p:cNvPr id="6" name="Group 5"/>
          <p:cNvGrpSpPr/>
          <p:nvPr/>
        </p:nvGrpSpPr>
        <p:grpSpPr>
          <a:xfrm>
            <a:off x="927984" y="819162"/>
            <a:ext cx="10642938" cy="5330445"/>
            <a:chOff x="1234667" y="6583786"/>
            <a:chExt cx="10642938" cy="5330445"/>
          </a:xfrm>
        </p:grpSpPr>
        <p:grpSp>
          <p:nvGrpSpPr>
            <p:cNvPr id="47" name="Group 46"/>
            <p:cNvGrpSpPr/>
            <p:nvPr/>
          </p:nvGrpSpPr>
          <p:grpSpPr>
            <a:xfrm>
              <a:off x="1234667" y="6583786"/>
              <a:ext cx="10594425" cy="5330445"/>
              <a:chOff x="2736616" y="783862"/>
              <a:chExt cx="8332912" cy="3469177"/>
            </a:xfrm>
          </p:grpSpPr>
          <p:grpSp>
            <p:nvGrpSpPr>
              <p:cNvPr id="24" name="Group 23"/>
              <p:cNvGrpSpPr/>
              <p:nvPr/>
            </p:nvGrpSpPr>
            <p:grpSpPr>
              <a:xfrm>
                <a:off x="2736616" y="783862"/>
                <a:ext cx="8143242" cy="2386838"/>
                <a:chOff x="1137416" y="2032081"/>
                <a:chExt cx="8143242" cy="2386838"/>
              </a:xfrm>
            </p:grpSpPr>
            <p:sp>
              <p:nvSpPr>
                <p:cNvPr id="28" name="TextBox 27"/>
                <p:cNvSpPr txBox="1"/>
                <p:nvPr/>
              </p:nvSpPr>
              <p:spPr>
                <a:xfrm>
                  <a:off x="1137416" y="2032081"/>
                  <a:ext cx="8143242" cy="1141756"/>
                </a:xfrm>
                <a:prstGeom prst="rect">
                  <a:avLst/>
                </a:prstGeom>
                <a:noFill/>
              </p:spPr>
              <p:txBody>
                <a:bodyPr wrap="square" rtlCol="1">
                  <a:spAutoFit/>
                </a:bodyPr>
                <a:lstStyle/>
                <a:p>
                  <a:pPr algn="r"/>
                  <a:r>
                    <a:rPr lang="ar-JO" sz="2400" dirty="0" smtClean="0">
                      <a:solidFill>
                        <a:srgbClr val="002060"/>
                      </a:solidFill>
                      <a:latin typeface="Andalus" panose="02020603050405020304" pitchFamily="18" charset="-78"/>
                      <a:cs typeface="Andalus" panose="02020603050405020304" pitchFamily="18" charset="-78"/>
                    </a:rPr>
                    <a:t>عدد المتقدمين بطلبات توظيف لغاية 2016 (325100).</a:t>
                  </a:r>
                </a:p>
                <a:p>
                  <a:pPr algn="r"/>
                  <a:r>
                    <a:rPr lang="ar-JO" sz="2400" dirty="0" smtClean="0">
                      <a:solidFill>
                        <a:srgbClr val="002060"/>
                      </a:solidFill>
                      <a:latin typeface="Andalus" panose="02020603050405020304" pitchFamily="18" charset="-78"/>
                      <a:cs typeface="Andalus" panose="02020603050405020304" pitchFamily="18" charset="-78"/>
                    </a:rPr>
                    <a:t>يبلغ عدد المتقدمين من فئة الاعاقات (1610)</a:t>
                  </a:r>
                </a:p>
                <a:p>
                  <a:pPr algn="ctr"/>
                  <a:endParaRPr lang="en-US" sz="2000" dirty="0" smtClean="0">
                    <a:solidFill>
                      <a:srgbClr val="002060"/>
                    </a:solidFill>
                    <a:latin typeface="Andalus" panose="02020603050405020304" pitchFamily="18" charset="-78"/>
                    <a:cs typeface="Andalus" panose="02020603050405020304" pitchFamily="18" charset="-78"/>
                  </a:endParaRPr>
                </a:p>
                <a:p>
                  <a:pPr algn="ctr"/>
                  <a:endParaRPr lang="ar-JO" sz="2000" dirty="0" smtClean="0">
                    <a:solidFill>
                      <a:srgbClr val="002060"/>
                    </a:solidFill>
                    <a:latin typeface="Andalus" panose="02020603050405020304" pitchFamily="18" charset="-78"/>
                    <a:cs typeface="Andalus" panose="02020603050405020304" pitchFamily="18" charset="-78"/>
                  </a:endParaRPr>
                </a:p>
                <a:p>
                  <a:pPr algn="ctr"/>
                  <a:endParaRPr lang="ar-JO" sz="2000" dirty="0">
                    <a:solidFill>
                      <a:srgbClr val="002060"/>
                    </a:solidFill>
                    <a:latin typeface="Andalus" panose="02020603050405020304" pitchFamily="18" charset="-78"/>
                    <a:cs typeface="Andalus" panose="02020603050405020304" pitchFamily="18" charset="-78"/>
                  </a:endParaRPr>
                </a:p>
              </p:txBody>
            </p:sp>
            <p:sp>
              <p:nvSpPr>
                <p:cNvPr id="29" name="TextBox 28"/>
                <p:cNvSpPr txBox="1"/>
                <p:nvPr/>
              </p:nvSpPr>
              <p:spPr>
                <a:xfrm>
                  <a:off x="2518629" y="3597656"/>
                  <a:ext cx="6324600" cy="821263"/>
                </a:xfrm>
                <a:prstGeom prst="rect">
                  <a:avLst/>
                </a:prstGeom>
                <a:noFill/>
              </p:spPr>
              <p:txBody>
                <a:bodyPr wrap="square" rtlCol="1">
                  <a:spAutoFit/>
                </a:bodyPr>
                <a:lstStyle/>
                <a:p>
                  <a:pPr algn="r"/>
                  <a:r>
                    <a:rPr lang="ar-JO" sz="2800" dirty="0" smtClean="0">
                      <a:solidFill>
                        <a:srgbClr val="002060"/>
                      </a:solidFill>
                      <a:latin typeface="Andalus" panose="02020603050405020304" pitchFamily="18" charset="-78"/>
                      <a:cs typeface="Andalus" panose="02020603050405020304" pitchFamily="18" charset="-78"/>
                    </a:rPr>
                    <a:t>عدد المعنيين في اخر اربع سنوات من فئة الاعاقة</a:t>
                  </a:r>
                  <a:endParaRPr lang="en-US" sz="2800" dirty="0" smtClean="0">
                    <a:solidFill>
                      <a:srgbClr val="002060"/>
                    </a:solidFill>
                    <a:latin typeface="Andalus" panose="02020603050405020304" pitchFamily="18" charset="-78"/>
                    <a:cs typeface="Andalus" panose="02020603050405020304" pitchFamily="18" charset="-78"/>
                  </a:endParaRPr>
                </a:p>
                <a:p>
                  <a:pPr algn="r"/>
                  <a:endParaRPr lang="ar-JO" sz="2800" dirty="0" smtClean="0">
                    <a:solidFill>
                      <a:srgbClr val="002060"/>
                    </a:solidFill>
                    <a:latin typeface="Andalus" panose="02020603050405020304" pitchFamily="18" charset="-78"/>
                    <a:cs typeface="Andalus" panose="02020603050405020304" pitchFamily="18" charset="-78"/>
                  </a:endParaRPr>
                </a:p>
                <a:p>
                  <a:pPr algn="ctr"/>
                  <a:endParaRPr lang="ar-JO" sz="2000" dirty="0">
                    <a:solidFill>
                      <a:srgbClr val="002060"/>
                    </a:solidFill>
                    <a:latin typeface="Andalus" panose="02020603050405020304" pitchFamily="18" charset="-78"/>
                    <a:cs typeface="Andalus" panose="02020603050405020304" pitchFamily="18" charset="-78"/>
                  </a:endParaRPr>
                </a:p>
              </p:txBody>
            </p:sp>
          </p:grpSp>
          <p:pic>
            <p:nvPicPr>
              <p:cNvPr id="46" name="Picture 45"/>
              <p:cNvPicPr>
                <a:picLocks noChangeAspect="1"/>
              </p:cNvPicPr>
              <p:nvPr/>
            </p:nvPicPr>
            <p:blipFill>
              <a:blip r:embed="rId6"/>
              <a:stretch>
                <a:fillRect/>
              </a:stretch>
            </p:blipFill>
            <p:spPr>
              <a:xfrm>
                <a:off x="2930663" y="2643556"/>
                <a:ext cx="8138865" cy="1609483"/>
              </a:xfrm>
              <a:prstGeom prst="rect">
                <a:avLst/>
              </a:prstGeom>
            </p:spPr>
          </p:pic>
        </p:grpSp>
        <p:pic>
          <p:nvPicPr>
            <p:cNvPr id="4" name="Picture 3"/>
            <p:cNvPicPr>
              <a:picLocks noChangeAspect="1"/>
            </p:cNvPicPr>
            <p:nvPr/>
          </p:nvPicPr>
          <p:blipFill>
            <a:blip r:embed="rId7"/>
            <a:stretch>
              <a:fillRect/>
            </a:stretch>
          </p:blipFill>
          <p:spPr>
            <a:xfrm>
              <a:off x="1793947" y="7550536"/>
              <a:ext cx="10083658" cy="1438781"/>
            </a:xfrm>
            <a:prstGeom prst="rect">
              <a:avLst/>
            </a:prstGeom>
          </p:spPr>
        </p:pic>
      </p:gr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304800"/>
            <a:ext cx="10590212"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ar-JO" sz="4000" dirty="0" smtClean="0">
                <a:solidFill>
                  <a:srgbClr val="002060"/>
                </a:solidFill>
                <a:latin typeface="Andalus" panose="02020603050405020304" pitchFamily="18" charset="-78"/>
                <a:cs typeface="Andalus" panose="02020603050405020304" pitchFamily="18" charset="-78"/>
              </a:rPr>
              <a:t>الإجراءات والأليات المتبعة في توظيف الأشخاص ذوي الإعاقة من ضمن الحالات الأنسانية</a:t>
            </a:r>
            <a:endParaRPr lang="ar-JO" sz="4000" dirty="0">
              <a:solidFill>
                <a:srgbClr val="002060"/>
              </a:solidFill>
              <a:latin typeface="Andalus" panose="02020603050405020304" pitchFamily="18" charset="-78"/>
              <a:cs typeface="Andalus" panose="02020603050405020304" pitchFamily="18" charset="-78"/>
            </a:endParaRPr>
          </a:p>
        </p:txBody>
      </p:sp>
      <p:sp>
        <p:nvSpPr>
          <p:cNvPr id="5" name="Content Placeholder 2"/>
          <p:cNvSpPr txBox="1">
            <a:spLocks/>
          </p:cNvSpPr>
          <p:nvPr/>
        </p:nvSpPr>
        <p:spPr>
          <a:xfrm>
            <a:off x="1066800" y="1600200"/>
            <a:ext cx="10666412" cy="4114799"/>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gn="r">
              <a:spcBef>
                <a:spcPct val="0"/>
              </a:spcBef>
              <a:buNone/>
            </a:pPr>
            <a:r>
              <a:rPr lang="ar-JO" sz="2000" cap="all" dirty="0" smtClean="0">
                <a:solidFill>
                  <a:srgbClr val="002060"/>
                </a:solidFill>
                <a:latin typeface="Andalus" panose="02020603050405020304" pitchFamily="18" charset="-78"/>
                <a:ea typeface="+mj-ea"/>
                <a:cs typeface="Andalus" panose="02020603050405020304" pitchFamily="18" charset="-78"/>
              </a:rPr>
              <a:t>يخصص لفئة الحالات الإنسانية ما نسبته (10%) من مجموع الشواغر في الدوائر الحكومية وتضم هذه الفئة ما يلي:-</a:t>
            </a:r>
          </a:p>
          <a:p>
            <a:pPr marL="0" indent="0" algn="r">
              <a:spcBef>
                <a:spcPct val="0"/>
              </a:spcBef>
              <a:buNone/>
            </a:pPr>
            <a:r>
              <a:rPr lang="ar-JO" sz="2000" cap="all" dirty="0" smtClean="0">
                <a:solidFill>
                  <a:srgbClr val="002060"/>
                </a:solidFill>
                <a:latin typeface="Andalus" panose="02020603050405020304" pitchFamily="18" charset="-78"/>
                <a:ea typeface="+mj-ea"/>
                <a:cs typeface="Andalus" panose="02020603050405020304" pitchFamily="18" charset="-78"/>
              </a:rPr>
              <a:t>1-افراد الاسر الفقيرة التي تحدد من قبل الجهة الحكومية المعنية(صندوق المعونة الوطنية التابع لوزارة التنمية الاجتماعية)</a:t>
            </a:r>
          </a:p>
          <a:p>
            <a:pPr marL="0" indent="0" algn="r">
              <a:spcBef>
                <a:spcPct val="0"/>
              </a:spcBef>
              <a:buNone/>
            </a:pPr>
            <a:r>
              <a:rPr lang="ar-JO" sz="2000" cap="all" dirty="0">
                <a:solidFill>
                  <a:srgbClr val="002060"/>
                </a:solidFill>
                <a:latin typeface="Andalus" panose="02020603050405020304" pitchFamily="18" charset="-78"/>
                <a:ea typeface="+mj-ea"/>
                <a:cs typeface="Andalus" panose="02020603050405020304" pitchFamily="18" charset="-78"/>
              </a:rPr>
              <a:t>2</a:t>
            </a:r>
            <a:r>
              <a:rPr lang="ar-JO" sz="2000" cap="all" dirty="0" smtClean="0">
                <a:solidFill>
                  <a:srgbClr val="002060"/>
                </a:solidFill>
                <a:latin typeface="Andalus" panose="02020603050405020304" pitchFamily="18" charset="-78"/>
                <a:ea typeface="+mj-ea"/>
                <a:cs typeface="Andalus" panose="02020603050405020304" pitchFamily="18" charset="-78"/>
              </a:rPr>
              <a:t>-الأسرة التي لديها (4)افراد فأكثر من أبنائها المؤهلين علميا والعاطلين عن العمل.</a:t>
            </a:r>
          </a:p>
          <a:p>
            <a:pPr marL="0" indent="0" algn="r">
              <a:spcBef>
                <a:spcPct val="0"/>
              </a:spcBef>
              <a:buNone/>
            </a:pPr>
            <a:r>
              <a:rPr lang="ar-JO" sz="2000" cap="all" dirty="0">
                <a:solidFill>
                  <a:srgbClr val="FF0000"/>
                </a:solidFill>
                <a:latin typeface="Andalus" panose="02020603050405020304" pitchFamily="18" charset="-78"/>
                <a:ea typeface="+mj-ea"/>
                <a:cs typeface="Andalus" panose="02020603050405020304" pitchFamily="18" charset="-78"/>
              </a:rPr>
              <a:t>3</a:t>
            </a:r>
            <a:r>
              <a:rPr lang="ar-JO" sz="2000" cap="all" dirty="0" smtClean="0">
                <a:solidFill>
                  <a:srgbClr val="FF0000"/>
                </a:solidFill>
                <a:latin typeface="Andalus" panose="02020603050405020304" pitchFamily="18" charset="-78"/>
                <a:ea typeface="+mj-ea"/>
                <a:cs typeface="Andalus" panose="02020603050405020304" pitchFamily="18" charset="-78"/>
              </a:rPr>
              <a:t>- ذوي الإعاقة وفقاً لقرار اللجان الطبية اللوائية وقرار لجن الحالات الإنسانية.</a:t>
            </a:r>
          </a:p>
          <a:p>
            <a:pPr marL="0" indent="0" algn="r">
              <a:spcBef>
                <a:spcPct val="0"/>
              </a:spcBef>
              <a:buNone/>
            </a:pPr>
            <a:r>
              <a:rPr lang="ar-JO" sz="2000" b="1" cap="all" dirty="0" smtClean="0">
                <a:solidFill>
                  <a:srgbClr val="002060"/>
                </a:solidFill>
                <a:latin typeface="Andalus" panose="02020603050405020304" pitchFamily="18" charset="-78"/>
                <a:ea typeface="+mj-ea"/>
                <a:cs typeface="Andalus" panose="02020603050405020304" pitchFamily="18" charset="-78"/>
              </a:rPr>
              <a:t>  </a:t>
            </a:r>
          </a:p>
          <a:p>
            <a:pPr marL="0" indent="0" algn="r">
              <a:spcBef>
                <a:spcPct val="0"/>
              </a:spcBef>
              <a:buNone/>
            </a:pPr>
            <a:r>
              <a:rPr lang="ar-JO" sz="2000" cap="all" dirty="0" smtClean="0">
                <a:solidFill>
                  <a:srgbClr val="002060"/>
                </a:solidFill>
                <a:latin typeface="Andalus" panose="02020603050405020304" pitchFamily="18" charset="-78"/>
                <a:ea typeface="+mj-ea"/>
                <a:cs typeface="Andalus" panose="02020603050405020304" pitchFamily="18" charset="-78"/>
              </a:rPr>
              <a:t>يتبع ديوان الخدمة المدنية طريقتين في التعيين للتعيين على ما نسبته (10%) من مجموع الوظائف الشاغرة في كل وزارة او دائرة او مؤسسة من فئة الحالات الإنسانية.</a:t>
            </a:r>
          </a:p>
          <a:p>
            <a:pPr marL="0" indent="0" algn="r">
              <a:spcBef>
                <a:spcPct val="0"/>
              </a:spcBef>
              <a:buNone/>
            </a:pPr>
            <a:r>
              <a:rPr lang="ar-JO" sz="2000" cap="all" dirty="0" smtClean="0">
                <a:solidFill>
                  <a:srgbClr val="002060"/>
                </a:solidFill>
                <a:latin typeface="Andalus" panose="02020603050405020304" pitchFamily="18" charset="-78"/>
                <a:ea typeface="+mj-ea"/>
                <a:cs typeface="Andalus" panose="02020603050405020304" pitchFamily="18" charset="-78"/>
              </a:rPr>
              <a:t>    - الطريقة الاولى.</a:t>
            </a:r>
          </a:p>
          <a:p>
            <a:pPr marL="0" indent="0" algn="r">
              <a:spcBef>
                <a:spcPct val="0"/>
              </a:spcBef>
              <a:buNone/>
            </a:pPr>
            <a:r>
              <a:rPr lang="ar-JO" sz="2000" cap="all" dirty="0">
                <a:solidFill>
                  <a:srgbClr val="002060"/>
                </a:solidFill>
                <a:latin typeface="Andalus" panose="02020603050405020304" pitchFamily="18" charset="-78"/>
                <a:ea typeface="+mj-ea"/>
                <a:cs typeface="Andalus" panose="02020603050405020304" pitchFamily="18" charset="-78"/>
              </a:rPr>
              <a:t> </a:t>
            </a:r>
            <a:r>
              <a:rPr lang="ar-JO" sz="2000" cap="all" dirty="0" smtClean="0">
                <a:solidFill>
                  <a:srgbClr val="002060"/>
                </a:solidFill>
                <a:latin typeface="Andalus" panose="02020603050405020304" pitchFamily="18" charset="-78"/>
                <a:ea typeface="+mj-ea"/>
                <a:cs typeface="Andalus" panose="02020603050405020304" pitchFamily="18" charset="-78"/>
              </a:rPr>
              <a:t>        تخصيص وظيفة واحدة من كل (5) وظائف للتوظيف عليها من فئة الحالات الإنسانية (وزارتي التربية والتعليم والصحة) </a:t>
            </a:r>
            <a:r>
              <a:rPr lang="ar-SA" sz="2000" cap="all" dirty="0" smtClean="0">
                <a:solidFill>
                  <a:srgbClr val="002060"/>
                </a:solidFill>
                <a:latin typeface="Andalus" panose="02020603050405020304" pitchFamily="18" charset="-78"/>
                <a:ea typeface="+mj-ea"/>
                <a:cs typeface="Andalus" panose="02020603050405020304" pitchFamily="18" charset="-78"/>
              </a:rPr>
              <a:t>وتبلغ نسبة التوظيف وفقا لهذه الطريقة 95%.</a:t>
            </a:r>
            <a:endParaRPr lang="ar-JO" sz="2000" cap="all" dirty="0" smtClean="0">
              <a:solidFill>
                <a:srgbClr val="002060"/>
              </a:solidFill>
              <a:latin typeface="Andalus" panose="02020603050405020304" pitchFamily="18" charset="-78"/>
              <a:ea typeface="+mj-ea"/>
              <a:cs typeface="Andalus" panose="02020603050405020304" pitchFamily="18" charset="-78"/>
            </a:endParaRPr>
          </a:p>
          <a:p>
            <a:pPr marL="0" indent="0" algn="r">
              <a:spcBef>
                <a:spcPct val="0"/>
              </a:spcBef>
              <a:buNone/>
            </a:pPr>
            <a:r>
              <a:rPr lang="ar-JO" sz="2000" cap="all" dirty="0" smtClean="0">
                <a:solidFill>
                  <a:srgbClr val="002060"/>
                </a:solidFill>
                <a:latin typeface="Andalus" panose="02020603050405020304" pitchFamily="18" charset="-78"/>
                <a:ea typeface="+mj-ea"/>
                <a:cs typeface="Andalus" panose="02020603050405020304" pitchFamily="18" charset="-78"/>
              </a:rPr>
              <a:t>    - الطريقة الثانية (التنافس الحر).</a:t>
            </a:r>
          </a:p>
          <a:p>
            <a:pPr marL="0" indent="0" algn="r">
              <a:spcBef>
                <a:spcPct val="0"/>
              </a:spcBef>
              <a:buNone/>
            </a:pPr>
            <a:r>
              <a:rPr lang="ar-JO" sz="2000" cap="all" dirty="0">
                <a:solidFill>
                  <a:srgbClr val="002060"/>
                </a:solidFill>
                <a:latin typeface="Andalus" panose="02020603050405020304" pitchFamily="18" charset="-78"/>
                <a:ea typeface="+mj-ea"/>
                <a:cs typeface="Andalus" panose="02020603050405020304" pitchFamily="18" charset="-78"/>
              </a:rPr>
              <a:t> </a:t>
            </a:r>
            <a:r>
              <a:rPr lang="ar-JO" sz="2000" cap="all" dirty="0" smtClean="0">
                <a:solidFill>
                  <a:srgbClr val="002060"/>
                </a:solidFill>
                <a:latin typeface="Andalus" panose="02020603050405020304" pitchFamily="18" charset="-78"/>
                <a:ea typeface="+mj-ea"/>
                <a:cs typeface="Andalus" panose="02020603050405020304" pitchFamily="18" charset="-78"/>
              </a:rPr>
              <a:t>         يتم ترشيح 6 اشخاص لكل وظيفة شاغره في كل وزارة أو دائرة إضافة لشخص واحد من فئة الحالات الإنسانية لغايات إخضاعهم </a:t>
            </a:r>
          </a:p>
          <a:p>
            <a:pPr marL="0" indent="0" algn="r">
              <a:spcBef>
                <a:spcPct val="0"/>
              </a:spcBef>
              <a:buNone/>
            </a:pPr>
            <a:r>
              <a:rPr lang="ar-JO" sz="2000" cap="all" dirty="0">
                <a:solidFill>
                  <a:srgbClr val="002060"/>
                </a:solidFill>
                <a:latin typeface="Andalus" panose="02020603050405020304" pitchFamily="18" charset="-78"/>
                <a:ea typeface="+mj-ea"/>
                <a:cs typeface="Andalus" panose="02020603050405020304" pitchFamily="18" charset="-78"/>
              </a:rPr>
              <a:t> </a:t>
            </a:r>
            <a:r>
              <a:rPr lang="ar-JO" sz="2000" cap="all" dirty="0" smtClean="0">
                <a:solidFill>
                  <a:srgbClr val="002060"/>
                </a:solidFill>
                <a:latin typeface="Andalus" panose="02020603050405020304" pitchFamily="18" charset="-78"/>
                <a:ea typeface="+mj-ea"/>
                <a:cs typeface="Andalus" panose="02020603050405020304" pitchFamily="18" charset="-78"/>
              </a:rPr>
              <a:t>         للامتحان التنافسي وثم المقابلة الشخصية لتعبئة الوظيفة المطلوبة. وتبلغ نسبة التوظيف لهذه الطريقة 5%.</a:t>
            </a:r>
          </a:p>
          <a:p>
            <a:pPr marL="0" indent="0" algn="r">
              <a:buNone/>
            </a:pPr>
            <a:endParaRPr lang="ar-JO" sz="2000" dirty="0" smtClean="0">
              <a:solidFill>
                <a:srgbClr val="002060"/>
              </a:solidFill>
              <a:latin typeface="Andalus" panose="02020603050405020304" pitchFamily="18" charset="-78"/>
              <a:cs typeface="Andalus" panose="02020603050405020304" pitchFamily="18" charset="-78"/>
            </a:endParaRPr>
          </a:p>
          <a:p>
            <a:pPr marL="0" indent="0" algn="r">
              <a:buNone/>
            </a:pPr>
            <a:endParaRPr lang="ar-JO" sz="2000" dirty="0" smtClean="0">
              <a:solidFill>
                <a:srgbClr val="002060"/>
              </a:solidFill>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2"/>
          <a:stretch>
            <a:fillRect/>
          </a:stretch>
        </p:blipFill>
        <p:spPr>
          <a:xfrm>
            <a:off x="42046" y="123171"/>
            <a:ext cx="692209" cy="1826134"/>
          </a:xfrm>
          <a:prstGeom prst="rect">
            <a:avLst/>
          </a:prstGeom>
          <a:solidFill>
            <a:srgbClr val="A6DFEC"/>
          </a:solidFill>
          <a:ln>
            <a:noFill/>
          </a:ln>
          <a:effectLst>
            <a:softEdge rad="112500"/>
          </a:effectLst>
        </p:spPr>
      </p:pic>
      <p:pic>
        <p:nvPicPr>
          <p:cNvPr id="8" name="Picture 7"/>
          <p:cNvPicPr>
            <a:picLocks noChangeAspect="1"/>
          </p:cNvPicPr>
          <p:nvPr/>
        </p:nvPicPr>
        <p:blipFill>
          <a:blip r:embed="rId3"/>
          <a:stretch>
            <a:fillRect/>
          </a:stretch>
        </p:blipFill>
        <p:spPr>
          <a:xfrm>
            <a:off x="74612" y="2590800"/>
            <a:ext cx="685800" cy="1792627"/>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74612" y="4853527"/>
            <a:ext cx="685800" cy="1775873"/>
          </a:xfrm>
          <a:prstGeom prst="rect">
            <a:avLst/>
          </a:prstGeom>
          <a:ln>
            <a:noFill/>
          </a:ln>
          <a:effectLst>
            <a:softEdge rad="112500"/>
          </a:effectLst>
        </p:spPr>
      </p:pic>
      <p:sp>
        <p:nvSpPr>
          <p:cNvPr id="10" name="Slide Number Placeholder 9"/>
          <p:cNvSpPr>
            <a:spLocks noGrp="1"/>
          </p:cNvSpPr>
          <p:nvPr>
            <p:ph type="sldNum" sz="quarter" idx="12"/>
          </p:nvPr>
        </p:nvSpPr>
        <p:spPr/>
        <p:txBody>
          <a:bodyPr/>
          <a:lstStyle/>
          <a:p>
            <a:fld id="{81FEFA0A-2F20-4B60-98C6-5FFDA469AA1C}" type="slidenum">
              <a:rPr lang="en-US" smtClean="0"/>
              <a:pPr/>
              <a:t>9</a:t>
            </a:fld>
            <a:endParaRPr lang="en-US"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501</TotalTime>
  <Words>1154</Words>
  <Application>Microsoft Office PowerPoint</Application>
  <PresentationFormat>Custom</PresentationFormat>
  <Paragraphs>152</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Serenity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useer</dc:creator>
  <cp:lastModifiedBy>Mansur Boydas</cp:lastModifiedBy>
  <cp:revision>72</cp:revision>
  <cp:lastPrinted>2016-10-20T12:02:28Z</cp:lastPrinted>
  <dcterms:created xsi:type="dcterms:W3CDTF">2016-10-19T14:45:24Z</dcterms:created>
  <dcterms:modified xsi:type="dcterms:W3CDTF">2016-10-20T13:21:06Z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