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24" r:id="rId2"/>
  </p:sldMasterIdLst>
  <p:notesMasterIdLst>
    <p:notesMasterId r:id="rId18"/>
  </p:notesMasterIdLst>
  <p:handoutMasterIdLst>
    <p:handoutMasterId r:id="rId19"/>
  </p:handoutMasterIdLst>
  <p:sldIdLst>
    <p:sldId id="257" r:id="rId3"/>
    <p:sldId id="268" r:id="rId4"/>
    <p:sldId id="273" r:id="rId5"/>
    <p:sldId id="275" r:id="rId6"/>
    <p:sldId id="276" r:id="rId7"/>
    <p:sldId id="278" r:id="rId8"/>
    <p:sldId id="277" r:id="rId9"/>
    <p:sldId id="281" r:id="rId10"/>
    <p:sldId id="282" r:id="rId11"/>
    <p:sldId id="283" r:id="rId12"/>
    <p:sldId id="284" r:id="rId13"/>
    <p:sldId id="285" r:id="rId14"/>
    <p:sldId id="286" r:id="rId15"/>
    <p:sldId id="287" r:id="rId16"/>
    <p:sldId id="289" r:id="rId17"/>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orient="horz" pos="1072">
          <p15:clr>
            <a:srgbClr val="A4A3A4"/>
          </p15:clr>
        </p15:guide>
        <p15:guide id="3" orient="horz" pos="3888">
          <p15:clr>
            <a:srgbClr val="A4A3A4"/>
          </p15:clr>
        </p15:guide>
        <p15:guide id="4" orient="horz" pos="368">
          <p15:clr>
            <a:srgbClr val="A4A3A4"/>
          </p15:clr>
        </p15:guide>
        <p15:guide id="5" pos="3839">
          <p15:clr>
            <a:srgbClr val="A4A3A4"/>
          </p15:clr>
        </p15:guide>
        <p15:guide id="6" pos="768">
          <p15:clr>
            <a:srgbClr val="A4A3A4"/>
          </p15:clr>
        </p15:guide>
        <p15:guide id="7" pos="7294">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p:scale>
          <a:sx n="75" d="100"/>
          <a:sy n="75" d="100"/>
        </p:scale>
        <p:origin x="-528" y="-60"/>
      </p:cViewPr>
      <p:guideLst>
        <p:guide orient="horz" pos="2160"/>
        <p:guide orient="horz" pos="1072"/>
        <p:guide orient="horz" pos="3888"/>
        <p:guide orient="horz" pos="368"/>
        <p:guide pos="3839"/>
        <p:guide pos="768"/>
        <p:guide pos="7294"/>
      </p:guideLst>
    </p:cSldViewPr>
  </p:slideViewPr>
  <p:notesTextViewPr>
    <p:cViewPr>
      <p:scale>
        <a:sx n="1" d="1"/>
        <a:sy n="1" d="1"/>
      </p:scale>
      <p:origin x="0" y="0"/>
    </p:cViewPr>
  </p:notesTextViewPr>
  <p:notesViewPr>
    <p:cSldViewPr showGuides="1">
      <p:cViewPr varScale="1">
        <p:scale>
          <a:sx n="84" d="100"/>
          <a:sy n="84" d="100"/>
        </p:scale>
        <p:origin x="1002" y="6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E45897-1315-4569-9A1E-7D84D5B9717F}" type="doc">
      <dgm:prSet loTypeId="urn:microsoft.com/office/officeart/2005/8/layout/hList6" loCatId="list" qsTypeId="urn:microsoft.com/office/officeart/2005/8/quickstyle/simple3" qsCatId="simple" csTypeId="urn:microsoft.com/office/officeart/2005/8/colors/accent0_1" csCatId="mainScheme" phldr="1"/>
      <dgm:spPr/>
      <dgm:t>
        <a:bodyPr/>
        <a:lstStyle/>
        <a:p>
          <a:endParaRPr lang="fr-FR"/>
        </a:p>
      </dgm:t>
    </dgm:pt>
    <dgm:pt modelId="{E1749FD6-FAD2-4F02-8D19-45CAC532CB11}">
      <dgm:prSet custT="1"/>
      <dgm:spPr/>
      <dgm:t>
        <a:bodyPr/>
        <a:lstStyle/>
        <a:p>
          <a:pPr algn="l"/>
          <a:r>
            <a:rPr lang="fr-FR" sz="2700" b="0" dirty="0" smtClean="0">
              <a:solidFill>
                <a:schemeClr val="accent5">
                  <a:lumMod val="50000"/>
                </a:schemeClr>
              </a:solidFill>
              <a:latin typeface="+mj-lt"/>
            </a:rPr>
            <a:t>I</a:t>
          </a:r>
          <a:r>
            <a:rPr lang="fr-FR" sz="2400" b="0" dirty="0" smtClean="0">
              <a:solidFill>
                <a:schemeClr val="accent5">
                  <a:lumMod val="50000"/>
                </a:schemeClr>
              </a:solidFill>
              <a:latin typeface="+mj-lt"/>
            </a:rPr>
            <a:t>. Attributions  du Ministère de l’Emploi et de la Protection Sociale (MEPS)</a:t>
          </a:r>
          <a:endParaRPr lang="fr-FR" sz="2400" b="0" dirty="0">
            <a:solidFill>
              <a:schemeClr val="accent5">
                <a:lumMod val="50000"/>
              </a:schemeClr>
            </a:solidFill>
            <a:latin typeface="+mj-lt"/>
          </a:endParaRPr>
        </a:p>
      </dgm:t>
    </dgm:pt>
    <dgm:pt modelId="{D7A575E6-BA8C-4B8D-9E04-38C5FA312582}" type="parTrans" cxnId="{D9F2FB1B-0368-4EC3-BE4B-20641EBF4736}">
      <dgm:prSet/>
      <dgm:spPr/>
      <dgm:t>
        <a:bodyPr/>
        <a:lstStyle/>
        <a:p>
          <a:endParaRPr lang="fr-FR"/>
        </a:p>
      </dgm:t>
    </dgm:pt>
    <dgm:pt modelId="{51EA8F90-156C-4621-8265-C918E3DC7A65}" type="sibTrans" cxnId="{D9F2FB1B-0368-4EC3-BE4B-20641EBF4736}">
      <dgm:prSet/>
      <dgm:spPr/>
      <dgm:t>
        <a:bodyPr/>
        <a:lstStyle/>
        <a:p>
          <a:endParaRPr lang="fr-FR"/>
        </a:p>
      </dgm:t>
    </dgm:pt>
    <dgm:pt modelId="{C434532D-7FB4-4FB7-88E4-2A94AB9F25EB}">
      <dgm:prSet custT="1"/>
      <dgm:spPr/>
      <dgm:t>
        <a:bodyPr/>
        <a:lstStyle/>
        <a:p>
          <a:pPr algn="l"/>
          <a:r>
            <a:rPr lang="fr-FR" sz="2400" b="0" dirty="0" smtClean="0">
              <a:solidFill>
                <a:schemeClr val="accent5">
                  <a:lumMod val="50000"/>
                </a:schemeClr>
              </a:solidFill>
              <a:latin typeface="+mn-lt"/>
            </a:rPr>
            <a:t>II. Principaux axes de la promotion de l’emploi des personnes vulnérables</a:t>
          </a:r>
        </a:p>
      </dgm:t>
    </dgm:pt>
    <dgm:pt modelId="{250F0861-F6DF-41A9-B4EF-7C9C98AF6CD3}" type="sibTrans" cxnId="{9DD1117B-0D9C-4A06-8175-8D1CED824BF3}">
      <dgm:prSet/>
      <dgm:spPr/>
      <dgm:t>
        <a:bodyPr/>
        <a:lstStyle/>
        <a:p>
          <a:endParaRPr lang="fr-FR"/>
        </a:p>
      </dgm:t>
    </dgm:pt>
    <dgm:pt modelId="{936D2DA8-5ED0-4FC0-8798-3C873D831330}" type="parTrans" cxnId="{9DD1117B-0D9C-4A06-8175-8D1CED824BF3}">
      <dgm:prSet/>
      <dgm:spPr/>
      <dgm:t>
        <a:bodyPr/>
        <a:lstStyle/>
        <a:p>
          <a:endParaRPr lang="fr-FR"/>
        </a:p>
      </dgm:t>
    </dgm:pt>
    <dgm:pt modelId="{3650727A-7C64-418F-9B6D-9D499870B677}" type="pres">
      <dgm:prSet presAssocID="{4FE45897-1315-4569-9A1E-7D84D5B9717F}" presName="Name0" presStyleCnt="0">
        <dgm:presLayoutVars>
          <dgm:dir/>
          <dgm:resizeHandles val="exact"/>
        </dgm:presLayoutVars>
      </dgm:prSet>
      <dgm:spPr/>
      <dgm:t>
        <a:bodyPr/>
        <a:lstStyle/>
        <a:p>
          <a:endParaRPr lang="fr-FR"/>
        </a:p>
      </dgm:t>
    </dgm:pt>
    <dgm:pt modelId="{0DDB87AE-0D6D-476E-9AE3-73E0E56402C2}" type="pres">
      <dgm:prSet presAssocID="{E1749FD6-FAD2-4F02-8D19-45CAC532CB11}" presName="node" presStyleLbl="node1" presStyleIdx="0" presStyleCnt="2" custLinFactNeighborX="15565" custLinFactNeighborY="0">
        <dgm:presLayoutVars>
          <dgm:bulletEnabled val="1"/>
        </dgm:presLayoutVars>
      </dgm:prSet>
      <dgm:spPr/>
      <dgm:t>
        <a:bodyPr/>
        <a:lstStyle/>
        <a:p>
          <a:endParaRPr lang="fr-FR"/>
        </a:p>
      </dgm:t>
    </dgm:pt>
    <dgm:pt modelId="{944F9B3A-0FFB-4CA6-BF6B-12DBDC544B15}" type="pres">
      <dgm:prSet presAssocID="{51EA8F90-156C-4621-8265-C918E3DC7A65}" presName="sibTrans" presStyleCnt="0"/>
      <dgm:spPr/>
    </dgm:pt>
    <dgm:pt modelId="{63317B86-18F5-4BCB-B93E-16349E7B341B}" type="pres">
      <dgm:prSet presAssocID="{C434532D-7FB4-4FB7-88E4-2A94AB9F25EB}" presName="node" presStyleLbl="node1" presStyleIdx="1" presStyleCnt="2" custLinFactNeighborX="9502" custLinFactNeighborY="1978">
        <dgm:presLayoutVars>
          <dgm:bulletEnabled val="1"/>
        </dgm:presLayoutVars>
      </dgm:prSet>
      <dgm:spPr/>
      <dgm:t>
        <a:bodyPr/>
        <a:lstStyle/>
        <a:p>
          <a:endParaRPr lang="fr-FR"/>
        </a:p>
      </dgm:t>
    </dgm:pt>
  </dgm:ptLst>
  <dgm:cxnLst>
    <dgm:cxn modelId="{243658A9-679D-4C1F-82C5-502329D6D84C}" type="presOf" srcId="{E1749FD6-FAD2-4F02-8D19-45CAC532CB11}" destId="{0DDB87AE-0D6D-476E-9AE3-73E0E56402C2}" srcOrd="0" destOrd="0" presId="urn:microsoft.com/office/officeart/2005/8/layout/hList6"/>
    <dgm:cxn modelId="{A80C0C77-D824-49B4-A471-E25F5B35BD67}" type="presOf" srcId="{4FE45897-1315-4569-9A1E-7D84D5B9717F}" destId="{3650727A-7C64-418F-9B6D-9D499870B677}" srcOrd="0" destOrd="0" presId="urn:microsoft.com/office/officeart/2005/8/layout/hList6"/>
    <dgm:cxn modelId="{9DD1117B-0D9C-4A06-8175-8D1CED824BF3}" srcId="{4FE45897-1315-4569-9A1E-7D84D5B9717F}" destId="{C434532D-7FB4-4FB7-88E4-2A94AB9F25EB}" srcOrd="1" destOrd="0" parTransId="{936D2DA8-5ED0-4FC0-8798-3C873D831330}" sibTransId="{250F0861-F6DF-41A9-B4EF-7C9C98AF6CD3}"/>
    <dgm:cxn modelId="{30AFA135-D2D2-4ABF-9802-CA6AFC0C3E6D}" type="presOf" srcId="{C434532D-7FB4-4FB7-88E4-2A94AB9F25EB}" destId="{63317B86-18F5-4BCB-B93E-16349E7B341B}" srcOrd="0" destOrd="0" presId="urn:microsoft.com/office/officeart/2005/8/layout/hList6"/>
    <dgm:cxn modelId="{D9F2FB1B-0368-4EC3-BE4B-20641EBF4736}" srcId="{4FE45897-1315-4569-9A1E-7D84D5B9717F}" destId="{E1749FD6-FAD2-4F02-8D19-45CAC532CB11}" srcOrd="0" destOrd="0" parTransId="{D7A575E6-BA8C-4B8D-9E04-38C5FA312582}" sibTransId="{51EA8F90-156C-4621-8265-C918E3DC7A65}"/>
    <dgm:cxn modelId="{D274B211-37AC-43E7-BC34-DB09CD8FE5D1}" type="presParOf" srcId="{3650727A-7C64-418F-9B6D-9D499870B677}" destId="{0DDB87AE-0D6D-476E-9AE3-73E0E56402C2}" srcOrd="0" destOrd="0" presId="urn:microsoft.com/office/officeart/2005/8/layout/hList6"/>
    <dgm:cxn modelId="{C0352C58-D36B-4108-B0AE-A811907C75F1}" type="presParOf" srcId="{3650727A-7C64-418F-9B6D-9D499870B677}" destId="{944F9B3A-0FFB-4CA6-BF6B-12DBDC544B15}" srcOrd="1" destOrd="0" presId="urn:microsoft.com/office/officeart/2005/8/layout/hList6"/>
    <dgm:cxn modelId="{17D0138E-C1A4-458D-A6B1-E0AA52DBC09F}" type="presParOf" srcId="{3650727A-7C64-418F-9B6D-9D499870B677}" destId="{63317B86-18F5-4BCB-B93E-16349E7B341B}"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DB87AE-0D6D-476E-9AE3-73E0E56402C2}">
      <dsp:nvSpPr>
        <dsp:cNvPr id="0" name=""/>
        <dsp:cNvSpPr/>
      </dsp:nvSpPr>
      <dsp:spPr>
        <a:xfrm rot="16200000">
          <a:off x="1024630" y="-952795"/>
          <a:ext cx="3744838" cy="5650428"/>
        </a:xfrm>
        <a:prstGeom prst="flowChartManualOperation">
          <a:avLst/>
        </a:prstGeom>
        <a:gradFill rotWithShape="0">
          <a:gsLst>
            <a:gs pos="0">
              <a:schemeClr val="lt1">
                <a:hueOff val="0"/>
                <a:satOff val="0"/>
                <a:lumOff val="0"/>
                <a:alphaOff val="0"/>
                <a:tint val="60000"/>
                <a:satMod val="100000"/>
                <a:lumMod val="110000"/>
              </a:schemeClr>
            </a:gs>
            <a:gs pos="100000">
              <a:schemeClr val="lt1">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1450" tIns="0" rIns="171450" bIns="0" numCol="1" spcCol="1270" anchor="ctr" anchorCtr="0">
          <a:noAutofit/>
        </a:bodyPr>
        <a:lstStyle/>
        <a:p>
          <a:pPr lvl="0" algn="l" defTabSz="1200150">
            <a:lnSpc>
              <a:spcPct val="90000"/>
            </a:lnSpc>
            <a:spcBef>
              <a:spcPct val="0"/>
            </a:spcBef>
            <a:spcAft>
              <a:spcPct val="35000"/>
            </a:spcAft>
          </a:pPr>
          <a:r>
            <a:rPr lang="fr-FR" sz="2700" b="0" kern="1200" dirty="0" smtClean="0">
              <a:solidFill>
                <a:schemeClr val="accent5">
                  <a:lumMod val="50000"/>
                </a:schemeClr>
              </a:solidFill>
              <a:latin typeface="+mj-lt"/>
            </a:rPr>
            <a:t>I</a:t>
          </a:r>
          <a:r>
            <a:rPr lang="fr-FR" sz="2400" b="0" kern="1200" dirty="0" smtClean="0">
              <a:solidFill>
                <a:schemeClr val="accent5">
                  <a:lumMod val="50000"/>
                </a:schemeClr>
              </a:solidFill>
              <a:latin typeface="+mj-lt"/>
            </a:rPr>
            <a:t>. Attributions  du Ministère de l’Emploi et de la Protection Sociale (MEPS)</a:t>
          </a:r>
          <a:endParaRPr lang="fr-FR" sz="2400" b="0" kern="1200" dirty="0">
            <a:solidFill>
              <a:schemeClr val="accent5">
                <a:lumMod val="50000"/>
              </a:schemeClr>
            </a:solidFill>
            <a:latin typeface="+mj-lt"/>
          </a:endParaRPr>
        </a:p>
      </dsp:txBody>
      <dsp:txXfrm rot="5400000">
        <a:off x="71835" y="748968"/>
        <a:ext cx="5650428" cy="2246902"/>
      </dsp:txXfrm>
    </dsp:sp>
    <dsp:sp modelId="{63317B86-18F5-4BCB-B93E-16349E7B341B}">
      <dsp:nvSpPr>
        <dsp:cNvPr id="0" name=""/>
        <dsp:cNvSpPr/>
      </dsp:nvSpPr>
      <dsp:spPr>
        <a:xfrm rot="16200000">
          <a:off x="7038753" y="-952795"/>
          <a:ext cx="3744838" cy="5650428"/>
        </a:xfrm>
        <a:prstGeom prst="flowChartManualOperation">
          <a:avLst/>
        </a:prstGeom>
        <a:gradFill rotWithShape="0">
          <a:gsLst>
            <a:gs pos="0">
              <a:schemeClr val="lt1">
                <a:hueOff val="0"/>
                <a:satOff val="0"/>
                <a:lumOff val="0"/>
                <a:alphaOff val="0"/>
                <a:tint val="60000"/>
                <a:satMod val="100000"/>
                <a:lumMod val="110000"/>
              </a:schemeClr>
            </a:gs>
            <a:gs pos="100000">
              <a:schemeClr val="lt1">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0" tIns="0" rIns="152400" bIns="0" numCol="1" spcCol="1270" anchor="ctr" anchorCtr="0">
          <a:noAutofit/>
        </a:bodyPr>
        <a:lstStyle/>
        <a:p>
          <a:pPr lvl="0" algn="l" defTabSz="1066800">
            <a:lnSpc>
              <a:spcPct val="90000"/>
            </a:lnSpc>
            <a:spcBef>
              <a:spcPct val="0"/>
            </a:spcBef>
            <a:spcAft>
              <a:spcPct val="35000"/>
            </a:spcAft>
          </a:pPr>
          <a:r>
            <a:rPr lang="fr-FR" sz="2400" b="0" kern="1200" dirty="0" smtClean="0">
              <a:solidFill>
                <a:schemeClr val="accent5">
                  <a:lumMod val="50000"/>
                </a:schemeClr>
              </a:solidFill>
              <a:latin typeface="+mn-lt"/>
            </a:rPr>
            <a:t>II. Principaux axes de la promotion de l’emploi des personnes vulnérables</a:t>
          </a:r>
        </a:p>
      </dsp:txBody>
      <dsp:txXfrm rot="5400000">
        <a:off x="6085958" y="748968"/>
        <a:ext cx="5650428" cy="2246902"/>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E5B4EDC-59C0-49C7-8ADA-5A781B329E02}" type="datetimeFigureOut">
              <a:rPr lang="fr-FR"/>
              <a:t>25/10/2016</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429053-DC2A-4342-ADD4-2FD729D91E2C}" type="slidenum">
              <a:rPr/>
              <a:t>‹N°›</a:t>
            </a:fld>
            <a:endParaRPr/>
          </a:p>
        </p:txBody>
      </p:sp>
    </p:spTree>
    <p:extLst>
      <p:ext uri="{BB962C8B-B14F-4D97-AF65-F5344CB8AC3E}">
        <p14:creationId xmlns:p14="http://schemas.microsoft.com/office/powerpoint/2010/main" val="42320457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D8D46A-B586-417D-BFBD-8C8FE0AAF762}" type="datetimeFigureOut">
              <a:rPr lang="fr-FR"/>
              <a:t>25/10/2016</a:t>
            </a:fld>
            <a:endParaRP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BA5BD7-F043-4D1B-AA17-CD412FC534DE}" type="slidenum">
              <a:rPr/>
              <a:t>‹N°›</a:t>
            </a:fld>
            <a:endParaRPr/>
          </a:p>
        </p:txBody>
      </p:sp>
    </p:spTree>
    <p:extLst>
      <p:ext uri="{BB962C8B-B14F-4D97-AF65-F5344CB8AC3E}">
        <p14:creationId xmlns:p14="http://schemas.microsoft.com/office/powerpoint/2010/main" val="27670578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5749"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09343" y="4243845"/>
            <a:ext cx="3076307" cy="276940"/>
          </a:xfrm>
          <a:prstGeom prst="rect">
            <a:avLst/>
          </a:prstGeom>
        </p:spPr>
      </p:pic>
      <p:sp>
        <p:nvSpPr>
          <p:cNvPr id="9" name="Rectangle 8"/>
          <p:cNvSpPr/>
          <p:nvPr/>
        </p:nvSpPr>
        <p:spPr>
          <a:xfrm>
            <a:off x="0" y="2590078"/>
            <a:ext cx="8965750"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09342" y="2590078"/>
            <a:ext cx="3076308"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145" y="2733709"/>
            <a:ext cx="8142013" cy="1373070"/>
          </a:xfrm>
        </p:spPr>
        <p:txBody>
          <a:bodyPr anchor="b">
            <a:noAutofit/>
          </a:bodyPr>
          <a:lstStyle>
            <a:lvl1pPr algn="r">
              <a:defRPr sz="5398"/>
            </a:lvl1pPr>
          </a:lstStyle>
          <a:p>
            <a:r>
              <a:rPr lang="fr-FR" smtClean="0"/>
              <a:t>Modifiez le style du titre</a:t>
            </a:r>
            <a:endParaRPr lang="en-US" dirty="0"/>
          </a:p>
        </p:txBody>
      </p:sp>
      <p:sp>
        <p:nvSpPr>
          <p:cNvPr id="3" name="Subtitle 2"/>
          <p:cNvSpPr>
            <a:spLocks noGrp="1"/>
          </p:cNvSpPr>
          <p:nvPr>
            <p:ph type="subTitle" idx="1"/>
          </p:nvPr>
        </p:nvSpPr>
        <p:spPr>
          <a:xfrm>
            <a:off x="680145" y="4394040"/>
            <a:ext cx="8142013" cy="1117687"/>
          </a:xfrm>
        </p:spPr>
        <p:txBody>
          <a:bodyPr>
            <a:normAutofit/>
          </a:bodyPr>
          <a:lstStyle>
            <a:lvl1pPr marL="0" indent="0" algn="r">
              <a:buNone/>
              <a:defRPr sz="1999"/>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F0DFD029-FB74-4578-B929-F66AA97659CA}" type="datetimeFigureOut">
              <a:rPr lang="fr-FR" smtClean="0"/>
              <a:t>25/10/2016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a:xfrm>
            <a:off x="9252936" y="2750337"/>
            <a:ext cx="1171583" cy="1356442"/>
          </a:xfrm>
        </p:spPr>
        <p:txBody>
          <a:bodyPr/>
          <a:lstStyle/>
          <a:p>
            <a:fld id="{C014DD1E-5D91-48A3-AD6D-45FBA980D106}" type="slidenum">
              <a:rPr lang="fr-FR" smtClean="0"/>
              <a:t>‹N°›</a:t>
            </a:fld>
            <a:endParaRPr lang="fr-FR"/>
          </a:p>
        </p:txBody>
      </p:sp>
    </p:spTree>
    <p:extLst>
      <p:ext uri="{BB962C8B-B14F-4D97-AF65-F5344CB8AC3E}">
        <p14:creationId xmlns:p14="http://schemas.microsoft.com/office/powerpoint/2010/main" val="1083583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5094"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5929622"/>
            <a:ext cx="1602580" cy="144270"/>
          </a:xfrm>
          <a:prstGeom prst="rect">
            <a:avLst/>
          </a:prstGeom>
        </p:spPr>
      </p:pic>
      <p:sp>
        <p:nvSpPr>
          <p:cNvPr id="10" name="Rectangle 9"/>
          <p:cNvSpPr/>
          <p:nvPr/>
        </p:nvSpPr>
        <p:spPr>
          <a:xfrm>
            <a:off x="0" y="4567988"/>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3071" y="4567988"/>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146" y="4711617"/>
            <a:ext cx="9611355" cy="453051"/>
          </a:xfrm>
        </p:spPr>
        <p:txBody>
          <a:bodyPr anchor="b">
            <a:normAutofit/>
          </a:bodyPr>
          <a:lstStyle>
            <a:lvl1pPr>
              <a:defRPr sz="2399"/>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80146" y="609598"/>
            <a:ext cx="9611355" cy="3589575"/>
          </a:xfrm>
          <a:noFill/>
          <a:ln>
            <a:noFill/>
          </a:ln>
          <a:effectLst>
            <a:outerShdw blurRad="76200" dist="63500" dir="5040000" algn="tl" rotWithShape="0">
              <a:srgbClr val="000000">
                <a:alpha val="41000"/>
              </a:srgbClr>
            </a:outerShdw>
          </a:effectLst>
        </p:spPr>
        <p:txBody>
          <a:bodyPr anchor="t"/>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0142" y="5169584"/>
            <a:ext cx="9611358" cy="622971"/>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F0DFD029-FB74-4578-B929-F66AA97659CA}" type="datetimeFigureOut">
              <a:rPr lang="fr-FR" smtClean="0"/>
              <a:pPr/>
              <a:t>25/10/2016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a:xfrm>
            <a:off x="10726662" y="4711310"/>
            <a:ext cx="1153850" cy="1090789"/>
          </a:xfrm>
        </p:spPr>
        <p:txBody>
          <a:bodyPr/>
          <a:lstStyle/>
          <a:p>
            <a:fld id="{C014DD1E-5D91-48A3-AD6D-45FBA980D106}" type="slidenum">
              <a:rPr lang="fr-FR" smtClean="0"/>
              <a:pPr/>
              <a:t>‹N°›</a:t>
            </a:fld>
            <a:endParaRPr lang="fr-FR"/>
          </a:p>
        </p:txBody>
      </p:sp>
    </p:spTree>
    <p:extLst>
      <p:ext uri="{BB962C8B-B14F-4D97-AF65-F5344CB8AC3E}">
        <p14:creationId xmlns:p14="http://schemas.microsoft.com/office/powerpoint/2010/main" val="247140560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5094"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5929622"/>
            <a:ext cx="1602580" cy="144270"/>
          </a:xfrm>
          <a:prstGeom prst="rect">
            <a:avLst/>
          </a:prstGeom>
        </p:spPr>
      </p:pic>
      <p:sp>
        <p:nvSpPr>
          <p:cNvPr id="10" name="Rectangle 9"/>
          <p:cNvSpPr/>
          <p:nvPr/>
        </p:nvSpPr>
        <p:spPr>
          <a:xfrm>
            <a:off x="0" y="4567988"/>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3071" y="4567988"/>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145" y="609597"/>
            <a:ext cx="9611354" cy="3592750"/>
          </a:xfrm>
        </p:spPr>
        <p:txBody>
          <a:bodyPr anchor="ctr"/>
          <a:lstStyle>
            <a:lvl1pPr>
              <a:defRPr sz="3199"/>
            </a:lvl1pPr>
          </a:lstStyle>
          <a:p>
            <a:r>
              <a:rPr lang="fr-FR" smtClean="0"/>
              <a:t>Modifiez le style du titre</a:t>
            </a:r>
            <a:endParaRPr lang="en-US" dirty="0"/>
          </a:p>
        </p:txBody>
      </p:sp>
      <p:sp>
        <p:nvSpPr>
          <p:cNvPr id="4" name="Text Placeholder 3"/>
          <p:cNvSpPr>
            <a:spLocks noGrp="1"/>
          </p:cNvSpPr>
          <p:nvPr>
            <p:ph type="body" sz="half" idx="2"/>
          </p:nvPr>
        </p:nvSpPr>
        <p:spPr>
          <a:xfrm>
            <a:off x="680146" y="4711616"/>
            <a:ext cx="9611355" cy="1090789"/>
          </a:xfrm>
        </p:spPr>
        <p:txBody>
          <a:bodyPr anchor="ct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F0DFD029-FB74-4578-B929-F66AA97659CA}" type="datetimeFigureOut">
              <a:rPr lang="fr-FR" smtClean="0"/>
              <a:pPr/>
              <a:t>25/10/2016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a:xfrm>
            <a:off x="10726662" y="4711616"/>
            <a:ext cx="1153850" cy="1090789"/>
          </a:xfrm>
        </p:spPr>
        <p:txBody>
          <a:bodyPr/>
          <a:lstStyle/>
          <a:p>
            <a:fld id="{C014DD1E-5D91-48A3-AD6D-45FBA980D106}" type="slidenum">
              <a:rPr lang="fr-FR" smtClean="0"/>
              <a:pPr/>
              <a:t>‹N°›</a:t>
            </a:fld>
            <a:endParaRPr lang="fr-FR"/>
          </a:p>
        </p:txBody>
      </p:sp>
    </p:spTree>
    <p:extLst>
      <p:ext uri="{BB962C8B-B14F-4D97-AF65-F5344CB8AC3E}">
        <p14:creationId xmlns:p14="http://schemas.microsoft.com/office/powerpoint/2010/main" val="74845504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5094"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5929622"/>
            <a:ext cx="1602580" cy="144270"/>
          </a:xfrm>
          <a:prstGeom prst="rect">
            <a:avLst/>
          </a:prstGeom>
        </p:spPr>
      </p:pic>
      <p:sp>
        <p:nvSpPr>
          <p:cNvPr id="14" name="Rectangle 13"/>
          <p:cNvSpPr/>
          <p:nvPr/>
        </p:nvSpPr>
        <p:spPr>
          <a:xfrm>
            <a:off x="0" y="4567988"/>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3071" y="4567988"/>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563" y="609599"/>
            <a:ext cx="8716606" cy="3036061"/>
          </a:xfrm>
        </p:spPr>
        <p:txBody>
          <a:bodyPr anchor="ctr"/>
          <a:lstStyle>
            <a:lvl1pPr>
              <a:defRPr sz="3199"/>
            </a:lvl1pPr>
          </a:lstStyle>
          <a:p>
            <a:r>
              <a:rPr lang="fr-FR" smtClean="0"/>
              <a:t>Modifiez le style du titre</a:t>
            </a:r>
            <a:endParaRPr lang="en-US" dirty="0"/>
          </a:p>
        </p:txBody>
      </p:sp>
      <p:sp>
        <p:nvSpPr>
          <p:cNvPr id="12" name="Text Placeholder 3"/>
          <p:cNvSpPr>
            <a:spLocks noGrp="1"/>
          </p:cNvSpPr>
          <p:nvPr>
            <p:ph type="body" sz="half" idx="13"/>
          </p:nvPr>
        </p:nvSpPr>
        <p:spPr>
          <a:xfrm>
            <a:off x="1401923" y="3653379"/>
            <a:ext cx="8154455" cy="548968"/>
          </a:xfrm>
        </p:spPr>
        <p:txBody>
          <a:bodyPr anchor="t">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4" name="Text Placeholder 3"/>
          <p:cNvSpPr>
            <a:spLocks noGrp="1"/>
          </p:cNvSpPr>
          <p:nvPr>
            <p:ph type="body" sz="half" idx="2"/>
          </p:nvPr>
        </p:nvSpPr>
        <p:spPr>
          <a:xfrm>
            <a:off x="680146" y="4711616"/>
            <a:ext cx="9611355" cy="1090789"/>
          </a:xfrm>
        </p:spPr>
        <p:txBody>
          <a:bodyPr anchor="ctr">
            <a:normAutofit/>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F0DFD029-FB74-4578-B929-F66AA97659CA}" type="datetimeFigureOut">
              <a:rPr lang="fr-FR" smtClean="0"/>
              <a:pPr/>
              <a:t>25/10/2016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a:xfrm>
            <a:off x="10726662" y="4709926"/>
            <a:ext cx="1153850" cy="1090789"/>
          </a:xfrm>
        </p:spPr>
        <p:txBody>
          <a:bodyPr/>
          <a:lstStyle/>
          <a:p>
            <a:fld id="{C014DD1E-5D91-48A3-AD6D-45FBA980D106}" type="slidenum">
              <a:rPr lang="fr-FR" smtClean="0"/>
              <a:pPr/>
              <a:t>‹N°›</a:t>
            </a:fld>
            <a:endParaRPr lang="fr-FR"/>
          </a:p>
        </p:txBody>
      </p:sp>
      <p:sp>
        <p:nvSpPr>
          <p:cNvPr id="16" name="TextBox 15"/>
          <p:cNvSpPr txBox="1"/>
          <p:nvPr/>
        </p:nvSpPr>
        <p:spPr>
          <a:xfrm>
            <a:off x="583420" y="748116"/>
            <a:ext cx="609441" cy="584776"/>
          </a:xfrm>
          <a:prstGeom prst="rect">
            <a:avLst/>
          </a:prstGeom>
        </p:spPr>
        <p:txBody>
          <a:bodyPr vert="horz" lIns="91416" tIns="45708" rIns="91416" bIns="457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198" dirty="0">
                <a:solidFill>
                  <a:schemeClr val="tx1"/>
                </a:solidFill>
                <a:effectLst/>
              </a:rPr>
              <a:t>“</a:t>
            </a:r>
          </a:p>
        </p:txBody>
      </p:sp>
      <p:sp>
        <p:nvSpPr>
          <p:cNvPr id="17" name="TextBox 16"/>
          <p:cNvSpPr txBox="1"/>
          <p:nvPr/>
        </p:nvSpPr>
        <p:spPr>
          <a:xfrm>
            <a:off x="9660293" y="3033524"/>
            <a:ext cx="609441" cy="584776"/>
          </a:xfrm>
          <a:prstGeom prst="rect">
            <a:avLst/>
          </a:prstGeom>
        </p:spPr>
        <p:txBody>
          <a:bodyPr vert="horz" lIns="91416" tIns="45708" rIns="91416" bIns="457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198" dirty="0">
                <a:solidFill>
                  <a:schemeClr val="tx1"/>
                </a:solidFill>
                <a:effectLst/>
              </a:rPr>
              <a:t>”</a:t>
            </a:r>
          </a:p>
        </p:txBody>
      </p:sp>
    </p:spTree>
    <p:extLst>
      <p:ext uri="{BB962C8B-B14F-4D97-AF65-F5344CB8AC3E}">
        <p14:creationId xmlns:p14="http://schemas.microsoft.com/office/powerpoint/2010/main" val="160790521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5094"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5929622"/>
            <a:ext cx="1602580" cy="144270"/>
          </a:xfrm>
          <a:prstGeom prst="rect">
            <a:avLst/>
          </a:prstGeom>
        </p:spPr>
      </p:pic>
      <p:sp>
        <p:nvSpPr>
          <p:cNvPr id="11" name="Rectangle 10"/>
          <p:cNvSpPr/>
          <p:nvPr/>
        </p:nvSpPr>
        <p:spPr>
          <a:xfrm>
            <a:off x="0" y="4567988"/>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3071" y="4567988"/>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142" y="4711616"/>
            <a:ext cx="9611358" cy="588535"/>
          </a:xfrm>
        </p:spPr>
        <p:txBody>
          <a:bodyPr anchor="b"/>
          <a:lstStyle>
            <a:lvl1pPr>
              <a:defRPr sz="3199"/>
            </a:lvl1pPr>
          </a:lstStyle>
          <a:p>
            <a:r>
              <a:rPr lang="fr-FR" smtClean="0"/>
              <a:t>Modifiez le style du titre</a:t>
            </a:r>
            <a:endParaRPr lang="en-US" dirty="0"/>
          </a:p>
        </p:txBody>
      </p:sp>
      <p:sp>
        <p:nvSpPr>
          <p:cNvPr id="4" name="Text Placeholder 3"/>
          <p:cNvSpPr>
            <a:spLocks noGrp="1"/>
          </p:cNvSpPr>
          <p:nvPr>
            <p:ph type="body" sz="half" idx="2"/>
          </p:nvPr>
        </p:nvSpPr>
        <p:spPr>
          <a:xfrm>
            <a:off x="680143" y="5300150"/>
            <a:ext cx="9611358" cy="502255"/>
          </a:xfrm>
        </p:spPr>
        <p:txBody>
          <a:bodyPr anchor="t"/>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F0DFD029-FB74-4578-B929-F66AA97659CA}" type="datetimeFigureOut">
              <a:rPr lang="fr-FR" smtClean="0"/>
              <a:pPr/>
              <a:t>25/10/2016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a:xfrm>
            <a:off x="10726662" y="4709926"/>
            <a:ext cx="1153850" cy="1090789"/>
          </a:xfrm>
        </p:spPr>
        <p:txBody>
          <a:bodyPr/>
          <a:lstStyle/>
          <a:p>
            <a:fld id="{C014DD1E-5D91-48A3-AD6D-45FBA980D106}" type="slidenum">
              <a:rPr lang="fr-FR" smtClean="0"/>
              <a:pPr/>
              <a:t>‹N°›</a:t>
            </a:fld>
            <a:endParaRPr lang="fr-FR"/>
          </a:p>
        </p:txBody>
      </p:sp>
    </p:spTree>
    <p:extLst>
      <p:ext uri="{BB962C8B-B14F-4D97-AF65-F5344CB8AC3E}">
        <p14:creationId xmlns:p14="http://schemas.microsoft.com/office/powerpoint/2010/main" val="108024640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16" name="Rectangle 15"/>
          <p:cNvSpPr/>
          <p:nvPr/>
        </p:nvSpPr>
        <p:spPr>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047" y="753228"/>
            <a:ext cx="9622454" cy="1080938"/>
          </a:xfrm>
        </p:spPr>
        <p:txBody>
          <a:bodyPr/>
          <a:lstStyle/>
          <a:p>
            <a:r>
              <a:rPr lang="fr-FR" smtClean="0"/>
              <a:t>Modifiez le style du titre</a:t>
            </a:r>
            <a:endParaRPr lang="en-US" dirty="0"/>
          </a:p>
        </p:txBody>
      </p:sp>
      <p:sp>
        <p:nvSpPr>
          <p:cNvPr id="7" name="Text Placeholder 2"/>
          <p:cNvSpPr>
            <a:spLocks noGrp="1"/>
          </p:cNvSpPr>
          <p:nvPr>
            <p:ph type="body" idx="1"/>
          </p:nvPr>
        </p:nvSpPr>
        <p:spPr>
          <a:xfrm>
            <a:off x="660774" y="2336873"/>
            <a:ext cx="3069235" cy="576262"/>
          </a:xfrm>
        </p:spPr>
        <p:txBody>
          <a:bodyPr anchor="b">
            <a:noAutofit/>
          </a:bodyPr>
          <a:lstStyle>
            <a:lvl1pPr marL="0" indent="0">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fr-FR" smtClean="0"/>
              <a:t>Modifiez les styles du texte du masque</a:t>
            </a:r>
          </a:p>
        </p:txBody>
      </p:sp>
      <p:sp>
        <p:nvSpPr>
          <p:cNvPr id="8" name="Text Placeholder 3"/>
          <p:cNvSpPr>
            <a:spLocks noGrp="1"/>
          </p:cNvSpPr>
          <p:nvPr>
            <p:ph type="body" sz="half" idx="15"/>
          </p:nvPr>
        </p:nvSpPr>
        <p:spPr>
          <a:xfrm>
            <a:off x="680145" y="3022674"/>
            <a:ext cx="3048908" cy="2913513"/>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fr-FR" smtClean="0"/>
              <a:t>Modifiez les styles du texte du masque</a:t>
            </a:r>
          </a:p>
        </p:txBody>
      </p:sp>
      <p:sp>
        <p:nvSpPr>
          <p:cNvPr id="9" name="Text Placeholder 4"/>
          <p:cNvSpPr>
            <a:spLocks noGrp="1"/>
          </p:cNvSpPr>
          <p:nvPr>
            <p:ph type="body" sz="quarter" idx="3"/>
          </p:nvPr>
        </p:nvSpPr>
        <p:spPr>
          <a:xfrm>
            <a:off x="3954995" y="2336873"/>
            <a:ext cx="3062442" cy="576262"/>
          </a:xfrm>
        </p:spPr>
        <p:txBody>
          <a:bodyPr anchor="b">
            <a:noAutofit/>
          </a:bodyPr>
          <a:lstStyle>
            <a:lvl1pPr marL="0" indent="0">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fr-FR" smtClean="0"/>
              <a:t>Modifiez les styles du texte du masque</a:t>
            </a:r>
          </a:p>
        </p:txBody>
      </p:sp>
      <p:sp>
        <p:nvSpPr>
          <p:cNvPr id="10" name="Text Placeholder 3"/>
          <p:cNvSpPr>
            <a:spLocks noGrp="1"/>
          </p:cNvSpPr>
          <p:nvPr>
            <p:ph type="body" sz="half" idx="16"/>
          </p:nvPr>
        </p:nvSpPr>
        <p:spPr>
          <a:xfrm>
            <a:off x="3944443" y="3022674"/>
            <a:ext cx="3062442" cy="2913513"/>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fr-FR" smtClean="0"/>
              <a:t>Modifiez les styles du texte du masque</a:t>
            </a:r>
          </a:p>
        </p:txBody>
      </p:sp>
      <p:sp>
        <p:nvSpPr>
          <p:cNvPr id="11" name="Text Placeholder 4"/>
          <p:cNvSpPr>
            <a:spLocks noGrp="1"/>
          </p:cNvSpPr>
          <p:nvPr>
            <p:ph type="body" sz="quarter" idx="13"/>
          </p:nvPr>
        </p:nvSpPr>
        <p:spPr>
          <a:xfrm>
            <a:off x="7222275" y="2336873"/>
            <a:ext cx="3069226" cy="576262"/>
          </a:xfrm>
        </p:spPr>
        <p:txBody>
          <a:bodyPr anchor="b">
            <a:noAutofit/>
          </a:bodyPr>
          <a:lstStyle>
            <a:lvl1pPr marL="0" indent="0">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fr-FR" smtClean="0"/>
              <a:t>Modifiez les styles du texte du masque</a:t>
            </a:r>
          </a:p>
        </p:txBody>
      </p:sp>
      <p:sp>
        <p:nvSpPr>
          <p:cNvPr id="12" name="Text Placeholder 3"/>
          <p:cNvSpPr>
            <a:spLocks noGrp="1"/>
          </p:cNvSpPr>
          <p:nvPr>
            <p:ph type="body" sz="half" idx="17"/>
          </p:nvPr>
        </p:nvSpPr>
        <p:spPr>
          <a:xfrm>
            <a:off x="7222275" y="3022674"/>
            <a:ext cx="3069226" cy="2913513"/>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F0DFD029-FB74-4578-B929-F66AA97659CA}" type="datetimeFigureOut">
              <a:rPr lang="fr-FR" smtClean="0"/>
              <a:pPr/>
              <a:t>25/10/2016</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014DD1E-5D91-48A3-AD6D-45FBA980D106}" type="slidenum">
              <a:rPr lang="fr-FR" smtClean="0"/>
              <a:pPr/>
              <a:t>‹N°›</a:t>
            </a:fld>
            <a:endParaRPr lang="fr-FR"/>
          </a:p>
        </p:txBody>
      </p:sp>
    </p:spTree>
    <p:extLst>
      <p:ext uri="{BB962C8B-B14F-4D97-AF65-F5344CB8AC3E}">
        <p14:creationId xmlns:p14="http://schemas.microsoft.com/office/powerpoint/2010/main" val="67474644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17" name="Rectangle 16"/>
          <p:cNvSpPr/>
          <p:nvPr/>
        </p:nvSpPr>
        <p:spPr>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145" y="753228"/>
            <a:ext cx="9611356" cy="1080938"/>
          </a:xfrm>
        </p:spPr>
        <p:txBody>
          <a:bodyPr/>
          <a:lstStyle/>
          <a:p>
            <a:r>
              <a:rPr lang="fr-FR" smtClean="0"/>
              <a:t>Modifiez le style du titre</a:t>
            </a:r>
            <a:endParaRPr lang="en-US" dirty="0"/>
          </a:p>
        </p:txBody>
      </p:sp>
      <p:sp>
        <p:nvSpPr>
          <p:cNvPr id="19" name="Text Placeholder 2"/>
          <p:cNvSpPr>
            <a:spLocks noGrp="1"/>
          </p:cNvSpPr>
          <p:nvPr>
            <p:ph type="body" idx="1"/>
          </p:nvPr>
        </p:nvSpPr>
        <p:spPr>
          <a:xfrm>
            <a:off x="680141" y="4297503"/>
            <a:ext cx="3048911" cy="576262"/>
          </a:xfrm>
        </p:spPr>
        <p:txBody>
          <a:bodyPr anchor="b">
            <a:noAutofit/>
          </a:bodyPr>
          <a:lstStyle>
            <a:lvl1pPr marL="0" indent="0">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fr-FR" smtClean="0"/>
              <a:t>Modifiez les styles du texte du masque</a:t>
            </a:r>
          </a:p>
        </p:txBody>
      </p:sp>
      <p:sp>
        <p:nvSpPr>
          <p:cNvPr id="20" name="Picture Placeholder 2"/>
          <p:cNvSpPr>
            <a:spLocks noGrp="1" noChangeAspect="1"/>
          </p:cNvSpPr>
          <p:nvPr>
            <p:ph type="pic" idx="15"/>
          </p:nvPr>
        </p:nvSpPr>
        <p:spPr>
          <a:xfrm>
            <a:off x="680141" y="2336873"/>
            <a:ext cx="3048911"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fr-FR" smtClean="0"/>
              <a:t>Cliquez sur l'icône pour ajouter une image</a:t>
            </a:r>
            <a:endParaRPr lang="en-US" dirty="0"/>
          </a:p>
        </p:txBody>
      </p:sp>
      <p:sp>
        <p:nvSpPr>
          <p:cNvPr id="21" name="Text Placeholder 3"/>
          <p:cNvSpPr>
            <a:spLocks noGrp="1"/>
          </p:cNvSpPr>
          <p:nvPr>
            <p:ph type="body" sz="half" idx="18"/>
          </p:nvPr>
        </p:nvSpPr>
        <p:spPr>
          <a:xfrm>
            <a:off x="680141" y="4873765"/>
            <a:ext cx="3048911" cy="1062422"/>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fr-FR" smtClean="0"/>
              <a:t>Modifiez les styles du texte du masque</a:t>
            </a:r>
          </a:p>
        </p:txBody>
      </p:sp>
      <p:sp>
        <p:nvSpPr>
          <p:cNvPr id="22" name="Text Placeholder 4"/>
          <p:cNvSpPr>
            <a:spLocks noGrp="1"/>
          </p:cNvSpPr>
          <p:nvPr>
            <p:ph type="body" sz="quarter" idx="3"/>
          </p:nvPr>
        </p:nvSpPr>
        <p:spPr>
          <a:xfrm>
            <a:off x="3944444" y="4297503"/>
            <a:ext cx="3062442" cy="576262"/>
          </a:xfrm>
        </p:spPr>
        <p:txBody>
          <a:bodyPr anchor="b">
            <a:noAutofit/>
          </a:bodyPr>
          <a:lstStyle>
            <a:lvl1pPr marL="0" indent="0">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fr-FR" smtClean="0"/>
              <a:t>Modifiez les styles du texte du masque</a:t>
            </a:r>
          </a:p>
        </p:txBody>
      </p:sp>
      <p:sp>
        <p:nvSpPr>
          <p:cNvPr id="23" name="Picture Placeholder 2"/>
          <p:cNvSpPr>
            <a:spLocks noGrp="1" noChangeAspect="1"/>
          </p:cNvSpPr>
          <p:nvPr>
            <p:ph type="pic" idx="21"/>
          </p:nvPr>
        </p:nvSpPr>
        <p:spPr>
          <a:xfrm>
            <a:off x="3944443" y="2336873"/>
            <a:ext cx="306244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19"/>
          </p:nvPr>
        </p:nvSpPr>
        <p:spPr>
          <a:xfrm>
            <a:off x="3943090" y="4873764"/>
            <a:ext cx="3066498" cy="1062422"/>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fr-FR" smtClean="0"/>
              <a:t>Modifiez les styles du texte du masque</a:t>
            </a:r>
          </a:p>
        </p:txBody>
      </p:sp>
      <p:sp>
        <p:nvSpPr>
          <p:cNvPr id="25" name="Text Placeholder 4"/>
          <p:cNvSpPr>
            <a:spLocks noGrp="1"/>
          </p:cNvSpPr>
          <p:nvPr>
            <p:ph type="body" sz="quarter" idx="13"/>
          </p:nvPr>
        </p:nvSpPr>
        <p:spPr>
          <a:xfrm>
            <a:off x="7228796" y="4297503"/>
            <a:ext cx="3062707" cy="576262"/>
          </a:xfrm>
        </p:spPr>
        <p:txBody>
          <a:bodyPr anchor="b">
            <a:noAutofit/>
          </a:bodyPr>
          <a:lstStyle>
            <a:lvl1pPr marL="0" indent="0">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fr-FR" smtClean="0"/>
              <a:t>Modifiez les styles du texte du masque</a:t>
            </a:r>
          </a:p>
        </p:txBody>
      </p:sp>
      <p:sp>
        <p:nvSpPr>
          <p:cNvPr id="26" name="Picture Placeholder 2"/>
          <p:cNvSpPr>
            <a:spLocks noGrp="1" noChangeAspect="1"/>
          </p:cNvSpPr>
          <p:nvPr>
            <p:ph type="pic" idx="22"/>
          </p:nvPr>
        </p:nvSpPr>
        <p:spPr>
          <a:xfrm>
            <a:off x="7228795" y="2336873"/>
            <a:ext cx="306270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fr-FR" smtClean="0"/>
              <a:t>Cliquez sur l'icône pour ajouter une image</a:t>
            </a:r>
            <a:endParaRPr lang="en-US" dirty="0"/>
          </a:p>
        </p:txBody>
      </p:sp>
      <p:sp>
        <p:nvSpPr>
          <p:cNvPr id="27" name="Text Placeholder 3"/>
          <p:cNvSpPr>
            <a:spLocks noGrp="1"/>
          </p:cNvSpPr>
          <p:nvPr>
            <p:ph type="body" sz="half" idx="20"/>
          </p:nvPr>
        </p:nvSpPr>
        <p:spPr>
          <a:xfrm>
            <a:off x="7228671" y="4873762"/>
            <a:ext cx="3066764" cy="1062422"/>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F0DFD029-FB74-4578-B929-F66AA97659CA}" type="datetimeFigureOut">
              <a:rPr lang="fr-FR" smtClean="0"/>
              <a:pPr/>
              <a:t>25/10/2016</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014DD1E-5D91-48A3-AD6D-45FBA980D106}" type="slidenum">
              <a:rPr lang="fr-FR" smtClean="0"/>
              <a:pPr/>
              <a:t>‹N°›</a:t>
            </a:fld>
            <a:endParaRPr lang="fr-FR"/>
          </a:p>
        </p:txBody>
      </p:sp>
    </p:spTree>
    <p:extLst>
      <p:ext uri="{BB962C8B-B14F-4D97-AF65-F5344CB8AC3E}">
        <p14:creationId xmlns:p14="http://schemas.microsoft.com/office/powerpoint/2010/main" val="248113405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9" name="Rectangle 8"/>
          <p:cNvSpPr/>
          <p:nvPr/>
        </p:nvSpPr>
        <p:spPr>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0DFD029-FB74-4578-B929-F66AA97659CA}" type="datetimeFigureOut">
              <a:rPr lang="fr-FR" smtClean="0"/>
              <a:t>25/10/2016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014DD1E-5D91-48A3-AD6D-45FBA980D106}" type="slidenum">
              <a:rPr lang="fr-FR" smtClean="0"/>
              <a:t>‹N°›</a:t>
            </a:fld>
            <a:endParaRPr lang="fr-FR"/>
          </a:p>
        </p:txBody>
      </p:sp>
    </p:spTree>
    <p:extLst>
      <p:ext uri="{BB962C8B-B14F-4D97-AF65-F5344CB8AC3E}">
        <p14:creationId xmlns:p14="http://schemas.microsoft.com/office/powerpoint/2010/main" val="2561415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rot="5400000">
            <a:off x="8113428" y="1869573"/>
            <a:ext cx="5106988" cy="136784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5424" y="5372581"/>
            <a:ext cx="1602997" cy="13678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6593" y="609597"/>
            <a:ext cx="1073522" cy="435376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80145" y="609598"/>
            <a:ext cx="8867694" cy="5326589"/>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6805353" y="5936188"/>
            <a:ext cx="2742486" cy="365125"/>
          </a:xfrm>
        </p:spPr>
        <p:txBody>
          <a:bodyPr/>
          <a:lstStyle/>
          <a:p>
            <a:fld id="{F0DFD029-FB74-4578-B929-F66AA97659CA}" type="datetimeFigureOut">
              <a:rPr lang="fr-FR" smtClean="0"/>
              <a:t>25/10/2016</a:t>
            </a:fld>
            <a:endParaRPr lang="fr-FR"/>
          </a:p>
        </p:txBody>
      </p:sp>
      <p:sp>
        <p:nvSpPr>
          <p:cNvPr id="5" name="Footer Placeholder 4"/>
          <p:cNvSpPr>
            <a:spLocks noGrp="1"/>
          </p:cNvSpPr>
          <p:nvPr>
            <p:ph type="ftr" sz="quarter" idx="11"/>
          </p:nvPr>
        </p:nvSpPr>
        <p:spPr>
          <a:xfrm>
            <a:off x="680145" y="5936189"/>
            <a:ext cx="6125209" cy="365125"/>
          </a:xfrm>
        </p:spPr>
        <p:txBody>
          <a:bodyPr/>
          <a:lstStyle/>
          <a:p>
            <a:endParaRPr lang="fr-FR"/>
          </a:p>
        </p:txBody>
      </p:sp>
      <p:sp>
        <p:nvSpPr>
          <p:cNvPr id="6" name="Slide Number Placeholder 5"/>
          <p:cNvSpPr>
            <a:spLocks noGrp="1"/>
          </p:cNvSpPr>
          <p:nvPr>
            <p:ph type="sldNum" sz="quarter" idx="12"/>
          </p:nvPr>
        </p:nvSpPr>
        <p:spPr>
          <a:xfrm>
            <a:off x="10094921" y="5398634"/>
            <a:ext cx="1153850" cy="1090789"/>
          </a:xfrm>
        </p:spPr>
        <p:txBody>
          <a:bodyPr anchor="t"/>
          <a:lstStyle>
            <a:lvl1pPr algn="ctr">
              <a:defRPr/>
            </a:lvl1pPr>
          </a:lstStyle>
          <a:p>
            <a:fld id="{C014DD1E-5D91-48A3-AD6D-45FBA980D106}" type="slidenum">
              <a:rPr lang="fr-FR" smtClean="0"/>
              <a:t>‹N°›</a:t>
            </a:fld>
            <a:endParaRPr lang="fr-FR"/>
          </a:p>
        </p:txBody>
      </p:sp>
    </p:spTree>
    <p:extLst>
      <p:ext uri="{BB962C8B-B14F-4D97-AF65-F5344CB8AC3E}">
        <p14:creationId xmlns:p14="http://schemas.microsoft.com/office/powerpoint/2010/main" val="1815360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17" name="Rectangle 16"/>
          <p:cNvSpPr/>
          <p:nvPr/>
        </p:nvSpPr>
        <p:spPr>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normAutofit/>
          </a:bodyPr>
          <a:lstStyle>
            <a:lvl1pPr>
              <a:defRPr sz="2399"/>
            </a:lvl1pPr>
            <a:lvl2pPr>
              <a:defRPr sz="1999"/>
            </a:lvl2pPr>
            <a:lvl3pPr>
              <a:defRPr sz="1799"/>
            </a:lvl3pPr>
            <a:lvl4pPr>
              <a:defRPr sz="1600"/>
            </a:lvl4pPr>
            <a:lvl5pPr>
              <a:defRPr sz="1600"/>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0DFD029-FB74-4578-B929-F66AA97659CA}" type="datetimeFigureOut">
              <a:rPr lang="fr-FR" smtClean="0"/>
              <a:t>25/10/2016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014DD1E-5D91-48A3-AD6D-45FBA980D106}" type="slidenum">
              <a:rPr lang="fr-FR" smtClean="0"/>
              <a:t>‹N°›</a:t>
            </a:fld>
            <a:endParaRPr lang="fr-FR"/>
          </a:p>
        </p:txBody>
      </p:sp>
    </p:spTree>
    <p:extLst>
      <p:ext uri="{BB962C8B-B14F-4D97-AF65-F5344CB8AC3E}">
        <p14:creationId xmlns:p14="http://schemas.microsoft.com/office/powerpoint/2010/main" val="3998087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5094"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68" y="4087901"/>
            <a:ext cx="1602580" cy="144270"/>
          </a:xfrm>
          <a:prstGeom prst="rect">
            <a:avLst/>
          </a:prstGeom>
        </p:spPr>
      </p:pic>
      <p:sp>
        <p:nvSpPr>
          <p:cNvPr id="9" name="Rectangle 8"/>
          <p:cNvSpPr/>
          <p:nvPr/>
        </p:nvSpPr>
        <p:spPr>
          <a:xfrm>
            <a:off x="-2" y="2726267"/>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3069" y="2726267"/>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145" y="2869895"/>
            <a:ext cx="9611356" cy="1090788"/>
          </a:xfrm>
        </p:spPr>
        <p:txBody>
          <a:bodyPr anchor="ctr">
            <a:normAutofit/>
          </a:bodyPr>
          <a:lstStyle>
            <a:lvl1pPr algn="r">
              <a:defRPr sz="3599"/>
            </a:lvl1pPr>
          </a:lstStyle>
          <a:p>
            <a:r>
              <a:rPr lang="fr-FR" smtClean="0"/>
              <a:t>Modifiez le style du titre</a:t>
            </a:r>
            <a:endParaRPr lang="en-US" dirty="0"/>
          </a:p>
        </p:txBody>
      </p:sp>
      <p:sp>
        <p:nvSpPr>
          <p:cNvPr id="3" name="Text Placeholder 2"/>
          <p:cNvSpPr>
            <a:spLocks noGrp="1"/>
          </p:cNvSpPr>
          <p:nvPr>
            <p:ph type="body" idx="1"/>
          </p:nvPr>
        </p:nvSpPr>
        <p:spPr>
          <a:xfrm>
            <a:off x="680145" y="4232172"/>
            <a:ext cx="9611356" cy="1704017"/>
          </a:xfrm>
        </p:spPr>
        <p:txBody>
          <a:bodyPr>
            <a:normAutofit/>
          </a:bodyPr>
          <a:lstStyle>
            <a:lvl1pPr marL="0" indent="0" algn="r">
              <a:buNone/>
              <a:defRPr sz="1999">
                <a:solidFill>
                  <a:schemeClr val="tx1">
                    <a:tint val="75000"/>
                  </a:schemeClr>
                </a:solidFill>
              </a:defRPr>
            </a:lvl1pPr>
            <a:lvl2pPr marL="457063" indent="0">
              <a:buNone/>
              <a:defRPr sz="1999">
                <a:solidFill>
                  <a:schemeClr val="tx1">
                    <a:tint val="75000"/>
                  </a:schemeClr>
                </a:solidFill>
              </a:defRPr>
            </a:lvl2pPr>
            <a:lvl3pPr marL="914126" indent="0">
              <a:buNone/>
              <a:defRPr sz="1799">
                <a:solidFill>
                  <a:schemeClr val="tx1">
                    <a:tint val="75000"/>
                  </a:schemeClr>
                </a:solidFill>
              </a:defRPr>
            </a:lvl3pPr>
            <a:lvl4pPr marL="1371189" indent="0">
              <a:buNone/>
              <a:defRPr sz="1600">
                <a:solidFill>
                  <a:schemeClr val="tx1">
                    <a:tint val="75000"/>
                  </a:schemeClr>
                </a:solidFill>
              </a:defRPr>
            </a:lvl4pPr>
            <a:lvl5pPr marL="1828251" indent="0">
              <a:buNone/>
              <a:defRPr sz="1600">
                <a:solidFill>
                  <a:schemeClr val="tx1">
                    <a:tint val="75000"/>
                  </a:schemeClr>
                </a:solidFill>
              </a:defRPr>
            </a:lvl5pPr>
            <a:lvl6pPr marL="2285314" indent="0">
              <a:buNone/>
              <a:defRPr sz="1600">
                <a:solidFill>
                  <a:schemeClr val="tx1">
                    <a:tint val="75000"/>
                  </a:schemeClr>
                </a:solidFill>
              </a:defRPr>
            </a:lvl6pPr>
            <a:lvl7pPr marL="2742377" indent="0">
              <a:buNone/>
              <a:defRPr sz="1600">
                <a:solidFill>
                  <a:schemeClr val="tx1">
                    <a:tint val="75000"/>
                  </a:schemeClr>
                </a:solidFill>
              </a:defRPr>
            </a:lvl7pPr>
            <a:lvl8pPr marL="3199440" indent="0">
              <a:buNone/>
              <a:defRPr sz="1600">
                <a:solidFill>
                  <a:schemeClr val="tx1">
                    <a:tint val="75000"/>
                  </a:schemeClr>
                </a:solidFill>
              </a:defRPr>
            </a:lvl8pPr>
            <a:lvl9pPr marL="3656503"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0DFD029-FB74-4578-B929-F66AA97659CA}" type="datetimeFigureOut">
              <a:rPr lang="fr-FR" smtClean="0"/>
              <a:t>25/10/2016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a:xfrm>
            <a:off x="10726662" y="2869896"/>
            <a:ext cx="1153850" cy="1090789"/>
          </a:xfrm>
        </p:spPr>
        <p:txBody>
          <a:bodyPr/>
          <a:lstStyle/>
          <a:p>
            <a:fld id="{C014DD1E-5D91-48A3-AD6D-45FBA980D106}" type="slidenum">
              <a:rPr lang="fr-FR" smtClean="0"/>
              <a:t>‹N°›</a:t>
            </a:fld>
            <a:endParaRPr lang="fr-FR"/>
          </a:p>
        </p:txBody>
      </p:sp>
    </p:spTree>
    <p:extLst>
      <p:ext uri="{BB962C8B-B14F-4D97-AF65-F5344CB8AC3E}">
        <p14:creationId xmlns:p14="http://schemas.microsoft.com/office/powerpoint/2010/main" val="830533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10" name="Rectangle 9"/>
          <p:cNvSpPr/>
          <p:nvPr/>
        </p:nvSpPr>
        <p:spPr>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80143" y="2336873"/>
            <a:ext cx="4697134" cy="359931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592666" y="2336873"/>
            <a:ext cx="4698834" cy="359931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F0DFD029-FB74-4578-B929-F66AA97659CA}" type="datetimeFigureOut">
              <a:rPr lang="fr-FR" smtClean="0"/>
              <a:t>25/10/2016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014DD1E-5D91-48A3-AD6D-45FBA980D106}" type="slidenum">
              <a:rPr lang="fr-FR" smtClean="0"/>
              <a:t>‹N°›</a:t>
            </a:fld>
            <a:endParaRPr lang="fr-FR"/>
          </a:p>
        </p:txBody>
      </p:sp>
    </p:spTree>
    <p:extLst>
      <p:ext uri="{BB962C8B-B14F-4D97-AF65-F5344CB8AC3E}">
        <p14:creationId xmlns:p14="http://schemas.microsoft.com/office/powerpoint/2010/main" val="3782247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12" name="Rectangle 11"/>
          <p:cNvSpPr/>
          <p:nvPr/>
        </p:nvSpPr>
        <p:spPr>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143" y="753230"/>
            <a:ext cx="9611359" cy="108093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906115" y="2336874"/>
            <a:ext cx="4471162" cy="693135"/>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80146" y="3030009"/>
            <a:ext cx="4697131" cy="290617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818638" y="2336873"/>
            <a:ext cx="4472863" cy="692076"/>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592667" y="3030009"/>
            <a:ext cx="4698835" cy="290617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F0DFD029-FB74-4578-B929-F66AA97659CA}" type="datetimeFigureOut">
              <a:rPr lang="fr-FR" smtClean="0"/>
              <a:t>25/10/2016</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014DD1E-5D91-48A3-AD6D-45FBA980D106}" type="slidenum">
              <a:rPr lang="fr-FR" smtClean="0"/>
              <a:t>‹N°›</a:t>
            </a:fld>
            <a:endParaRPr lang="fr-FR"/>
          </a:p>
        </p:txBody>
      </p:sp>
    </p:spTree>
    <p:extLst>
      <p:ext uri="{BB962C8B-B14F-4D97-AF65-F5344CB8AC3E}">
        <p14:creationId xmlns:p14="http://schemas.microsoft.com/office/powerpoint/2010/main" val="2463919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8" name="Rectangle 7"/>
          <p:cNvSpPr/>
          <p:nvPr/>
        </p:nvSpPr>
        <p:spPr>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F0DFD029-FB74-4578-B929-F66AA97659CA}" type="datetimeFigureOut">
              <a:rPr lang="fr-FR" smtClean="0"/>
              <a:t>25/10/2016</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014DD1E-5D91-48A3-AD6D-45FBA980D106}" type="slidenum">
              <a:rPr lang="fr-FR" smtClean="0"/>
              <a:t>‹N°›</a:t>
            </a:fld>
            <a:endParaRPr lang="fr-FR"/>
          </a:p>
        </p:txBody>
      </p:sp>
    </p:spTree>
    <p:extLst>
      <p:ext uri="{BB962C8B-B14F-4D97-AF65-F5344CB8AC3E}">
        <p14:creationId xmlns:p14="http://schemas.microsoft.com/office/powerpoint/2010/main" val="2819181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6" name="Rectangle 5"/>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F0DFD029-FB74-4578-B929-F66AA97659CA}" type="datetimeFigureOut">
              <a:rPr lang="fr-FR" smtClean="0"/>
              <a:t>25/10/2016</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014DD1E-5D91-48A3-AD6D-45FBA980D106}" type="slidenum">
              <a:rPr lang="fr-FR" smtClean="0"/>
              <a:t>‹N°›</a:t>
            </a:fld>
            <a:endParaRPr lang="fr-FR"/>
          </a:p>
        </p:txBody>
      </p:sp>
    </p:spTree>
    <p:extLst>
      <p:ext uri="{BB962C8B-B14F-4D97-AF65-F5344CB8AC3E}">
        <p14:creationId xmlns:p14="http://schemas.microsoft.com/office/powerpoint/2010/main" val="803926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10" name="Rectangle 9"/>
          <p:cNvSpPr/>
          <p:nvPr/>
        </p:nvSpPr>
        <p:spPr>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145" y="753227"/>
            <a:ext cx="9611355" cy="1080940"/>
          </a:xfrm>
        </p:spPr>
        <p:txBody>
          <a:bodyPr anchor="ctr">
            <a:normAutofit/>
          </a:bodyPr>
          <a:lstStyle>
            <a:lvl1pPr>
              <a:defRPr sz="3599"/>
            </a:lvl1pPr>
          </a:lstStyle>
          <a:p>
            <a:r>
              <a:rPr lang="fr-FR" smtClean="0"/>
              <a:t>Modifiez le style du titre</a:t>
            </a:r>
            <a:endParaRPr lang="en-US" dirty="0"/>
          </a:p>
        </p:txBody>
      </p:sp>
      <p:sp>
        <p:nvSpPr>
          <p:cNvPr id="3" name="Content Placeholder 2"/>
          <p:cNvSpPr>
            <a:spLocks noGrp="1"/>
          </p:cNvSpPr>
          <p:nvPr>
            <p:ph idx="1"/>
          </p:nvPr>
        </p:nvSpPr>
        <p:spPr>
          <a:xfrm>
            <a:off x="4684626" y="2336874"/>
            <a:ext cx="5606875" cy="359931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80145" y="2336873"/>
            <a:ext cx="3789091" cy="3599317"/>
          </a:xfrm>
        </p:spPr>
        <p:txBody>
          <a:bodyPr anchor="ct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F0DFD029-FB74-4578-B929-F66AA97659CA}" type="datetimeFigureOut">
              <a:rPr lang="fr-FR" smtClean="0"/>
              <a:t>25/10/2016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014DD1E-5D91-48A3-AD6D-45FBA980D106}" type="slidenum">
              <a:rPr lang="fr-FR" smtClean="0"/>
              <a:t>‹N°›</a:t>
            </a:fld>
            <a:endParaRPr lang="fr-FR"/>
          </a:p>
        </p:txBody>
      </p:sp>
    </p:spTree>
    <p:extLst>
      <p:ext uri="{BB962C8B-B14F-4D97-AF65-F5344CB8AC3E}">
        <p14:creationId xmlns:p14="http://schemas.microsoft.com/office/powerpoint/2010/main" val="215295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10" name="Rectangle 9"/>
          <p:cNvSpPr/>
          <p:nvPr/>
        </p:nvSpPr>
        <p:spPr>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147" y="753228"/>
            <a:ext cx="9611353" cy="1080938"/>
          </a:xfrm>
        </p:spPr>
        <p:txBody>
          <a:bodyPr anchor="ctr">
            <a:normAutofit/>
          </a:bodyPr>
          <a:lstStyle>
            <a:lvl1pPr>
              <a:defRPr sz="3599"/>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4867066" y="2336874"/>
            <a:ext cx="5424436" cy="3599312"/>
          </a:xfrm>
          <a:noFill/>
          <a:ln>
            <a:noFill/>
          </a:ln>
          <a:effectLst>
            <a:outerShdw blurRad="76200" dist="63500" dir="5040000" algn="tl" rotWithShape="0">
              <a:srgbClr val="000000">
                <a:alpha val="41000"/>
              </a:srgbClr>
            </a:outerShdw>
          </a:effectLst>
        </p:spPr>
        <p:txBody>
          <a:bodyPr anchor="t"/>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0146" y="2336874"/>
            <a:ext cx="3875247" cy="3599315"/>
          </a:xfrm>
        </p:spPr>
        <p:txBody>
          <a:bodyPr anchor="ct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F0DFD029-FB74-4578-B929-F66AA97659CA}" type="datetimeFigureOut">
              <a:rPr lang="fr-FR" smtClean="0"/>
              <a:t>25/10/2016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014DD1E-5D91-48A3-AD6D-45FBA980D106}" type="slidenum">
              <a:rPr lang="fr-FR" smtClean="0"/>
              <a:t>‹N°›</a:t>
            </a:fld>
            <a:endParaRPr lang="fr-FR"/>
          </a:p>
        </p:txBody>
      </p:sp>
    </p:spTree>
    <p:extLst>
      <p:ext uri="{BB962C8B-B14F-4D97-AF65-F5344CB8AC3E}">
        <p14:creationId xmlns:p14="http://schemas.microsoft.com/office/powerpoint/2010/main" val="2874208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88825" cy="6858000"/>
          </a:xfrm>
          <a:prstGeom prst="rect">
            <a:avLst/>
          </a:prstGeom>
        </p:spPr>
      </p:pic>
      <p:sp>
        <p:nvSpPr>
          <p:cNvPr id="2" name="Title Placeholder 1"/>
          <p:cNvSpPr>
            <a:spLocks noGrp="1"/>
          </p:cNvSpPr>
          <p:nvPr>
            <p:ph type="title"/>
          </p:nvPr>
        </p:nvSpPr>
        <p:spPr>
          <a:xfrm>
            <a:off x="680145" y="753228"/>
            <a:ext cx="9611357" cy="1080938"/>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80145" y="2336873"/>
            <a:ext cx="9611357" cy="3599316"/>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549014" y="5936188"/>
            <a:ext cx="2742486"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0DFD029-FB74-4578-B929-F66AA97659CA}" type="datetimeFigureOut">
              <a:rPr lang="fr-FR" smtClean="0"/>
              <a:pPr/>
              <a:t>25/10/2016</a:t>
            </a:fld>
            <a:endParaRPr lang="fr-FR"/>
          </a:p>
        </p:txBody>
      </p:sp>
      <p:sp>
        <p:nvSpPr>
          <p:cNvPr id="5" name="Footer Placeholder 4"/>
          <p:cNvSpPr>
            <a:spLocks noGrp="1"/>
          </p:cNvSpPr>
          <p:nvPr>
            <p:ph type="ftr" sz="quarter" idx="3"/>
          </p:nvPr>
        </p:nvSpPr>
        <p:spPr>
          <a:xfrm>
            <a:off x="680144" y="5936189"/>
            <a:ext cx="6868871"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10726662" y="753228"/>
            <a:ext cx="1153850" cy="1090789"/>
          </a:xfrm>
          <a:prstGeom prst="rect">
            <a:avLst/>
          </a:prstGeom>
        </p:spPr>
        <p:txBody>
          <a:bodyPr vert="horz" lIns="91440" tIns="45720" rIns="91440" bIns="45720" rtlCol="0" anchor="ctr"/>
          <a:lstStyle>
            <a:lvl1pPr algn="l">
              <a:defRPr sz="3599">
                <a:solidFill>
                  <a:schemeClr val="tx1">
                    <a:tint val="75000"/>
                  </a:schemeClr>
                </a:solidFill>
              </a:defRPr>
            </a:lvl1pPr>
          </a:lstStyle>
          <a:p>
            <a:fld id="{C014DD1E-5D91-48A3-AD6D-45FBA980D106}" type="slidenum">
              <a:rPr lang="fr-FR" smtClean="0"/>
              <a:pPr/>
              <a:t>‹N°›</a:t>
            </a:fld>
            <a:endParaRPr lang="fr-FR"/>
          </a:p>
        </p:txBody>
      </p:sp>
    </p:spTree>
    <p:extLst>
      <p:ext uri="{BB962C8B-B14F-4D97-AF65-F5344CB8AC3E}">
        <p14:creationId xmlns:p14="http://schemas.microsoft.com/office/powerpoint/2010/main" val="2677118419"/>
      </p:ext>
    </p:extLst>
  </p:cSld>
  <p:clrMap bg1="dk1" tx1="lt1" bg2="dk2" tx2="lt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 id="2147483936" r:id="rId12"/>
    <p:sldLayoutId id="2147483937" r:id="rId13"/>
    <p:sldLayoutId id="2147483938" r:id="rId14"/>
    <p:sldLayoutId id="2147483939" r:id="rId15"/>
    <p:sldLayoutId id="2147483940" r:id="rId16"/>
    <p:sldLayoutId id="2147483941"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126" rtl="0" eaLnBrk="1" latinLnBrk="0" hangingPunct="1">
        <a:lnSpc>
          <a:spcPct val="90000"/>
        </a:lnSpc>
        <a:spcBef>
          <a:spcPct val="0"/>
        </a:spcBef>
        <a:buNone/>
        <a:defRPr sz="3599" kern="1200">
          <a:solidFill>
            <a:schemeClr val="tx1"/>
          </a:solidFill>
          <a:latin typeface="+mj-lt"/>
          <a:ea typeface="+mj-ea"/>
          <a:cs typeface="+mj-cs"/>
        </a:defRPr>
      </a:lvl1pPr>
    </p:titleStyle>
    <p:bodyStyle>
      <a:lvl1pPr marL="228531" indent="-228531" algn="l" defTabSz="914126" rtl="0" eaLnBrk="1" latinLnBrk="0" hangingPunct="1">
        <a:lnSpc>
          <a:spcPct val="90000"/>
        </a:lnSpc>
        <a:spcBef>
          <a:spcPts val="1000"/>
        </a:spcBef>
        <a:buFont typeface="Arial" panose="020B0604020202020204" pitchFamily="34" charset="0"/>
        <a:buChar char="•"/>
        <a:defRPr sz="1999" kern="1200">
          <a:solidFill>
            <a:schemeClr val="tx1"/>
          </a:solidFill>
          <a:effectLst>
            <a:outerShdw blurRad="228600" algn="ctr" rotWithShape="0">
              <a:prstClr val="black">
                <a:alpha val="53000"/>
              </a:prstClr>
            </a:outerShdw>
          </a:effectLst>
          <a:latin typeface="+mn-lt"/>
          <a:ea typeface="+mn-ea"/>
          <a:cs typeface="+mn-cs"/>
        </a:defRPr>
      </a:lvl1pPr>
      <a:lvl2pPr marL="68559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effectLst>
            <a:outerShdw blurRad="228600" algn="ctr" rotWithShape="0">
              <a:prstClr val="black">
                <a:alpha val="53000"/>
              </a:prstClr>
            </a:outerShdw>
          </a:effectLst>
          <a:latin typeface="+mn-lt"/>
          <a:ea typeface="+mn-ea"/>
          <a:cs typeface="+mn-cs"/>
        </a:defRPr>
      </a:lvl2pPr>
      <a:lvl3pPr marL="1142657" indent="-228531" algn="l" defTabSz="914126"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file:///C:\Users\CS-FERRAND\Pictures\Merci.gif" TargetMode="Externa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708920"/>
            <a:ext cx="8902724" cy="1511090"/>
          </a:xfrm>
        </p:spPr>
        <p:txBody>
          <a:bodyPr>
            <a:normAutofit/>
          </a:bodyPr>
          <a:lstStyle/>
          <a:p>
            <a:pPr algn="ctr" defTabSz="1216152">
              <a:lnSpc>
                <a:spcPct val="90000"/>
              </a:lnSpc>
              <a:spcBef>
                <a:spcPts val="0"/>
              </a:spcBef>
              <a:buNone/>
            </a:pPr>
            <a:r>
              <a:rPr lang="fr-FR" sz="4400" b="1" i="0" dirty="0" smtClean="0">
                <a:solidFill>
                  <a:schemeClr val="tx1"/>
                </a:solidFill>
                <a:latin typeface="Calibri"/>
                <a:ea typeface="+mj-ea"/>
                <a:cs typeface="+mj-cs"/>
              </a:rPr>
              <a:t>PROMOTION DE L’EMPLOI DES </a:t>
            </a:r>
            <a:r>
              <a:rPr lang="fr-FR" sz="4400" b="1" dirty="0" smtClean="0">
                <a:latin typeface="Calibri"/>
              </a:rPr>
              <a:t>PERSONNES VULNERABLES</a:t>
            </a:r>
            <a:endParaRPr lang="fr-FR" sz="4400" b="1" i="0" dirty="0">
              <a:solidFill>
                <a:schemeClr val="tx1"/>
              </a:solidFill>
              <a:latin typeface="Calibri"/>
              <a:ea typeface="+mj-ea"/>
              <a:cs typeface="+mj-cs"/>
            </a:endParaRPr>
          </a:p>
        </p:txBody>
      </p:sp>
      <p:pic>
        <p:nvPicPr>
          <p:cNvPr id="4" name="Image 9" descr="http://profile.ak.fbcdn.net/hprofile-ak-xap1/t1.0-1/c17.0.160.160/p160x160/1521551_577727975653332_1005809362_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811" y="86197"/>
            <a:ext cx="2724077" cy="139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8110636" y="84610"/>
            <a:ext cx="3395364" cy="1400173"/>
          </a:xfrm>
          <a:prstGeom prst="rect">
            <a:avLst/>
          </a:prstGeom>
          <a:solidFill>
            <a:sysClr val="window" lastClr="FFFFFF"/>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2000" b="1" i="0" u="none" strike="noStrike" kern="0" cap="none" spc="0" normalizeH="0" baseline="0" noProof="0" dirty="0">
                <a:ln>
                  <a:noFill/>
                </a:ln>
                <a:solidFill>
                  <a:prstClr val="black"/>
                </a:solidFill>
                <a:effectLst/>
                <a:uLnTx/>
                <a:uFillTx/>
                <a:latin typeface="Calibri"/>
                <a:ea typeface="+mn-ea"/>
                <a:cs typeface="+mn-cs"/>
              </a:rPr>
              <a:t>MINISTERE DE L’EMPLOI ET DE LA PROTECTION SOCIALE</a:t>
            </a:r>
          </a:p>
        </p:txBody>
      </p:sp>
      <p:pic>
        <p:nvPicPr>
          <p:cNvPr id="7" name="Image 6" descr="Armoiri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9929" y="258822"/>
            <a:ext cx="1672515" cy="1081945"/>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8" name="Picture 2" descr="http://thumbs.dreamstime.com/z/homme-d-affaires-africain-handicap%C3%A9-29471481.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19591" r="10473"/>
          <a:stretch/>
        </p:blipFill>
        <p:spPr bwMode="auto">
          <a:xfrm>
            <a:off x="9118748" y="2566912"/>
            <a:ext cx="3046036" cy="2705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2291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Principaux  axes de la promotion de l’emploi des personnes défavorisées</a:t>
            </a:r>
          </a:p>
        </p:txBody>
      </p:sp>
      <p:sp>
        <p:nvSpPr>
          <p:cNvPr id="3" name="Espace réservé du contenu 2"/>
          <p:cNvSpPr>
            <a:spLocks noGrp="1"/>
          </p:cNvSpPr>
          <p:nvPr>
            <p:ph idx="1"/>
          </p:nvPr>
        </p:nvSpPr>
        <p:spPr>
          <a:xfrm>
            <a:off x="680145" y="2809675"/>
            <a:ext cx="11318923" cy="3715669"/>
          </a:xfrm>
          <a:solidFill>
            <a:schemeClr val="tx1"/>
          </a:solidFill>
        </p:spPr>
        <p:txBody>
          <a:bodyPr>
            <a:normAutofit/>
          </a:bodyPr>
          <a:lstStyle/>
          <a:p>
            <a:pPr lvl="0">
              <a:buFont typeface="Wingdings" panose="05000000000000000000" pitchFamily="2" charset="2"/>
              <a:buChar char="Ø"/>
            </a:pPr>
            <a:r>
              <a:rPr lang="fr-FR" sz="2200" b="1" dirty="0" smtClean="0">
                <a:solidFill>
                  <a:schemeClr val="bg1"/>
                </a:solidFill>
                <a:effectLst/>
                <a:latin typeface="Book Antiqua" panose="02040602050305030304" pitchFamily="18" charset="0"/>
                <a:cs typeface="Lucida Sans Unicode" panose="020B0602030504020204" pitchFamily="34" charset="0"/>
              </a:rPr>
              <a:t>Recrutement </a:t>
            </a:r>
            <a:r>
              <a:rPr lang="fr-FR" sz="2200" b="1" dirty="0">
                <a:solidFill>
                  <a:schemeClr val="bg1"/>
                </a:solidFill>
                <a:effectLst/>
                <a:latin typeface="Book Antiqua" panose="02040602050305030304" pitchFamily="18" charset="0"/>
                <a:cs typeface="Lucida Sans Unicode" panose="020B0602030504020204" pitchFamily="34" charset="0"/>
              </a:rPr>
              <a:t>dérogatoire</a:t>
            </a:r>
            <a:r>
              <a:rPr lang="fr-FR" sz="2200" dirty="0">
                <a:solidFill>
                  <a:schemeClr val="bg1"/>
                </a:solidFill>
                <a:effectLst/>
                <a:latin typeface="Book Antiqua" panose="02040602050305030304" pitchFamily="18" charset="0"/>
                <a:cs typeface="Lucida Sans Unicode" panose="020B0602030504020204" pitchFamily="34" charset="0"/>
              </a:rPr>
              <a:t> en 2015 de 300 personnes en situation de handicap à la Fonction </a:t>
            </a:r>
            <a:r>
              <a:rPr lang="fr-FR" sz="2200" dirty="0" smtClean="0">
                <a:solidFill>
                  <a:schemeClr val="bg1"/>
                </a:solidFill>
                <a:effectLst/>
                <a:latin typeface="Book Antiqua" panose="02040602050305030304" pitchFamily="18" charset="0"/>
                <a:cs typeface="Lucida Sans Unicode" panose="020B0602030504020204" pitchFamily="34" charset="0"/>
              </a:rPr>
              <a:t>Publique.</a:t>
            </a:r>
            <a:r>
              <a:rPr lang="fr-FR" sz="2200" dirty="0">
                <a:solidFill>
                  <a:schemeClr val="bg1"/>
                </a:solidFill>
                <a:effectLst/>
                <a:latin typeface="Book Antiqua" panose="02040602050305030304" pitchFamily="18" charset="0"/>
                <a:cs typeface="Lucida Sans Unicode" panose="020B0602030504020204" pitchFamily="34" charset="0"/>
              </a:rPr>
              <a:t> </a:t>
            </a:r>
          </a:p>
          <a:p>
            <a:pPr lvl="0">
              <a:buFont typeface="Wingdings" panose="05000000000000000000" pitchFamily="2" charset="2"/>
              <a:buChar char="Ø"/>
            </a:pPr>
            <a:r>
              <a:rPr lang="fr-FR" sz="2200" dirty="0">
                <a:solidFill>
                  <a:schemeClr val="bg1"/>
                </a:solidFill>
                <a:effectLst/>
                <a:latin typeface="Book Antiqua" panose="02040602050305030304" pitchFamily="18" charset="0"/>
                <a:cs typeface="Lucida Sans Unicode" panose="020B0602030504020204" pitchFamily="34" charset="0"/>
              </a:rPr>
              <a:t>Prise en compte des personnes vulnérables dans les </a:t>
            </a:r>
            <a:r>
              <a:rPr lang="fr-FR" sz="2200" b="1" dirty="0" smtClean="0">
                <a:solidFill>
                  <a:schemeClr val="bg1"/>
                </a:solidFill>
                <a:effectLst/>
                <a:latin typeface="Book Antiqua" panose="02040602050305030304" pitchFamily="18" charset="0"/>
                <a:cs typeface="Lucida Sans Unicode" panose="020B0602030504020204" pitchFamily="34" charset="0"/>
              </a:rPr>
              <a:t>programmes emplois jeunes </a:t>
            </a:r>
            <a:r>
              <a:rPr lang="fr-FR" sz="2200" dirty="0" smtClean="0">
                <a:solidFill>
                  <a:schemeClr val="bg1"/>
                </a:solidFill>
                <a:effectLst/>
                <a:latin typeface="Book Antiqua" panose="02040602050305030304" pitchFamily="18" charset="0"/>
                <a:cs typeface="Lucida Sans Unicode" panose="020B0602030504020204" pitchFamily="34" charset="0"/>
              </a:rPr>
              <a:t>financés par les Partenaires au Développement (notamment quota réservé aux femmes et aux personnes en situation de handicap en fonction de la nature de l’activité). </a:t>
            </a:r>
            <a:endParaRPr lang="fr-FR" sz="2200" dirty="0">
              <a:solidFill>
                <a:schemeClr val="bg1"/>
              </a:solidFill>
              <a:effectLst/>
              <a:latin typeface="Book Antiqua" panose="02040602050305030304" pitchFamily="18" charset="0"/>
              <a:cs typeface="Lucida Sans Unicode" panose="020B0602030504020204" pitchFamily="34" charset="0"/>
            </a:endParaRPr>
          </a:p>
          <a:p>
            <a:pPr lvl="0">
              <a:buFont typeface="Wingdings" panose="05000000000000000000" pitchFamily="2" charset="2"/>
              <a:buChar char="Ø"/>
            </a:pPr>
            <a:r>
              <a:rPr lang="fr-FR" sz="2200" dirty="0">
                <a:solidFill>
                  <a:schemeClr val="bg1"/>
                </a:solidFill>
                <a:effectLst/>
                <a:latin typeface="Book Antiqua" panose="02040602050305030304" pitchFamily="18" charset="0"/>
                <a:cs typeface="Lucida Sans Unicode" panose="020B0602030504020204" pitchFamily="34" charset="0"/>
              </a:rPr>
              <a:t>Mise en œuvre par des Ministères et Structures techniques de 42 </a:t>
            </a:r>
            <a:r>
              <a:rPr lang="fr-FR" sz="2200" b="1" dirty="0">
                <a:solidFill>
                  <a:schemeClr val="bg1"/>
                </a:solidFill>
                <a:effectLst/>
                <a:latin typeface="Book Antiqua" panose="02040602050305030304" pitchFamily="18" charset="0"/>
                <a:cs typeface="Lucida Sans Unicode" panose="020B0602030504020204" pitchFamily="34" charset="0"/>
              </a:rPr>
              <a:t>projets d’insertion de type </a:t>
            </a:r>
            <a:r>
              <a:rPr lang="fr-FR" sz="2200" b="1" dirty="0" smtClean="0">
                <a:solidFill>
                  <a:schemeClr val="bg1"/>
                </a:solidFill>
                <a:effectLst/>
                <a:latin typeface="Book Antiqua" panose="02040602050305030304" pitchFamily="18" charset="0"/>
                <a:cs typeface="Lucida Sans Unicode" panose="020B0602030504020204" pitchFamily="34" charset="0"/>
              </a:rPr>
              <a:t>AGR</a:t>
            </a:r>
            <a:r>
              <a:rPr lang="fr-FR" sz="2200" dirty="0" smtClean="0">
                <a:solidFill>
                  <a:schemeClr val="bg1"/>
                </a:solidFill>
                <a:effectLst/>
                <a:latin typeface="Book Antiqua" panose="02040602050305030304" pitchFamily="18" charset="0"/>
                <a:cs typeface="Lucida Sans Unicode" panose="020B0602030504020204" pitchFamily="34" charset="0"/>
              </a:rPr>
              <a:t>(Activités génératrices de revenus), </a:t>
            </a:r>
            <a:r>
              <a:rPr lang="fr-FR" sz="2200" dirty="0">
                <a:solidFill>
                  <a:schemeClr val="bg1"/>
                </a:solidFill>
                <a:effectLst/>
                <a:latin typeface="Book Antiqua" panose="02040602050305030304" pitchFamily="18" charset="0"/>
                <a:cs typeface="Lucida Sans Unicode" panose="020B0602030504020204" pitchFamily="34" charset="0"/>
              </a:rPr>
              <a:t>avec un potentiel d’environ 800 000 emplois d’ici </a:t>
            </a:r>
            <a:r>
              <a:rPr lang="fr-FR" sz="2200" dirty="0" smtClean="0">
                <a:solidFill>
                  <a:schemeClr val="bg1"/>
                </a:solidFill>
                <a:effectLst/>
                <a:latin typeface="Book Antiqua" panose="02040602050305030304" pitchFamily="18" charset="0"/>
                <a:cs typeface="Lucida Sans Unicode" panose="020B0602030504020204" pitchFamily="34" charset="0"/>
              </a:rPr>
              <a:t>2020, </a:t>
            </a:r>
            <a:r>
              <a:rPr lang="fr-FR" sz="2200" dirty="0">
                <a:solidFill>
                  <a:schemeClr val="bg1"/>
                </a:solidFill>
                <a:effectLst/>
                <a:latin typeface="Book Antiqua" panose="02040602050305030304" pitchFamily="18" charset="0"/>
                <a:cs typeface="Lucida Sans Unicode" panose="020B0602030504020204" pitchFamily="34" charset="0"/>
              </a:rPr>
              <a:t>dont les </a:t>
            </a:r>
            <a:r>
              <a:rPr lang="fr-FR" sz="2200" dirty="0" smtClean="0">
                <a:solidFill>
                  <a:schemeClr val="bg1"/>
                </a:solidFill>
                <a:effectLst/>
                <a:latin typeface="Book Antiqua" panose="02040602050305030304" pitchFamily="18" charset="0"/>
                <a:cs typeface="Lucida Sans Unicode" panose="020B0602030504020204" pitchFamily="34" charset="0"/>
              </a:rPr>
              <a:t>personnes vulnérables </a:t>
            </a:r>
            <a:r>
              <a:rPr lang="fr-FR" sz="2200" dirty="0">
                <a:solidFill>
                  <a:schemeClr val="bg1"/>
                </a:solidFill>
                <a:effectLst/>
                <a:latin typeface="Book Antiqua" panose="02040602050305030304" pitchFamily="18" charset="0"/>
                <a:cs typeface="Lucida Sans Unicode" panose="020B0602030504020204" pitchFamily="34" charset="0"/>
              </a:rPr>
              <a:t>sont majoritairement bénéficiaires;</a:t>
            </a:r>
          </a:p>
          <a:p>
            <a:pPr lvl="0">
              <a:buFont typeface="Wingdings" panose="05000000000000000000" pitchFamily="2" charset="2"/>
              <a:buChar char="Ø"/>
            </a:pPr>
            <a:r>
              <a:rPr lang="fr-FR" sz="2200" dirty="0">
                <a:solidFill>
                  <a:schemeClr val="bg1"/>
                </a:solidFill>
                <a:effectLst/>
                <a:latin typeface="Book Antiqua" panose="02040602050305030304" pitchFamily="18" charset="0"/>
                <a:cs typeface="Lucida Sans Unicode" panose="020B0602030504020204" pitchFamily="34" charset="0"/>
              </a:rPr>
              <a:t>Mise en œuvre par les ONG de 14 projets ayant un potentiel emploi d’environ 25000 d’ici 2020 avec une forte proportion de personnes </a:t>
            </a:r>
            <a:r>
              <a:rPr lang="fr-FR" sz="2200" dirty="0" smtClean="0">
                <a:solidFill>
                  <a:schemeClr val="bg1"/>
                </a:solidFill>
                <a:effectLst/>
                <a:latin typeface="Book Antiqua" panose="02040602050305030304" pitchFamily="18" charset="0"/>
                <a:cs typeface="Lucida Sans Unicode" panose="020B0602030504020204" pitchFamily="34" charset="0"/>
              </a:rPr>
              <a:t>vulnérables parmi </a:t>
            </a:r>
            <a:r>
              <a:rPr lang="fr-FR" sz="2200" dirty="0">
                <a:solidFill>
                  <a:schemeClr val="bg1"/>
                </a:solidFill>
                <a:effectLst/>
                <a:latin typeface="Book Antiqua" panose="02040602050305030304" pitchFamily="18" charset="0"/>
                <a:cs typeface="Lucida Sans Unicode" panose="020B0602030504020204" pitchFamily="34" charset="0"/>
              </a:rPr>
              <a:t>les bénéficiaires.</a:t>
            </a:r>
          </a:p>
          <a:p>
            <a:pPr marL="109537" indent="0" algn="just" eaLnBrk="0" hangingPunct="0">
              <a:spcBef>
                <a:spcPts val="400"/>
              </a:spcBef>
              <a:buClr>
                <a:srgbClr val="2DA2BF"/>
              </a:buClr>
              <a:buSzPct val="68000"/>
              <a:buNone/>
              <a:defRPr/>
            </a:pPr>
            <a:endParaRPr lang="fr-FR" altLang="fr-FR" sz="2000" dirty="0">
              <a:solidFill>
                <a:schemeClr val="bg1"/>
              </a:solidFill>
              <a:latin typeface="Lucida Sans Unicode" panose="020B0602030504020204" pitchFamily="34" charset="0"/>
              <a:cs typeface="Lucida Sans Unicode" panose="020B0602030504020204" pitchFamily="34" charset="0"/>
            </a:endParaRPr>
          </a:p>
        </p:txBody>
      </p:sp>
      <p:pic>
        <p:nvPicPr>
          <p:cNvPr id="4" name="Image 3"/>
          <p:cNvPicPr>
            <a:picLocks noChangeAspect="1"/>
          </p:cNvPicPr>
          <p:nvPr/>
        </p:nvPicPr>
        <p:blipFill>
          <a:blip r:embed="rId2"/>
          <a:stretch>
            <a:fillRect/>
          </a:stretch>
        </p:blipFill>
        <p:spPr>
          <a:xfrm>
            <a:off x="753305" y="2005861"/>
            <a:ext cx="864096" cy="725943"/>
          </a:xfrm>
          <a:prstGeom prst="rect">
            <a:avLst/>
          </a:prstGeom>
        </p:spPr>
      </p:pic>
      <p:sp>
        <p:nvSpPr>
          <p:cNvPr id="6" name="Rectangle 5"/>
          <p:cNvSpPr/>
          <p:nvPr/>
        </p:nvSpPr>
        <p:spPr>
          <a:xfrm>
            <a:off x="1607306" y="2083732"/>
            <a:ext cx="10391762" cy="64807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537" indent="0" algn="just" eaLnBrk="0" hangingPunct="0">
              <a:spcBef>
                <a:spcPts val="400"/>
              </a:spcBef>
              <a:buClr>
                <a:srgbClr val="2DA2BF"/>
              </a:buClr>
              <a:buSzPct val="68000"/>
              <a:buNone/>
              <a:defRPr/>
            </a:pPr>
            <a:r>
              <a:rPr lang="fr-FR" altLang="fr-FR" sz="2200" b="1" dirty="0" smtClean="0">
                <a:solidFill>
                  <a:srgbClr val="00B050"/>
                </a:solidFill>
                <a:latin typeface="Book Antiqua" panose="02040602050305030304" pitchFamily="18" charset="0"/>
              </a:rPr>
              <a:t>Actions menées par le Gouvernement en faveur de la promotion de l’emploi des personnes défavorisées</a:t>
            </a:r>
            <a:endParaRPr lang="fr-FR" altLang="fr-FR" sz="2200" b="1" dirty="0">
              <a:solidFill>
                <a:srgbClr val="00B050"/>
              </a:solidFill>
              <a:latin typeface="Book Antiqua" panose="02040602050305030304" pitchFamily="18" charset="0"/>
            </a:endParaRPr>
          </a:p>
        </p:txBody>
      </p:sp>
    </p:spTree>
    <p:extLst>
      <p:ext uri="{BB962C8B-B14F-4D97-AF65-F5344CB8AC3E}">
        <p14:creationId xmlns:p14="http://schemas.microsoft.com/office/powerpoint/2010/main" val="3791991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8065" y="737113"/>
            <a:ext cx="9611357" cy="1080938"/>
          </a:xfrm>
        </p:spPr>
        <p:txBody>
          <a:bodyPr/>
          <a:lstStyle/>
          <a:p>
            <a:pPr algn="ctr"/>
            <a:r>
              <a:rPr lang="fr-FR" dirty="0"/>
              <a:t>Principaux  axes de la promotion de l’emploi des personnes défavorisées</a:t>
            </a:r>
          </a:p>
        </p:txBody>
      </p:sp>
      <p:sp>
        <p:nvSpPr>
          <p:cNvPr id="10" name="Espace réservé du contenu 9"/>
          <p:cNvSpPr>
            <a:spLocks noGrp="1"/>
          </p:cNvSpPr>
          <p:nvPr>
            <p:ph idx="1"/>
          </p:nvPr>
        </p:nvSpPr>
        <p:spPr>
          <a:xfrm>
            <a:off x="608065" y="2996952"/>
            <a:ext cx="11364120" cy="4104456"/>
          </a:xfrm>
          <a:solidFill>
            <a:schemeClr val="tx1"/>
          </a:solidFill>
        </p:spPr>
        <p:txBody>
          <a:bodyPr>
            <a:noAutofit/>
          </a:bodyPr>
          <a:lstStyle/>
          <a:p>
            <a:pPr lvl="0" algn="just">
              <a:lnSpc>
                <a:spcPct val="115000"/>
              </a:lnSpc>
              <a:spcAft>
                <a:spcPts val="0"/>
              </a:spcAft>
              <a:buFont typeface="Wingdings" panose="05000000000000000000" pitchFamily="2" charset="2"/>
              <a:buChar char="Ø"/>
            </a:pPr>
            <a:r>
              <a:rPr lang="fr-FR" sz="2200" dirty="0">
                <a:solidFill>
                  <a:schemeClr val="bg1"/>
                </a:solidFill>
                <a:effectLst/>
                <a:latin typeface="Book Antiqua" panose="02040602050305030304" pitchFamily="18" charset="0"/>
                <a:ea typeface="Times New Roman" panose="02020603050405020304" pitchFamily="18" charset="0"/>
                <a:cs typeface="Arial" panose="020B0604020202020204" pitchFamily="34" charset="0"/>
              </a:rPr>
              <a:t>Insuffisance, au regard des besoins immenses, des financements publics alloués pour l’insertion socio-professionnelle des couches </a:t>
            </a:r>
            <a:r>
              <a:rPr lang="fr-FR" sz="2200" dirty="0" smtClean="0">
                <a:solidFill>
                  <a:schemeClr val="bg1"/>
                </a:solidFill>
                <a:effectLst/>
                <a:latin typeface="Book Antiqua" panose="02040602050305030304" pitchFamily="18" charset="0"/>
                <a:ea typeface="Times New Roman" panose="02020603050405020304" pitchFamily="18" charset="0"/>
                <a:cs typeface="Arial" panose="020B0604020202020204" pitchFamily="34" charset="0"/>
              </a:rPr>
              <a:t>vulnérables</a:t>
            </a:r>
            <a:endParaRPr lang="fr-FR" sz="2200"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endParaRPr>
          </a:p>
          <a:p>
            <a:pPr lvl="0" algn="just">
              <a:lnSpc>
                <a:spcPct val="115000"/>
              </a:lnSpc>
              <a:spcAft>
                <a:spcPts val="0"/>
              </a:spcAft>
              <a:buFont typeface="Wingdings" panose="05000000000000000000" pitchFamily="2" charset="2"/>
              <a:buChar char="Ø"/>
            </a:pPr>
            <a:r>
              <a:rPr lang="fr-FR" sz="2200" dirty="0">
                <a:solidFill>
                  <a:schemeClr val="bg1"/>
                </a:solidFill>
                <a:effectLst/>
                <a:latin typeface="Book Antiqua" panose="02040602050305030304" pitchFamily="18" charset="0"/>
                <a:ea typeface="Times New Roman" panose="02020603050405020304" pitchFamily="18" charset="0"/>
                <a:cs typeface="Arial" panose="020B0604020202020204" pitchFamily="34" charset="0"/>
              </a:rPr>
              <a:t>Insuffisance, voire inexistence de dispositifs d’accès adaptés aux personnes handicapées (accès aux bâtiments publiques, accès aux transports publics</a:t>
            </a:r>
            <a:r>
              <a:rPr lang="fr-FR" sz="2200" dirty="0" smtClean="0">
                <a:solidFill>
                  <a:schemeClr val="bg1"/>
                </a:solidFill>
                <a:effectLst/>
                <a:latin typeface="Book Antiqua" panose="02040602050305030304" pitchFamily="18" charset="0"/>
                <a:ea typeface="Times New Roman" panose="02020603050405020304" pitchFamily="18" charset="0"/>
                <a:cs typeface="Arial" panose="020B0604020202020204" pitchFamily="34" charset="0"/>
              </a:rPr>
              <a:t>…)</a:t>
            </a:r>
            <a:endParaRPr lang="fr-FR" sz="2200"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endParaRPr>
          </a:p>
          <a:p>
            <a:pPr lvl="0" algn="just">
              <a:lnSpc>
                <a:spcPct val="115000"/>
              </a:lnSpc>
              <a:spcAft>
                <a:spcPts val="0"/>
              </a:spcAft>
              <a:buFont typeface="Wingdings" panose="05000000000000000000" pitchFamily="2" charset="2"/>
              <a:buChar char="Ø"/>
            </a:pPr>
            <a:r>
              <a:rPr lang="fr-FR" sz="2200" dirty="0">
                <a:solidFill>
                  <a:schemeClr val="bg1"/>
                </a:solidFill>
                <a:effectLst/>
                <a:latin typeface="Book Antiqua" panose="02040602050305030304" pitchFamily="18" charset="0"/>
                <a:ea typeface="Times New Roman" panose="02020603050405020304" pitchFamily="18" charset="0"/>
                <a:cs typeface="Arial" panose="020B0604020202020204" pitchFamily="34" charset="0"/>
              </a:rPr>
              <a:t>Insuffisance des infrastructures de formation </a:t>
            </a:r>
            <a:r>
              <a:rPr lang="fr-FR" sz="2200" dirty="0" smtClean="0">
                <a:solidFill>
                  <a:schemeClr val="bg1"/>
                </a:solidFill>
                <a:effectLst/>
                <a:latin typeface="Book Antiqua" panose="02040602050305030304" pitchFamily="18" charset="0"/>
                <a:ea typeface="Times New Roman" panose="02020603050405020304" pitchFamily="18" charset="0"/>
                <a:cs typeface="Arial" panose="020B0604020202020204" pitchFamily="34" charset="0"/>
              </a:rPr>
              <a:t>adaptées aux personnes en situation de handicap </a:t>
            </a:r>
            <a:r>
              <a:rPr lang="fr-FR" sz="2200" dirty="0">
                <a:solidFill>
                  <a:schemeClr val="bg1"/>
                </a:solidFill>
                <a:effectLst/>
                <a:latin typeface="Book Antiqua" panose="02040602050305030304" pitchFamily="18" charset="0"/>
                <a:ea typeface="Times New Roman" panose="02020603050405020304" pitchFamily="18" charset="0"/>
                <a:cs typeface="Arial" panose="020B0604020202020204" pitchFamily="34" charset="0"/>
              </a:rPr>
              <a:t>(seulement deux établissements situés à Abidjan pour l’ensemble du territoire National</a:t>
            </a:r>
            <a:r>
              <a:rPr lang="fr-FR" sz="2200" dirty="0" smtClean="0">
                <a:solidFill>
                  <a:schemeClr val="bg1"/>
                </a:solidFill>
                <a:effectLst/>
                <a:latin typeface="Book Antiqua" panose="02040602050305030304" pitchFamily="18" charset="0"/>
                <a:ea typeface="Times New Roman" panose="02020603050405020304" pitchFamily="18" charset="0"/>
                <a:cs typeface="Arial" panose="020B0604020202020204" pitchFamily="34" charset="0"/>
              </a:rPr>
              <a:t>)</a:t>
            </a:r>
            <a:endParaRPr lang="fr-FR" sz="2200" dirty="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endParaRPr>
          </a:p>
          <a:p>
            <a:pPr lvl="0" algn="just">
              <a:lnSpc>
                <a:spcPct val="115000"/>
              </a:lnSpc>
              <a:spcAft>
                <a:spcPts val="0"/>
              </a:spcAft>
              <a:buFont typeface="Wingdings" panose="05000000000000000000" pitchFamily="2" charset="2"/>
              <a:buChar char="Ø"/>
            </a:pPr>
            <a:r>
              <a:rPr lang="fr-FR" sz="2200" dirty="0" smtClean="0">
                <a:solidFill>
                  <a:schemeClr val="bg1"/>
                </a:solidFill>
                <a:effectLst/>
                <a:latin typeface="Book Antiqua" panose="02040602050305030304" pitchFamily="18" charset="0"/>
                <a:ea typeface="Times New Roman" panose="02020603050405020304" pitchFamily="18" charset="0"/>
                <a:cs typeface="Arial" panose="020B0604020202020204" pitchFamily="34" charset="0"/>
              </a:rPr>
              <a:t>Insuffisance de l’information et de la sensibilisation sur la situation et le potentiel des personnes en situation de handicap.</a:t>
            </a:r>
            <a:endParaRPr lang="fr-FR" sz="2200" dirty="0">
              <a:solidFill>
                <a:schemeClr val="bg1"/>
              </a:solidFill>
              <a:effectLst/>
              <a:latin typeface="Book Antiqua" panose="02040602050305030304" pitchFamily="18" charset="0"/>
              <a:ea typeface="Calibri" panose="020F0502020204030204" pitchFamily="34" charset="0"/>
              <a:cs typeface="Times New Roman" panose="02020603050405020304" pitchFamily="18" charset="0"/>
            </a:endParaRPr>
          </a:p>
        </p:txBody>
      </p:sp>
      <p:pic>
        <p:nvPicPr>
          <p:cNvPr id="4" name="Image 3"/>
          <p:cNvPicPr>
            <a:picLocks noChangeAspect="1"/>
          </p:cNvPicPr>
          <p:nvPr/>
        </p:nvPicPr>
        <p:blipFill>
          <a:blip r:embed="rId2"/>
          <a:stretch>
            <a:fillRect/>
          </a:stretch>
        </p:blipFill>
        <p:spPr>
          <a:xfrm>
            <a:off x="765820" y="2117285"/>
            <a:ext cx="864096" cy="725943"/>
          </a:xfrm>
          <a:prstGeom prst="rect">
            <a:avLst/>
          </a:prstGeom>
        </p:spPr>
      </p:pic>
      <p:sp>
        <p:nvSpPr>
          <p:cNvPr id="6" name="Rectangle 5"/>
          <p:cNvSpPr/>
          <p:nvPr/>
        </p:nvSpPr>
        <p:spPr>
          <a:xfrm>
            <a:off x="1603033" y="2117284"/>
            <a:ext cx="10369152" cy="7259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537" indent="0" algn="just" eaLnBrk="0" hangingPunct="0">
              <a:spcBef>
                <a:spcPts val="400"/>
              </a:spcBef>
              <a:buClr>
                <a:srgbClr val="2DA2BF"/>
              </a:buClr>
              <a:buSzPct val="68000"/>
              <a:buNone/>
              <a:defRPr/>
            </a:pPr>
            <a:r>
              <a:rPr lang="fr-FR" altLang="fr-FR" b="1" dirty="0" smtClean="0">
                <a:solidFill>
                  <a:srgbClr val="00B050"/>
                </a:solidFill>
                <a:latin typeface="Lucida Sans Unicode"/>
              </a:rPr>
              <a:t>Contraintes et difficultés</a:t>
            </a:r>
            <a:endParaRPr lang="fr-FR" altLang="fr-FR" b="1" dirty="0">
              <a:solidFill>
                <a:srgbClr val="00B050"/>
              </a:solidFill>
              <a:latin typeface="Lucida Sans Unicode"/>
            </a:endParaRPr>
          </a:p>
        </p:txBody>
      </p:sp>
      <p:sp>
        <p:nvSpPr>
          <p:cNvPr id="5" name="AutoShape 2" descr="Résultat de recherche d'images pour &quot;images difficultés&quo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2054" name="Picture 6" descr="http://previews.123rf.com/images/coramax/coramax1209/coramax120900171/15511176-3d-people-man-person-jumping-over-a-hurdle-obstacle-entitled-difficulty-Stock-Phot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30138" y="883438"/>
            <a:ext cx="1942047" cy="19597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1152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8065" y="737113"/>
            <a:ext cx="9611357" cy="1080938"/>
          </a:xfrm>
        </p:spPr>
        <p:txBody>
          <a:bodyPr/>
          <a:lstStyle/>
          <a:p>
            <a:pPr algn="ctr"/>
            <a:r>
              <a:rPr lang="fr-FR" dirty="0"/>
              <a:t>Principaux  axes de la promotion de l’emploi des personnes défavorisées</a:t>
            </a:r>
          </a:p>
        </p:txBody>
      </p:sp>
      <p:sp>
        <p:nvSpPr>
          <p:cNvPr id="10" name="Espace réservé du contenu 9"/>
          <p:cNvSpPr>
            <a:spLocks noGrp="1"/>
          </p:cNvSpPr>
          <p:nvPr>
            <p:ph idx="1"/>
          </p:nvPr>
        </p:nvSpPr>
        <p:spPr>
          <a:xfrm>
            <a:off x="708338" y="2996952"/>
            <a:ext cx="11290730" cy="3456384"/>
          </a:xfrm>
          <a:solidFill>
            <a:schemeClr val="tx1"/>
          </a:solidFill>
        </p:spPr>
        <p:txBody>
          <a:bodyPr>
            <a:noAutofit/>
          </a:bodyPr>
          <a:lstStyle/>
          <a:p>
            <a:pPr algn="just">
              <a:lnSpc>
                <a:spcPct val="115000"/>
              </a:lnSpc>
              <a:spcAft>
                <a:spcPts val="0"/>
              </a:spcAft>
              <a:buFont typeface="Wingdings" panose="05000000000000000000" pitchFamily="2" charset="2"/>
              <a:buChar char="Ø"/>
            </a:pPr>
            <a:r>
              <a:rPr lang="fr-FR" sz="2200" b="1" dirty="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Mesures </a:t>
            </a:r>
            <a:r>
              <a:rPr lang="fr-FR" sz="2000" b="1" dirty="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d’ordre Général ou </a:t>
            </a:r>
            <a:r>
              <a:rPr lang="fr-FR" sz="2000" b="1" dirty="0" smtClean="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Réglementaire:</a:t>
            </a:r>
          </a:p>
          <a:p>
            <a:pPr lvl="1" algn="just">
              <a:lnSpc>
                <a:spcPct val="115000"/>
              </a:lnSpc>
              <a:buFont typeface="Courier New" panose="02070309020205020404" pitchFamily="49" charset="0"/>
              <a:buChar char="o"/>
            </a:pPr>
            <a:r>
              <a:rPr lang="fr-FR" sz="2000" b="1" dirty="0" smtClean="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Application </a:t>
            </a:r>
            <a:r>
              <a:rPr lang="fr-FR" sz="2000" b="1" dirty="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des dispositions en faveur </a:t>
            </a:r>
            <a:r>
              <a:rPr lang="fr-FR" sz="2000" b="1" dirty="0" smtClean="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des </a:t>
            </a:r>
            <a:r>
              <a:rPr lang="fr-FR" sz="2000" b="1" dirty="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personnes en situation de handicap </a:t>
            </a:r>
            <a:r>
              <a:rPr lang="fr-FR" sz="2000" dirty="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contenues dans la Loi n° 2015 – 532 du 20 juillet 2015 portant Code du Travail</a:t>
            </a:r>
            <a:r>
              <a:rPr lang="fr-FR" sz="2000" dirty="0" smtClean="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a:t>
            </a:r>
          </a:p>
          <a:p>
            <a:pPr marL="457063" lvl="1" indent="0" algn="just">
              <a:lnSpc>
                <a:spcPct val="115000"/>
              </a:lnSpc>
              <a:buNone/>
            </a:pPr>
            <a:endParaRPr lang="fr-FR" sz="2000" dirty="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endParaRPr>
          </a:p>
          <a:p>
            <a:pPr lvl="1" algn="just">
              <a:lnSpc>
                <a:spcPct val="115000"/>
              </a:lnSpc>
              <a:buFont typeface="Courier New" panose="02070309020205020404" pitchFamily="49" charset="0"/>
              <a:buChar char="o"/>
            </a:pPr>
            <a:r>
              <a:rPr lang="fr-FR" sz="2000" b="1" dirty="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Actions de sensibilisation en faveur des </a:t>
            </a:r>
            <a:r>
              <a:rPr lang="fr-FR" sz="2000" b="1" dirty="0" smtClean="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personnes défavorisées </a:t>
            </a:r>
            <a:r>
              <a:rPr lang="fr-FR" sz="2000" dirty="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(Ces actions </a:t>
            </a:r>
            <a:r>
              <a:rPr lang="fr-FR" sz="2000" dirty="0" smtClean="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visent </a:t>
            </a:r>
            <a:r>
              <a:rPr lang="fr-FR" sz="2000" dirty="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les Chefs d’entreprises, </a:t>
            </a:r>
            <a:r>
              <a:rPr lang="fr-FR" sz="2000" dirty="0" smtClean="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les faitières des Organisations Professionnelles du secteur privé: Confédération Générale des Entreprises, Fédération des PME, Chambres Consulaires, </a:t>
            </a:r>
            <a:r>
              <a:rPr lang="fr-FR" sz="2000" dirty="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le secteur </a:t>
            </a:r>
            <a:r>
              <a:rPr lang="fr-FR" sz="2000" dirty="0" smtClean="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financier et bancaire). </a:t>
            </a:r>
            <a:endParaRPr lang="fr-FR" sz="2000" dirty="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endParaRPr>
          </a:p>
        </p:txBody>
      </p:sp>
      <p:pic>
        <p:nvPicPr>
          <p:cNvPr id="4" name="Image 3"/>
          <p:cNvPicPr>
            <a:picLocks noChangeAspect="1"/>
          </p:cNvPicPr>
          <p:nvPr/>
        </p:nvPicPr>
        <p:blipFill>
          <a:blip r:embed="rId2"/>
          <a:stretch>
            <a:fillRect/>
          </a:stretch>
        </p:blipFill>
        <p:spPr>
          <a:xfrm>
            <a:off x="765820" y="2117285"/>
            <a:ext cx="864096" cy="725943"/>
          </a:xfrm>
          <a:prstGeom prst="rect">
            <a:avLst/>
          </a:prstGeom>
        </p:spPr>
      </p:pic>
      <p:sp>
        <p:nvSpPr>
          <p:cNvPr id="6" name="Rectangle 5"/>
          <p:cNvSpPr/>
          <p:nvPr/>
        </p:nvSpPr>
        <p:spPr>
          <a:xfrm>
            <a:off x="1629916" y="2117284"/>
            <a:ext cx="10369152" cy="72594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537" indent="0" algn="just" eaLnBrk="0" hangingPunct="0">
              <a:spcBef>
                <a:spcPts val="400"/>
              </a:spcBef>
              <a:buClr>
                <a:srgbClr val="2DA2BF"/>
              </a:buClr>
              <a:buSzPct val="68000"/>
              <a:buNone/>
              <a:defRPr/>
            </a:pPr>
            <a:r>
              <a:rPr lang="fr-FR" altLang="fr-FR" sz="2000" b="1" dirty="0" smtClean="0">
                <a:solidFill>
                  <a:srgbClr val="00B050"/>
                </a:solidFill>
                <a:latin typeface="Book Antiqua" panose="02040602050305030304" pitchFamily="18" charset="0"/>
              </a:rPr>
              <a:t>Mesures en cours </a:t>
            </a:r>
            <a:r>
              <a:rPr lang="fr-FR" altLang="fr-FR" sz="2000" b="1" dirty="0" smtClean="0">
                <a:solidFill>
                  <a:srgbClr val="00B050"/>
                </a:solidFill>
                <a:latin typeface="Book Antiqua" panose="02040602050305030304" pitchFamily="18" charset="0"/>
              </a:rPr>
              <a:t>et perspectives </a:t>
            </a:r>
            <a:r>
              <a:rPr lang="fr-FR" altLang="fr-FR" sz="2000" b="1" dirty="0" smtClean="0">
                <a:solidFill>
                  <a:srgbClr val="00B050"/>
                </a:solidFill>
                <a:latin typeface="Book Antiqua" panose="02040602050305030304" pitchFamily="18" charset="0"/>
              </a:rPr>
              <a:t>pour </a:t>
            </a:r>
            <a:r>
              <a:rPr lang="fr-FR" altLang="fr-FR" sz="2000" b="1" dirty="0" smtClean="0">
                <a:solidFill>
                  <a:srgbClr val="00B050"/>
                </a:solidFill>
                <a:latin typeface="Book Antiqua" panose="02040602050305030304" pitchFamily="18" charset="0"/>
              </a:rPr>
              <a:t>la </a:t>
            </a:r>
            <a:r>
              <a:rPr lang="fr-FR" altLang="fr-FR" sz="2000" b="1" dirty="0" smtClean="0">
                <a:solidFill>
                  <a:srgbClr val="00B050"/>
                </a:solidFill>
                <a:latin typeface="Book Antiqua" panose="02040602050305030304" pitchFamily="18" charset="0"/>
              </a:rPr>
              <a:t>promotion </a:t>
            </a:r>
            <a:r>
              <a:rPr lang="fr-FR" altLang="fr-FR" sz="2000" b="1" dirty="0" smtClean="0">
                <a:solidFill>
                  <a:srgbClr val="00B050"/>
                </a:solidFill>
                <a:latin typeface="Book Antiqua" panose="02040602050305030304" pitchFamily="18" charset="0"/>
              </a:rPr>
              <a:t>de l’emploi</a:t>
            </a:r>
            <a:r>
              <a:rPr lang="fr-FR" altLang="fr-FR" sz="2000" b="1" dirty="0" smtClean="0">
                <a:solidFill>
                  <a:srgbClr val="00B050"/>
                </a:solidFill>
                <a:latin typeface="Book Antiqua" panose="02040602050305030304" pitchFamily="18" charset="0"/>
              </a:rPr>
              <a:t> </a:t>
            </a:r>
            <a:r>
              <a:rPr lang="fr-FR" altLang="fr-FR" sz="2000" b="1" dirty="0" smtClean="0">
                <a:solidFill>
                  <a:srgbClr val="00B050"/>
                </a:solidFill>
                <a:latin typeface="Book Antiqua" panose="02040602050305030304" pitchFamily="18" charset="0"/>
              </a:rPr>
              <a:t>des personnes handicapées</a:t>
            </a:r>
            <a:endParaRPr lang="fr-FR" altLang="fr-FR" sz="2000" b="1" dirty="0">
              <a:solidFill>
                <a:srgbClr val="00B050"/>
              </a:solidFill>
              <a:latin typeface="Book Antiqua" panose="02040602050305030304" pitchFamily="18" charset="0"/>
            </a:endParaRPr>
          </a:p>
        </p:txBody>
      </p:sp>
      <p:sp>
        <p:nvSpPr>
          <p:cNvPr id="5" name="AutoShape 2" descr="Résultat de recherche d'images pour &quot;images difficultés&quo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3689727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8065" y="737113"/>
            <a:ext cx="9611357" cy="1080938"/>
          </a:xfrm>
        </p:spPr>
        <p:txBody>
          <a:bodyPr/>
          <a:lstStyle/>
          <a:p>
            <a:pPr algn="ctr"/>
            <a:r>
              <a:rPr lang="fr-FR" dirty="0"/>
              <a:t>Principaux  axes de la promotion de l’emploi des personnes défavorisées</a:t>
            </a:r>
          </a:p>
        </p:txBody>
      </p:sp>
      <p:sp>
        <p:nvSpPr>
          <p:cNvPr id="10" name="Espace réservé du contenu 9"/>
          <p:cNvSpPr>
            <a:spLocks noGrp="1"/>
          </p:cNvSpPr>
          <p:nvPr>
            <p:ph idx="1"/>
          </p:nvPr>
        </p:nvSpPr>
        <p:spPr>
          <a:xfrm>
            <a:off x="708338" y="2996952"/>
            <a:ext cx="11290730" cy="3861048"/>
          </a:xfrm>
          <a:solidFill>
            <a:schemeClr val="tx1"/>
          </a:solidFill>
        </p:spPr>
        <p:txBody>
          <a:bodyPr>
            <a:noAutofit/>
          </a:bodyPr>
          <a:lstStyle/>
          <a:p>
            <a:pPr algn="just">
              <a:lnSpc>
                <a:spcPct val="115000"/>
              </a:lnSpc>
              <a:spcAft>
                <a:spcPts val="0"/>
              </a:spcAft>
              <a:buFont typeface="Wingdings" panose="05000000000000000000" pitchFamily="2" charset="2"/>
              <a:buChar char="Ø"/>
            </a:pPr>
            <a:r>
              <a:rPr lang="fr-FR" sz="2200" b="1" dirty="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Mesures </a:t>
            </a:r>
            <a:r>
              <a:rPr lang="fr-FR" sz="2000" b="1" dirty="0" smtClean="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spécifiques:</a:t>
            </a:r>
          </a:p>
          <a:p>
            <a:pPr marL="800100" lvl="1" indent="-342900" algn="just">
              <a:buFont typeface="Courier New" panose="02070309020205020404" pitchFamily="49" charset="0"/>
              <a:buChar char="o"/>
            </a:pPr>
            <a:r>
              <a:rPr lang="fr-FR" sz="2000" dirty="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Création au sein de l’Agence Emplois Jeunes, d’un </a:t>
            </a:r>
            <a:r>
              <a:rPr lang="fr-FR" sz="2000" b="1" dirty="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guichet spécial dédié au financement des </a:t>
            </a:r>
            <a:r>
              <a:rPr lang="fr-FR" sz="2000" b="1" dirty="0" smtClean="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projets AGR portés par les personnes en situation de handicap;</a:t>
            </a:r>
            <a:endParaRPr lang="fr-FR" sz="2000" b="1" dirty="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endParaRPr>
          </a:p>
          <a:p>
            <a:pPr marL="800100" lvl="1" indent="-342900" algn="just">
              <a:buFont typeface="Courier New" panose="02070309020205020404" pitchFamily="49" charset="0"/>
              <a:buChar char="o"/>
            </a:pPr>
            <a:endParaRPr lang="fr-FR" sz="2000" dirty="0">
              <a:effectLst/>
              <a:latin typeface="Book Antiqua" panose="02040602050305030304" pitchFamily="18" charset="0"/>
              <a:ea typeface="Times New Roman" panose="02020603050405020304" pitchFamily="18" charset="0"/>
            </a:endParaRPr>
          </a:p>
          <a:p>
            <a:pPr marL="800100" lvl="1" indent="-342900" algn="just">
              <a:buFont typeface="Courier New" panose="02070309020205020404" pitchFamily="49" charset="0"/>
              <a:buChar char="o"/>
            </a:pPr>
            <a:r>
              <a:rPr lang="fr-FR" sz="2000" dirty="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Faciliter l’insertion socioprofessionnelle des personnes en situation de handicap par </a:t>
            </a:r>
            <a:r>
              <a:rPr lang="fr-FR" sz="2000" b="1" dirty="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l’emploi salarié</a:t>
            </a:r>
            <a:r>
              <a:rPr lang="fr-FR" sz="2000" dirty="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 en faisant un plaidoyer auprès des entreprises publiques et </a:t>
            </a:r>
            <a:r>
              <a:rPr lang="fr-FR" sz="2000" dirty="0" smtClean="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privées (signature de conventions de partenariat en cours</a:t>
            </a:r>
            <a:r>
              <a:rPr lang="fr-FR" sz="2000" dirty="0" smtClean="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a:t>
            </a:r>
          </a:p>
          <a:p>
            <a:pPr marL="800100" lvl="1" indent="-342900" algn="just">
              <a:buFont typeface="Courier New" panose="02070309020205020404" pitchFamily="49" charset="0"/>
              <a:buChar char="o"/>
            </a:pPr>
            <a:endParaRPr lang="fr-FR" sz="2000" dirty="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endParaRPr>
          </a:p>
          <a:p>
            <a:pPr marL="800100" lvl="1" indent="-342900" algn="just">
              <a:buFont typeface="Courier New" panose="02070309020205020404" pitchFamily="49" charset="0"/>
              <a:buChar char="o"/>
            </a:pPr>
            <a:r>
              <a:rPr lang="fr-FR" sz="2000" dirty="0" smtClean="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Elaboration d’une </a:t>
            </a:r>
            <a:r>
              <a:rPr lang="fr-FR" sz="2000" b="1" dirty="0" smtClean="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base de données fiables et actualisées des demandeurs d’emplois handicapés</a:t>
            </a:r>
            <a:r>
              <a:rPr lang="fr-FR" sz="2000" dirty="0" smtClean="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 en collaboration avec la Confédération des Organisations de Personnes Handicapées (COPHCI)</a:t>
            </a:r>
          </a:p>
          <a:p>
            <a:pPr marL="800100" lvl="1" indent="-342900" algn="just">
              <a:buFont typeface="Courier New" panose="02070309020205020404" pitchFamily="49" charset="0"/>
              <a:buChar char="o"/>
            </a:pPr>
            <a:r>
              <a:rPr lang="fr-FR" sz="2000" dirty="0" smtClean="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Tenue annuelle d’une </a:t>
            </a:r>
            <a:r>
              <a:rPr lang="fr-FR" sz="2000" b="1" dirty="0" smtClean="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journée promotionnelle de l’emploi des personnes handicapées</a:t>
            </a:r>
            <a:endParaRPr lang="fr-FR" sz="2000" b="1" dirty="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endParaRPr>
          </a:p>
        </p:txBody>
      </p:sp>
      <p:pic>
        <p:nvPicPr>
          <p:cNvPr id="4" name="Image 3"/>
          <p:cNvPicPr>
            <a:picLocks noChangeAspect="1"/>
          </p:cNvPicPr>
          <p:nvPr/>
        </p:nvPicPr>
        <p:blipFill>
          <a:blip r:embed="rId2"/>
          <a:stretch>
            <a:fillRect/>
          </a:stretch>
        </p:blipFill>
        <p:spPr>
          <a:xfrm>
            <a:off x="765820" y="2117285"/>
            <a:ext cx="864096" cy="725943"/>
          </a:xfrm>
          <a:prstGeom prst="rect">
            <a:avLst/>
          </a:prstGeom>
        </p:spPr>
      </p:pic>
      <p:sp>
        <p:nvSpPr>
          <p:cNvPr id="6" name="Rectangle 5"/>
          <p:cNvSpPr/>
          <p:nvPr/>
        </p:nvSpPr>
        <p:spPr>
          <a:xfrm>
            <a:off x="1629916" y="2117284"/>
            <a:ext cx="10369152" cy="72594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537" indent="0" algn="just" eaLnBrk="0" hangingPunct="0">
              <a:spcBef>
                <a:spcPts val="400"/>
              </a:spcBef>
              <a:buClr>
                <a:srgbClr val="2DA2BF"/>
              </a:buClr>
              <a:buSzPct val="68000"/>
              <a:buNone/>
              <a:defRPr/>
            </a:pPr>
            <a:r>
              <a:rPr lang="fr-FR" altLang="fr-FR" sz="2000" b="1" dirty="0" smtClean="0">
                <a:solidFill>
                  <a:srgbClr val="00B050"/>
                </a:solidFill>
                <a:latin typeface="Book Antiqua" panose="02040602050305030304" pitchFamily="18" charset="0"/>
              </a:rPr>
              <a:t>Mesures en </a:t>
            </a:r>
            <a:r>
              <a:rPr lang="fr-FR" altLang="fr-FR" sz="2000" b="1" dirty="0" smtClean="0">
                <a:solidFill>
                  <a:srgbClr val="00B050"/>
                </a:solidFill>
                <a:latin typeface="Book Antiqua" panose="02040602050305030304" pitchFamily="18" charset="0"/>
              </a:rPr>
              <a:t>cours et perspectives pour </a:t>
            </a:r>
            <a:r>
              <a:rPr lang="fr-FR" altLang="fr-FR" sz="2000" b="1" dirty="0" smtClean="0">
                <a:solidFill>
                  <a:srgbClr val="00B050"/>
                </a:solidFill>
                <a:latin typeface="Book Antiqua" panose="02040602050305030304" pitchFamily="18" charset="0"/>
              </a:rPr>
              <a:t>la </a:t>
            </a:r>
            <a:r>
              <a:rPr lang="fr-FR" altLang="fr-FR" sz="2000" b="1" dirty="0" smtClean="0">
                <a:solidFill>
                  <a:srgbClr val="00B050"/>
                </a:solidFill>
                <a:latin typeface="Book Antiqua" panose="02040602050305030304" pitchFamily="18" charset="0"/>
              </a:rPr>
              <a:t>promotion de l’emploi </a:t>
            </a:r>
            <a:r>
              <a:rPr lang="fr-FR" altLang="fr-FR" sz="2000" b="1" dirty="0" smtClean="0">
                <a:solidFill>
                  <a:srgbClr val="00B050"/>
                </a:solidFill>
                <a:latin typeface="Book Antiqua" panose="02040602050305030304" pitchFamily="18" charset="0"/>
              </a:rPr>
              <a:t>des personnes en situation de handicap;</a:t>
            </a:r>
            <a:endParaRPr lang="fr-FR" altLang="fr-FR" sz="2000" b="1" dirty="0">
              <a:solidFill>
                <a:srgbClr val="00B050"/>
              </a:solidFill>
              <a:latin typeface="Book Antiqua" panose="02040602050305030304" pitchFamily="18" charset="0"/>
            </a:endParaRPr>
          </a:p>
        </p:txBody>
      </p:sp>
      <p:sp>
        <p:nvSpPr>
          <p:cNvPr id="5" name="AutoShape 2" descr="Résultat de recherche d'images pour &quot;images difficultés&quo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2799004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8065" y="737113"/>
            <a:ext cx="9611357" cy="1080938"/>
          </a:xfrm>
        </p:spPr>
        <p:txBody>
          <a:bodyPr/>
          <a:lstStyle/>
          <a:p>
            <a:pPr algn="ctr"/>
            <a:r>
              <a:rPr lang="fr-FR" dirty="0"/>
              <a:t>Principaux  axes de la promotion de l’emploi des personnes défavorisées</a:t>
            </a:r>
          </a:p>
        </p:txBody>
      </p:sp>
      <p:sp>
        <p:nvSpPr>
          <p:cNvPr id="10" name="Espace réservé du contenu 9"/>
          <p:cNvSpPr>
            <a:spLocks noGrp="1"/>
          </p:cNvSpPr>
          <p:nvPr>
            <p:ph idx="1"/>
          </p:nvPr>
        </p:nvSpPr>
        <p:spPr>
          <a:xfrm>
            <a:off x="608065" y="2996952"/>
            <a:ext cx="11290730" cy="3528392"/>
          </a:xfrm>
          <a:solidFill>
            <a:schemeClr val="tx1"/>
          </a:solidFill>
        </p:spPr>
        <p:txBody>
          <a:bodyPr>
            <a:noAutofit/>
          </a:bodyPr>
          <a:lstStyle/>
          <a:p>
            <a:pPr algn="just">
              <a:lnSpc>
                <a:spcPct val="115000"/>
              </a:lnSpc>
              <a:spcAft>
                <a:spcPts val="0"/>
              </a:spcAft>
              <a:buFont typeface="Wingdings" panose="05000000000000000000" pitchFamily="2" charset="2"/>
              <a:buChar char="Ø"/>
            </a:pPr>
            <a:r>
              <a:rPr lang="fr-FR" sz="2200" b="1" dirty="0" smtClean="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Mesures d’accompagnement</a:t>
            </a:r>
            <a:r>
              <a:rPr lang="fr-FR" sz="2000" b="1" dirty="0" smtClean="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a:t>
            </a:r>
          </a:p>
          <a:p>
            <a:pPr marL="800100" lvl="1" indent="-342900">
              <a:lnSpc>
                <a:spcPct val="115000"/>
              </a:lnSpc>
              <a:buFont typeface="Courier New" panose="02070309020205020404" pitchFamily="49" charset="0"/>
              <a:buChar char="o"/>
            </a:pPr>
            <a:r>
              <a:rPr lang="fr-FR" sz="2000" b="1" dirty="0" smtClean="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Accroissement des </a:t>
            </a:r>
            <a:r>
              <a:rPr lang="fr-FR" sz="2000" b="1" dirty="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dotations budgétaires de </a:t>
            </a:r>
            <a:r>
              <a:rPr lang="fr-FR" sz="2000" b="1" dirty="0" smtClean="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l’Etat </a:t>
            </a:r>
            <a:r>
              <a:rPr lang="fr-FR" sz="2000" dirty="0" smtClean="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dès 2017, </a:t>
            </a:r>
            <a:r>
              <a:rPr lang="fr-FR" sz="2000" dirty="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en faveur de la promotion et de l’insertion socio-professionnelle des </a:t>
            </a:r>
            <a:r>
              <a:rPr lang="fr-FR" sz="2000" dirty="0" smtClean="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personnes en situation de handicap;</a:t>
            </a:r>
            <a:endParaRPr lang="fr-FR"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800100" lvl="1" indent="-342900">
              <a:lnSpc>
                <a:spcPct val="115000"/>
              </a:lnSpc>
              <a:buFont typeface="Courier New" panose="02070309020205020404" pitchFamily="49" charset="0"/>
              <a:buChar char="o"/>
            </a:pPr>
            <a:r>
              <a:rPr lang="fr-FR" sz="2000" b="1" dirty="0" smtClean="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Amélioration de l’employabilité </a:t>
            </a:r>
            <a:r>
              <a:rPr lang="fr-FR" sz="2000" b="1" dirty="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des personnes en situation de handicap diplômés </a:t>
            </a:r>
            <a:r>
              <a:rPr lang="fr-FR" sz="2000" dirty="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en renforçant davantage leurs capacités par des Formations complémentaires qualifiantes;</a:t>
            </a:r>
            <a:endParaRPr lang="fr-FR"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800100" lvl="1" indent="-342900">
              <a:lnSpc>
                <a:spcPct val="115000"/>
              </a:lnSpc>
              <a:spcAft>
                <a:spcPts val="1000"/>
              </a:spcAft>
              <a:buFont typeface="Courier New" panose="02070309020205020404" pitchFamily="49" charset="0"/>
              <a:buChar char="o"/>
            </a:pPr>
            <a:r>
              <a:rPr lang="fr-FR" sz="2000" b="1" dirty="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M</a:t>
            </a:r>
            <a:r>
              <a:rPr lang="fr-FR" sz="2000" b="1" dirty="0" smtClean="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esures </a:t>
            </a:r>
            <a:r>
              <a:rPr lang="fr-FR" sz="2000" b="1" dirty="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fiscales spécifiques et incitatives en faveur de l’emploi des </a:t>
            </a:r>
            <a:r>
              <a:rPr lang="fr-FR" sz="2000" b="1" dirty="0" smtClean="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personnes en situation de handicap </a:t>
            </a:r>
            <a:r>
              <a:rPr lang="fr-FR" sz="2000" dirty="0" smtClean="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dans la Loi de Finances 2017  (</a:t>
            </a:r>
            <a:r>
              <a:rPr lang="fr-FR" sz="2000" dirty="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Accorder une exonération fiscale </a:t>
            </a:r>
            <a:r>
              <a:rPr lang="fr-FR" sz="2000" dirty="0" smtClean="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et des crédits d’impôts sur </a:t>
            </a:r>
            <a:r>
              <a:rPr lang="fr-FR" sz="2000" dirty="0">
                <a:solidFill>
                  <a:srgbClr val="000000"/>
                </a:solidFill>
                <a:effectLst/>
                <a:latin typeface="Book Antiqua" panose="02040602050305030304" pitchFamily="18" charset="0"/>
                <a:ea typeface="Times New Roman" panose="02020603050405020304" pitchFamily="18" charset="0"/>
                <a:cs typeface="Segoe UI" panose="020B0502040204020203" pitchFamily="34" charset="0"/>
              </a:rPr>
              <a:t>une certaine période aux entreprises qui recrutent régulièrement des personnes en situation de handicap). </a:t>
            </a:r>
            <a:endParaRPr lang="fr-FR"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4" name="Image 3"/>
          <p:cNvPicPr>
            <a:picLocks noChangeAspect="1"/>
          </p:cNvPicPr>
          <p:nvPr/>
        </p:nvPicPr>
        <p:blipFill>
          <a:blip r:embed="rId2"/>
          <a:stretch>
            <a:fillRect/>
          </a:stretch>
        </p:blipFill>
        <p:spPr>
          <a:xfrm>
            <a:off x="765820" y="2117285"/>
            <a:ext cx="864096" cy="725943"/>
          </a:xfrm>
          <a:prstGeom prst="rect">
            <a:avLst/>
          </a:prstGeom>
        </p:spPr>
      </p:pic>
      <p:sp>
        <p:nvSpPr>
          <p:cNvPr id="6" name="Rectangle 5"/>
          <p:cNvSpPr/>
          <p:nvPr/>
        </p:nvSpPr>
        <p:spPr>
          <a:xfrm>
            <a:off x="1629916" y="2117284"/>
            <a:ext cx="10369152" cy="72594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537" indent="0" algn="just" eaLnBrk="0" hangingPunct="0">
              <a:spcBef>
                <a:spcPts val="400"/>
              </a:spcBef>
              <a:buClr>
                <a:srgbClr val="2DA2BF"/>
              </a:buClr>
              <a:buSzPct val="68000"/>
              <a:buNone/>
              <a:defRPr/>
            </a:pPr>
            <a:r>
              <a:rPr lang="fr-FR" altLang="fr-FR" sz="2000" b="1" dirty="0" smtClean="0">
                <a:solidFill>
                  <a:srgbClr val="00B050"/>
                </a:solidFill>
                <a:latin typeface="Book Antiqua" panose="02040602050305030304" pitchFamily="18" charset="0"/>
              </a:rPr>
              <a:t>Mesures en </a:t>
            </a:r>
            <a:r>
              <a:rPr lang="fr-FR" altLang="fr-FR" sz="2000" b="1" dirty="0" smtClean="0">
                <a:solidFill>
                  <a:srgbClr val="00B050"/>
                </a:solidFill>
                <a:latin typeface="Book Antiqua" panose="02040602050305030304" pitchFamily="18" charset="0"/>
              </a:rPr>
              <a:t>cours et perspectives pour </a:t>
            </a:r>
            <a:r>
              <a:rPr lang="fr-FR" altLang="fr-FR" sz="2000" b="1" dirty="0" smtClean="0">
                <a:solidFill>
                  <a:srgbClr val="00B050"/>
                </a:solidFill>
                <a:latin typeface="Book Antiqua" panose="02040602050305030304" pitchFamily="18" charset="0"/>
              </a:rPr>
              <a:t>la </a:t>
            </a:r>
            <a:r>
              <a:rPr lang="fr-FR" altLang="fr-FR" sz="2000" b="1" dirty="0" smtClean="0">
                <a:solidFill>
                  <a:srgbClr val="00B050"/>
                </a:solidFill>
                <a:latin typeface="Book Antiqua" panose="02040602050305030304" pitchFamily="18" charset="0"/>
              </a:rPr>
              <a:t>promotion de l’emploi des </a:t>
            </a:r>
            <a:r>
              <a:rPr lang="fr-FR" altLang="fr-FR" sz="2000" b="1" dirty="0" smtClean="0">
                <a:solidFill>
                  <a:srgbClr val="00B050"/>
                </a:solidFill>
                <a:latin typeface="Book Antiqua" panose="02040602050305030304" pitchFamily="18" charset="0"/>
              </a:rPr>
              <a:t>personnes en situation de handicap</a:t>
            </a:r>
            <a:endParaRPr lang="fr-FR" altLang="fr-FR" sz="2000" b="1" dirty="0">
              <a:solidFill>
                <a:srgbClr val="00B050"/>
              </a:solidFill>
              <a:latin typeface="Book Antiqua" panose="02040602050305030304" pitchFamily="18" charset="0"/>
            </a:endParaRPr>
          </a:p>
        </p:txBody>
      </p:sp>
      <p:sp>
        <p:nvSpPr>
          <p:cNvPr id="5" name="AutoShape 2" descr="Résultat de recherche d'images pour &quot;images difficultés&quo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3592510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796" y="4725145"/>
            <a:ext cx="9721080" cy="720080"/>
          </a:xfrm>
        </p:spPr>
        <p:txBody>
          <a:bodyPr>
            <a:noAutofit/>
          </a:bodyPr>
          <a:lstStyle/>
          <a:p>
            <a:pPr algn="ctr"/>
            <a:r>
              <a:rPr lang="fr-FR" sz="5400" i="1" dirty="0" smtClean="0"/>
              <a:t>Pour votre attention</a:t>
            </a:r>
            <a:endParaRPr lang="fr-FR" sz="5400" i="1" dirty="0"/>
          </a:p>
        </p:txBody>
      </p:sp>
      <p:pic>
        <p:nvPicPr>
          <p:cNvPr id="6" name="Espace réservé pour une image  5"/>
          <p:cNvPicPr>
            <a:picLocks noGrp="1" noChangeAspect="1"/>
          </p:cNvPicPr>
          <p:nvPr>
            <p:ph type="pic" idx="1"/>
          </p:nvPr>
        </p:nvPicPr>
        <p:blipFill rotWithShape="1">
          <a:blip r:link="rId2"/>
          <a:srcRect t="-1786" b="-1"/>
          <a:stretch/>
        </p:blipFill>
        <p:spPr>
          <a:xfrm>
            <a:off x="2782044" y="332656"/>
            <a:ext cx="4608512" cy="4104456"/>
          </a:xfrm>
        </p:spPr>
      </p:pic>
    </p:spTree>
    <p:extLst>
      <p:ext uri="{BB962C8B-B14F-4D97-AF65-F5344CB8AC3E}">
        <p14:creationId xmlns:p14="http://schemas.microsoft.com/office/powerpoint/2010/main" val="2513543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p:cTn id="25" dur="500" fill="hold"/>
                                        <p:tgtEl>
                                          <p:spTgt spid="2"/>
                                        </p:tgtEl>
                                        <p:attrNameLst>
                                          <p:attrName>ppt_w</p:attrName>
                                        </p:attrNameLst>
                                      </p:cBhvr>
                                      <p:tavLst>
                                        <p:tav tm="0">
                                          <p:val>
                                            <p:fltVal val="0"/>
                                          </p:val>
                                        </p:tav>
                                        <p:tav tm="100000">
                                          <p:val>
                                            <p:strVal val="#ppt_w"/>
                                          </p:val>
                                        </p:tav>
                                      </p:tavLst>
                                    </p:anim>
                                    <p:anim calcmode="lin" valueType="num">
                                      <p:cBhvr>
                                        <p:cTn id="26" dur="500" fill="hold"/>
                                        <p:tgtEl>
                                          <p:spTgt spid="2"/>
                                        </p:tgtEl>
                                        <p:attrNameLst>
                                          <p:attrName>ppt_h</p:attrName>
                                        </p:attrNameLst>
                                      </p:cBhvr>
                                      <p:tavLst>
                                        <p:tav tm="0">
                                          <p:val>
                                            <p:fltVal val="0"/>
                                          </p:val>
                                        </p:tav>
                                        <p:tav tm="100000">
                                          <p:val>
                                            <p:strVal val="#ppt_h"/>
                                          </p:val>
                                        </p:tav>
                                      </p:tavLst>
                                    </p:anim>
                                    <p:animEffect transition="in" filter="fade">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pPr algn="ctr" defTabSz="1216152">
              <a:lnSpc>
                <a:spcPct val="90000"/>
              </a:lnSpc>
              <a:spcBef>
                <a:spcPts val="0"/>
              </a:spcBef>
              <a:buNone/>
            </a:pPr>
            <a:r>
              <a:rPr lang="fr-FR" sz="3600" b="1" dirty="0" smtClean="0">
                <a:latin typeface="Calibri"/>
              </a:rPr>
              <a:t>PLAN</a:t>
            </a:r>
            <a:r>
              <a:rPr lang="fr-FR" sz="3600" b="1" i="0" dirty="0" smtClean="0">
                <a:solidFill>
                  <a:schemeClr val="tx1"/>
                </a:solidFill>
                <a:latin typeface="Calibri"/>
              </a:rPr>
              <a:t> DE PRESENTATION</a:t>
            </a:r>
            <a:endParaRPr lang="fr-FR" sz="3600" b="1" i="0" dirty="0">
              <a:solidFill>
                <a:schemeClr val="tx1"/>
              </a:solidFill>
              <a:latin typeface="Calibri"/>
            </a:endParaRPr>
          </a:p>
        </p:txBody>
      </p:sp>
      <p:graphicFrame>
        <p:nvGraphicFramePr>
          <p:cNvPr id="2" name="Espace réservé du contenu 1"/>
          <p:cNvGraphicFramePr>
            <a:graphicFrameLocks noGrp="1"/>
          </p:cNvGraphicFramePr>
          <p:nvPr>
            <p:ph idx="1"/>
            <p:extLst>
              <p:ext uri="{D42A27DB-BD31-4B8C-83A1-F6EECF244321}">
                <p14:modId xmlns:p14="http://schemas.microsoft.com/office/powerpoint/2010/main" val="3913718933"/>
              </p:ext>
            </p:extLst>
          </p:nvPr>
        </p:nvGraphicFramePr>
        <p:xfrm>
          <a:off x="261938" y="2636913"/>
          <a:ext cx="11736387" cy="3744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9114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Graphic spid="2"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857250" indent="-857250" algn="l">
              <a:buFont typeface="+mj-lt"/>
              <a:buAutoNum type="romanUcPeriod"/>
            </a:pPr>
            <a:r>
              <a:rPr lang="fr-FR" b="1" dirty="0"/>
              <a:t>A</a:t>
            </a:r>
            <a:r>
              <a:rPr lang="fr-FR" b="1" dirty="0" smtClean="0"/>
              <a:t>ttributions  du MINISTERE DE l’EMPLOI ET DE LA PROTECTION SOCIALE</a:t>
            </a:r>
            <a:endParaRPr lang="fr-FR" b="1" dirty="0"/>
          </a:p>
        </p:txBody>
      </p:sp>
      <p:sp>
        <p:nvSpPr>
          <p:cNvPr id="3" name="Espace réservé du texte 2"/>
          <p:cNvSpPr>
            <a:spLocks noGrp="1"/>
          </p:cNvSpPr>
          <p:nvPr>
            <p:ph type="body" idx="1"/>
          </p:nvPr>
        </p:nvSpPr>
        <p:spPr>
          <a:xfrm>
            <a:off x="680144" y="4232173"/>
            <a:ext cx="9950772" cy="636987"/>
          </a:xfrm>
        </p:spPr>
        <p:txBody>
          <a:bodyPr>
            <a:normAutofit/>
          </a:bodyPr>
          <a:lstStyle/>
          <a:p>
            <a:pPr algn="l"/>
            <a:r>
              <a:rPr lang="fr-FR" b="1" i="1" dirty="0" smtClean="0"/>
              <a:t>Ministère en charge de l’Emploi, du Travail et de la Protection Sociale</a:t>
            </a:r>
            <a:endParaRPr lang="fr-FR" b="1" i="1" dirty="0"/>
          </a:p>
        </p:txBody>
      </p:sp>
      <p:pic>
        <p:nvPicPr>
          <p:cNvPr id="3074" name="Picture 2" descr="http://www.ardi-gdi.fr/wp-content/uploads/2015/11/mission_statem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54652" y="0"/>
            <a:ext cx="3816424" cy="2417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1062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1000" fill="hold"/>
                                        <p:tgtEl>
                                          <p:spTgt spid="3074"/>
                                        </p:tgtEl>
                                        <p:attrNameLst>
                                          <p:attrName>ppt_w</p:attrName>
                                        </p:attrNameLst>
                                      </p:cBhvr>
                                      <p:tavLst>
                                        <p:tav tm="0">
                                          <p:val>
                                            <p:fltVal val="0"/>
                                          </p:val>
                                        </p:tav>
                                        <p:tav tm="100000">
                                          <p:val>
                                            <p:strVal val="#ppt_w"/>
                                          </p:val>
                                        </p:tav>
                                      </p:tavLst>
                                    </p:anim>
                                    <p:anim calcmode="lin" valueType="num">
                                      <p:cBhvr>
                                        <p:cTn id="8" dur="1000" fill="hold"/>
                                        <p:tgtEl>
                                          <p:spTgt spid="3074"/>
                                        </p:tgtEl>
                                        <p:attrNameLst>
                                          <p:attrName>ppt_h</p:attrName>
                                        </p:attrNameLst>
                                      </p:cBhvr>
                                      <p:tavLst>
                                        <p:tav tm="0">
                                          <p:val>
                                            <p:fltVal val="0"/>
                                          </p:val>
                                        </p:tav>
                                        <p:tav tm="100000">
                                          <p:val>
                                            <p:strVal val="#ppt_h"/>
                                          </p:val>
                                        </p:tav>
                                      </p:tavLst>
                                    </p:anim>
                                    <p:anim calcmode="lin" valueType="num">
                                      <p:cBhvr>
                                        <p:cTn id="9" dur="1000" fill="hold"/>
                                        <p:tgtEl>
                                          <p:spTgt spid="3074"/>
                                        </p:tgtEl>
                                        <p:attrNameLst>
                                          <p:attrName>style.rotation</p:attrName>
                                        </p:attrNameLst>
                                      </p:cBhvr>
                                      <p:tavLst>
                                        <p:tav tm="0">
                                          <p:val>
                                            <p:fltVal val="90"/>
                                          </p:val>
                                        </p:tav>
                                        <p:tav tm="100000">
                                          <p:val>
                                            <p:fltVal val="0"/>
                                          </p:val>
                                        </p:tav>
                                      </p:tavLst>
                                    </p:anim>
                                    <p:animEffect transition="in" filter="fade">
                                      <p:cBhvr>
                                        <p:cTn id="10" dur="1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Attributions </a:t>
            </a:r>
            <a:r>
              <a:rPr lang="fr-FR" dirty="0"/>
              <a:t>du MEPS en matière d’emploi</a:t>
            </a:r>
          </a:p>
        </p:txBody>
      </p:sp>
      <p:sp>
        <p:nvSpPr>
          <p:cNvPr id="3" name="Espace réservé du contenu 2"/>
          <p:cNvSpPr>
            <a:spLocks noGrp="1"/>
          </p:cNvSpPr>
          <p:nvPr>
            <p:ph idx="1"/>
          </p:nvPr>
        </p:nvSpPr>
        <p:spPr>
          <a:xfrm>
            <a:off x="680145" y="2348880"/>
            <a:ext cx="10958883" cy="4032448"/>
          </a:xfrm>
          <a:solidFill>
            <a:schemeClr val="tx1"/>
          </a:solidFill>
        </p:spPr>
        <p:txBody>
          <a:bodyPr>
            <a:normAutofit/>
          </a:bodyPr>
          <a:lstStyle/>
          <a:p>
            <a:pPr marL="0" indent="0" algn="just" eaLnBrk="0" hangingPunct="0">
              <a:spcBef>
                <a:spcPts val="400"/>
              </a:spcBef>
              <a:buClr>
                <a:srgbClr val="2DA2BF"/>
              </a:buClr>
              <a:buSzPct val="68000"/>
              <a:buNone/>
              <a:defRPr/>
            </a:pPr>
            <a:r>
              <a:rPr lang="fr-FR" altLang="fr-FR" sz="2400" dirty="0">
                <a:solidFill>
                  <a:prstClr val="black"/>
                </a:solidFill>
                <a:effectLst/>
                <a:latin typeface="Book Antiqua" panose="02040602050305030304" pitchFamily="18" charset="0"/>
              </a:rPr>
              <a:t>Au titre du Décret portant attributions des Membres du Gouvernement en date du 27 janvier 2016, le Ministère de l’Emploi et de la Protection Sociale  est chargé de la mise en œuvre et du suivi de la politique du Gouvernement en matière </a:t>
            </a:r>
            <a:r>
              <a:rPr lang="fr-FR" altLang="fr-FR" sz="2400" dirty="0" smtClean="0">
                <a:solidFill>
                  <a:prstClr val="black"/>
                </a:solidFill>
                <a:effectLst/>
                <a:latin typeface="Book Antiqua" panose="02040602050305030304" pitchFamily="18" charset="0"/>
              </a:rPr>
              <a:t>d’Emploi, de Travail et </a:t>
            </a:r>
            <a:r>
              <a:rPr lang="fr-FR" altLang="fr-FR" sz="2400" dirty="0">
                <a:solidFill>
                  <a:prstClr val="black"/>
                </a:solidFill>
                <a:effectLst/>
                <a:latin typeface="Book Antiqua" panose="02040602050305030304" pitchFamily="18" charset="0"/>
              </a:rPr>
              <a:t>de Protection Sociale.</a:t>
            </a:r>
          </a:p>
          <a:p>
            <a:pPr marL="109537" eaLnBrk="0" hangingPunct="0">
              <a:spcBef>
                <a:spcPts val="400"/>
              </a:spcBef>
              <a:buClr>
                <a:srgbClr val="2DA2BF"/>
              </a:buClr>
              <a:buSzPct val="68000"/>
              <a:defRPr/>
            </a:pPr>
            <a:endParaRPr lang="fr-FR" altLang="fr-FR" sz="2400" dirty="0">
              <a:solidFill>
                <a:prstClr val="black"/>
              </a:solidFill>
              <a:effectLst/>
              <a:latin typeface="Book Antiqua" panose="02040602050305030304" pitchFamily="18" charset="0"/>
            </a:endParaRPr>
          </a:p>
          <a:p>
            <a:pPr marL="0" indent="0" algn="just" eaLnBrk="0" hangingPunct="0">
              <a:spcBef>
                <a:spcPts val="400"/>
              </a:spcBef>
              <a:buClr>
                <a:srgbClr val="2DA2BF"/>
              </a:buClr>
              <a:buSzPct val="68000"/>
              <a:buNone/>
              <a:defRPr/>
            </a:pPr>
            <a:r>
              <a:rPr lang="fr-FR" altLang="fr-FR" sz="2400" dirty="0">
                <a:solidFill>
                  <a:prstClr val="black"/>
                </a:solidFill>
                <a:effectLst/>
                <a:latin typeface="Book Antiqua" panose="02040602050305030304" pitchFamily="18" charset="0"/>
              </a:rPr>
              <a:t>A ce titre, et en liaison avec les différents départements ministériels intéressés, il a l’initiative et la responsabilité des actions suivantes en matière </a:t>
            </a:r>
            <a:r>
              <a:rPr lang="fr-FR" altLang="fr-FR" sz="2400" dirty="0" smtClean="0">
                <a:solidFill>
                  <a:prstClr val="black"/>
                </a:solidFill>
                <a:effectLst/>
                <a:latin typeface="Book Antiqua" panose="02040602050305030304" pitchFamily="18" charset="0"/>
              </a:rPr>
              <a:t>d’emploi notamment </a:t>
            </a:r>
            <a:r>
              <a:rPr lang="fr-FR" altLang="fr-FR" sz="2400" dirty="0">
                <a:solidFill>
                  <a:prstClr val="black"/>
                </a:solidFill>
                <a:effectLst/>
                <a:latin typeface="Book Antiqua" panose="02040602050305030304" pitchFamily="18" charset="0"/>
              </a:rPr>
              <a:t>: </a:t>
            </a:r>
            <a:endParaRPr lang="fr-FR" altLang="fr-FR" sz="2400" dirty="0" smtClean="0">
              <a:solidFill>
                <a:prstClr val="black"/>
              </a:solidFill>
              <a:effectLst/>
              <a:latin typeface="Book Antiqua" panose="02040602050305030304" pitchFamily="18" charset="0"/>
            </a:endParaRPr>
          </a:p>
          <a:p>
            <a:pPr marL="1024006" indent="-1143000" algn="just" eaLnBrk="0" hangingPunct="0">
              <a:spcBef>
                <a:spcPts val="400"/>
              </a:spcBef>
              <a:buClr>
                <a:srgbClr val="2DA2BF"/>
              </a:buClr>
              <a:buSzPct val="68000"/>
              <a:buFont typeface="Wingdings" panose="05000000000000000000" pitchFamily="2" charset="2"/>
              <a:buChar char="Ø"/>
              <a:defRPr/>
            </a:pPr>
            <a:endParaRPr lang="fr-FR" altLang="fr-FR" sz="2400" dirty="0">
              <a:solidFill>
                <a:prstClr val="black"/>
              </a:solidFill>
              <a:effectLst/>
              <a:latin typeface="Book Antiqua" panose="02040602050305030304" pitchFamily="18" charset="0"/>
            </a:endParaRPr>
          </a:p>
          <a:p>
            <a:pPr algn="just" eaLnBrk="0" hangingPunct="0">
              <a:spcBef>
                <a:spcPts val="400"/>
              </a:spcBef>
              <a:buClr>
                <a:srgbClr val="2DA2BF"/>
              </a:buClr>
              <a:buSzPct val="68000"/>
              <a:buFont typeface="Wingdings" panose="05000000000000000000" pitchFamily="2" charset="2"/>
              <a:buChar char="Ø"/>
              <a:defRPr/>
            </a:pPr>
            <a:r>
              <a:rPr lang="fr-FR" altLang="fr-FR" sz="2400" dirty="0">
                <a:solidFill>
                  <a:prstClr val="black"/>
                </a:solidFill>
                <a:effectLst/>
                <a:latin typeface="Book Antiqua" panose="02040602050305030304" pitchFamily="18" charset="0"/>
              </a:rPr>
              <a:t>L’application, le contrôle et l’évaluation de la Politique Nationale en matière d’Emploi;</a:t>
            </a:r>
          </a:p>
          <a:p>
            <a:pPr marL="0" indent="0" algn="just" eaLnBrk="0" hangingPunct="0">
              <a:spcBef>
                <a:spcPts val="400"/>
              </a:spcBef>
              <a:buClr>
                <a:srgbClr val="2DA2BF"/>
              </a:buClr>
              <a:buSzPct val="68000"/>
              <a:buNone/>
              <a:defRPr/>
            </a:pPr>
            <a:endParaRPr lang="fr-FR" altLang="fr-FR" sz="2400" dirty="0">
              <a:solidFill>
                <a:prstClr val="black"/>
              </a:solidFill>
              <a:latin typeface="Lucida Sans Unicode"/>
            </a:endParaRPr>
          </a:p>
          <a:p>
            <a:pPr marL="109537" eaLnBrk="0" hangingPunct="0">
              <a:spcBef>
                <a:spcPts val="400"/>
              </a:spcBef>
              <a:buClr>
                <a:srgbClr val="2DA2BF"/>
              </a:buClr>
              <a:buSzPct val="68000"/>
              <a:defRPr/>
            </a:pPr>
            <a:endParaRPr lang="fr-FR" altLang="fr-FR" sz="9600" dirty="0">
              <a:solidFill>
                <a:prstClr val="black"/>
              </a:solidFill>
              <a:latin typeface="Lucida Sans Unicode"/>
            </a:endParaRPr>
          </a:p>
        </p:txBody>
      </p:sp>
    </p:spTree>
    <p:extLst>
      <p:ext uri="{BB962C8B-B14F-4D97-AF65-F5344CB8AC3E}">
        <p14:creationId xmlns:p14="http://schemas.microsoft.com/office/powerpoint/2010/main" val="396843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Attributions </a:t>
            </a:r>
            <a:r>
              <a:rPr lang="fr-FR" dirty="0"/>
              <a:t>du MEPS en matière d’emploi</a:t>
            </a:r>
          </a:p>
        </p:txBody>
      </p:sp>
      <p:sp>
        <p:nvSpPr>
          <p:cNvPr id="3" name="Espace réservé du contenu 2"/>
          <p:cNvSpPr>
            <a:spLocks noGrp="1"/>
          </p:cNvSpPr>
          <p:nvPr>
            <p:ph idx="1"/>
          </p:nvPr>
        </p:nvSpPr>
        <p:spPr>
          <a:xfrm>
            <a:off x="680145" y="2204864"/>
            <a:ext cx="10598844" cy="4176463"/>
          </a:xfrm>
          <a:solidFill>
            <a:schemeClr val="tx1"/>
          </a:solidFill>
        </p:spPr>
        <p:txBody>
          <a:bodyPr>
            <a:normAutofit fontScale="25000" lnSpcReduction="20000"/>
          </a:bodyPr>
          <a:lstStyle/>
          <a:p>
            <a:pPr algn="just" eaLnBrk="0" hangingPunct="0">
              <a:spcBef>
                <a:spcPts val="400"/>
              </a:spcBef>
              <a:buClr>
                <a:srgbClr val="2DA2BF"/>
              </a:buClr>
              <a:buSzPct val="68000"/>
              <a:buFont typeface="Wingdings" panose="05000000000000000000" pitchFamily="2" charset="2"/>
              <a:buChar char="Ø"/>
              <a:defRPr/>
            </a:pPr>
            <a:endParaRPr lang="fr-FR" altLang="fr-FR" sz="9600" dirty="0" smtClean="0">
              <a:solidFill>
                <a:prstClr val="black"/>
              </a:solidFill>
              <a:effectLst/>
              <a:latin typeface="Book Antiqua" panose="02040602050305030304" pitchFamily="18" charset="0"/>
            </a:endParaRPr>
          </a:p>
          <a:p>
            <a:pPr algn="just" eaLnBrk="0" hangingPunct="0">
              <a:spcBef>
                <a:spcPts val="400"/>
              </a:spcBef>
              <a:buClr>
                <a:srgbClr val="2DA2BF"/>
              </a:buClr>
              <a:buSzPct val="68000"/>
              <a:buFont typeface="Wingdings" panose="05000000000000000000" pitchFamily="2" charset="2"/>
              <a:buChar char="Ø"/>
              <a:defRPr/>
            </a:pPr>
            <a:r>
              <a:rPr lang="fr-FR" altLang="fr-FR" sz="9600" dirty="0" smtClean="0">
                <a:solidFill>
                  <a:prstClr val="black"/>
                </a:solidFill>
                <a:effectLst/>
                <a:latin typeface="Book Antiqua" panose="02040602050305030304" pitchFamily="18" charset="0"/>
              </a:rPr>
              <a:t>L’observation du </a:t>
            </a:r>
            <a:r>
              <a:rPr lang="fr-FR" altLang="fr-FR" sz="9600" dirty="0">
                <a:solidFill>
                  <a:prstClr val="black"/>
                </a:solidFill>
                <a:effectLst/>
                <a:latin typeface="Book Antiqua" panose="02040602050305030304" pitchFamily="18" charset="0"/>
              </a:rPr>
              <a:t>marché du travail en particulier la production de données statistiques et fiables sur le marché du travail et de </a:t>
            </a:r>
            <a:r>
              <a:rPr lang="fr-FR" altLang="fr-FR" sz="9600" dirty="0" smtClean="0">
                <a:solidFill>
                  <a:prstClr val="black"/>
                </a:solidFill>
                <a:effectLst/>
                <a:latin typeface="Book Antiqua" panose="02040602050305030304" pitchFamily="18" charset="0"/>
              </a:rPr>
              <a:t>l’Emploi (enquêtes emploi, études sectorielles…);</a:t>
            </a:r>
          </a:p>
          <a:p>
            <a:pPr marL="0" indent="0" algn="just" eaLnBrk="0" hangingPunct="0">
              <a:spcBef>
                <a:spcPts val="400"/>
              </a:spcBef>
              <a:buClr>
                <a:srgbClr val="2DA2BF"/>
              </a:buClr>
              <a:buSzPct val="68000"/>
              <a:buNone/>
              <a:defRPr/>
            </a:pPr>
            <a:endParaRPr lang="fr-FR" altLang="fr-FR" sz="9600" dirty="0" smtClean="0">
              <a:solidFill>
                <a:prstClr val="black"/>
              </a:solidFill>
              <a:effectLst/>
              <a:latin typeface="Book Antiqua" panose="02040602050305030304" pitchFamily="18" charset="0"/>
            </a:endParaRPr>
          </a:p>
          <a:p>
            <a:pPr algn="just" eaLnBrk="0" hangingPunct="0">
              <a:spcBef>
                <a:spcPts val="400"/>
              </a:spcBef>
              <a:buClr>
                <a:srgbClr val="2DA2BF"/>
              </a:buClr>
              <a:buSzPct val="68000"/>
              <a:buFont typeface="Wingdings" panose="05000000000000000000" pitchFamily="2" charset="2"/>
              <a:buChar char="Ø"/>
              <a:defRPr/>
            </a:pPr>
            <a:r>
              <a:rPr lang="fr-FR" altLang="fr-FR" sz="9600" dirty="0" smtClean="0">
                <a:solidFill>
                  <a:prstClr val="black"/>
                </a:solidFill>
                <a:effectLst/>
                <a:latin typeface="Book Antiqua" panose="02040602050305030304" pitchFamily="18" charset="0"/>
              </a:rPr>
              <a:t>La promotion de l’emploi des </a:t>
            </a:r>
            <a:r>
              <a:rPr lang="fr-FR" altLang="fr-FR" sz="9600" dirty="0">
                <a:solidFill>
                  <a:prstClr val="black"/>
                </a:solidFill>
                <a:effectLst/>
                <a:latin typeface="Book Antiqua" panose="02040602050305030304" pitchFamily="18" charset="0"/>
              </a:rPr>
              <a:t>populations </a:t>
            </a:r>
            <a:r>
              <a:rPr lang="fr-FR" altLang="fr-FR" sz="9600" dirty="0" smtClean="0">
                <a:solidFill>
                  <a:prstClr val="black"/>
                </a:solidFill>
                <a:effectLst/>
                <a:latin typeface="Book Antiqua" panose="02040602050305030304" pitchFamily="18" charset="0"/>
              </a:rPr>
              <a:t>vulnérables, </a:t>
            </a:r>
            <a:r>
              <a:rPr lang="fr-FR" altLang="fr-FR" sz="9600" dirty="0">
                <a:solidFill>
                  <a:prstClr val="black"/>
                </a:solidFill>
                <a:effectLst/>
                <a:latin typeface="Book Antiqua" panose="02040602050305030304" pitchFamily="18" charset="0"/>
              </a:rPr>
              <a:t>notamment les </a:t>
            </a:r>
            <a:r>
              <a:rPr lang="fr-FR" altLang="fr-FR" sz="9600" dirty="0" smtClean="0">
                <a:solidFill>
                  <a:prstClr val="black"/>
                </a:solidFill>
                <a:effectLst/>
                <a:latin typeface="Book Antiqua" panose="02040602050305030304" pitchFamily="18" charset="0"/>
              </a:rPr>
              <a:t>femmes, les personnes en situation de handicap et les personnes de plus de 35 ans.</a:t>
            </a:r>
          </a:p>
          <a:p>
            <a:pPr marL="0" indent="0" algn="just" eaLnBrk="0" hangingPunct="0">
              <a:spcBef>
                <a:spcPts val="400"/>
              </a:spcBef>
              <a:buClr>
                <a:srgbClr val="2DA2BF"/>
              </a:buClr>
              <a:buSzPct val="68000"/>
              <a:buNone/>
              <a:defRPr/>
            </a:pPr>
            <a:endParaRPr lang="fr-FR" altLang="fr-FR" sz="9600" dirty="0" smtClean="0">
              <a:solidFill>
                <a:prstClr val="black"/>
              </a:solidFill>
              <a:effectLst/>
              <a:latin typeface="Book Antiqua" panose="02040602050305030304" pitchFamily="18" charset="0"/>
            </a:endParaRPr>
          </a:p>
          <a:p>
            <a:pPr algn="just" eaLnBrk="0" hangingPunct="0">
              <a:spcBef>
                <a:spcPts val="400"/>
              </a:spcBef>
              <a:buClr>
                <a:srgbClr val="2DA2BF"/>
              </a:buClr>
              <a:buSzPct val="68000"/>
              <a:buFont typeface="Wingdings" panose="05000000000000000000" pitchFamily="2" charset="2"/>
              <a:buChar char="Ø"/>
              <a:defRPr/>
            </a:pPr>
            <a:r>
              <a:rPr lang="fr-FR" altLang="fr-FR" sz="9600" dirty="0" smtClean="0">
                <a:solidFill>
                  <a:prstClr val="black"/>
                </a:solidFill>
                <a:effectLst/>
                <a:latin typeface="Book Antiqua" panose="02040602050305030304" pitchFamily="18" charset="0"/>
              </a:rPr>
              <a:t>La formulation d’actions de mise en adéquation de la formation et de l’Emploi;</a:t>
            </a:r>
          </a:p>
          <a:p>
            <a:pPr algn="just" eaLnBrk="0" hangingPunct="0">
              <a:spcBef>
                <a:spcPts val="400"/>
              </a:spcBef>
              <a:buClr>
                <a:srgbClr val="2DA2BF"/>
              </a:buClr>
              <a:buSzPct val="68000"/>
              <a:buFont typeface="Wingdings" panose="05000000000000000000" pitchFamily="2" charset="2"/>
              <a:buChar char="Ø"/>
              <a:defRPr/>
            </a:pPr>
            <a:endParaRPr lang="fr-FR" altLang="fr-FR" sz="9600" dirty="0" smtClean="0">
              <a:solidFill>
                <a:prstClr val="black"/>
              </a:solidFill>
              <a:effectLst/>
              <a:latin typeface="Book Antiqua" panose="02040602050305030304" pitchFamily="18" charset="0"/>
            </a:endParaRPr>
          </a:p>
          <a:p>
            <a:pPr algn="just" eaLnBrk="0" hangingPunct="0">
              <a:spcBef>
                <a:spcPts val="400"/>
              </a:spcBef>
              <a:buClr>
                <a:srgbClr val="2DA2BF"/>
              </a:buClr>
              <a:buSzPct val="68000"/>
              <a:buFont typeface="Wingdings" panose="05000000000000000000" pitchFamily="2" charset="2"/>
              <a:buChar char="Ø"/>
              <a:defRPr/>
            </a:pPr>
            <a:r>
              <a:rPr lang="fr-FR" altLang="fr-FR" sz="9600" dirty="0" smtClean="0">
                <a:solidFill>
                  <a:prstClr val="black"/>
                </a:solidFill>
                <a:effectLst/>
                <a:latin typeface="Book Antiqua" panose="02040602050305030304" pitchFamily="18" charset="0"/>
              </a:rPr>
              <a:t>L’assistance aux chômeurs et handicapés du travail (renforcement de capacités, financement d’activités génératrices de revenus, suivi-encadrement, appui-conseil…)</a:t>
            </a:r>
          </a:p>
          <a:p>
            <a:pPr marL="109537" indent="0" eaLnBrk="0" hangingPunct="0">
              <a:spcBef>
                <a:spcPts val="400"/>
              </a:spcBef>
              <a:buClr>
                <a:srgbClr val="2DA2BF"/>
              </a:buClr>
              <a:buSzPct val="68000"/>
              <a:buNone/>
              <a:defRPr/>
            </a:pPr>
            <a:endParaRPr lang="fr-FR" altLang="fr-FR" sz="8000" dirty="0">
              <a:solidFill>
                <a:prstClr val="black"/>
              </a:solidFill>
              <a:latin typeface="Lucida Sans Unicode"/>
            </a:endParaRPr>
          </a:p>
          <a:p>
            <a:pPr marL="109537" eaLnBrk="0" hangingPunct="0">
              <a:spcBef>
                <a:spcPts val="400"/>
              </a:spcBef>
              <a:buClr>
                <a:srgbClr val="2DA2BF"/>
              </a:buClr>
              <a:buSzPct val="68000"/>
              <a:defRPr/>
            </a:pPr>
            <a:endParaRPr lang="fr-FR" altLang="fr-FR" sz="8000" dirty="0">
              <a:solidFill>
                <a:prstClr val="black"/>
              </a:solidFill>
              <a:latin typeface="Lucida Sans Unicode"/>
            </a:endParaRPr>
          </a:p>
        </p:txBody>
      </p:sp>
    </p:spTree>
    <p:extLst>
      <p:ext uri="{BB962C8B-B14F-4D97-AF65-F5344CB8AC3E}">
        <p14:creationId xmlns:p14="http://schemas.microsoft.com/office/powerpoint/2010/main" val="3014548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marL="857250" indent="-857250" algn="l">
              <a:buFont typeface="+mj-lt"/>
              <a:buAutoNum type="romanUcPeriod" startAt="2"/>
            </a:pPr>
            <a:r>
              <a:rPr lang="fr-FR" b="1" dirty="0" smtClean="0"/>
              <a:t>Principaux axes de la promotion de l’emploi des personnes vulnérables</a:t>
            </a:r>
            <a:endParaRPr lang="fr-FR" b="1" dirty="0"/>
          </a:p>
        </p:txBody>
      </p:sp>
      <p:sp>
        <p:nvSpPr>
          <p:cNvPr id="3" name="Espace réservé du texte 2"/>
          <p:cNvSpPr>
            <a:spLocks noGrp="1"/>
          </p:cNvSpPr>
          <p:nvPr>
            <p:ph type="body" idx="1"/>
          </p:nvPr>
        </p:nvSpPr>
        <p:spPr>
          <a:xfrm>
            <a:off x="680144" y="4232173"/>
            <a:ext cx="9950772" cy="636987"/>
          </a:xfrm>
        </p:spPr>
        <p:txBody>
          <a:bodyPr>
            <a:normAutofit lnSpcReduction="10000"/>
          </a:bodyPr>
          <a:lstStyle/>
          <a:p>
            <a:pPr algn="l"/>
            <a:r>
              <a:rPr lang="fr-FR" b="1" i="1" dirty="0" smtClean="0"/>
              <a:t>Mise en œuvre d’une Stratégie pour l’insertion des personnes défavorisées: femmes; personnes en situation de handicap; personnes âgées de + de 35 ans</a:t>
            </a:r>
            <a:endParaRPr lang="fr-FR" b="1" i="1" dirty="0"/>
          </a:p>
        </p:txBody>
      </p:sp>
      <p:pic>
        <p:nvPicPr>
          <p:cNvPr id="1026" name="Picture 2" descr="http://www.dep.mines-paristech.fr/Donnees/data07/768-Fotolia16_axes_recherch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86700" y="10431"/>
            <a:ext cx="3468766" cy="26015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agir.fr/wp-content/uploads/2014/09/Fotolia_81917143_Subscription_Monthly_M-1024x49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959562"/>
            <a:ext cx="3901730" cy="1874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0768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ppt_w</p:attrName>
                                        </p:attrNameLst>
                                      </p:cBhvr>
                                      <p:tavLst>
                                        <p:tav tm="0">
                                          <p:val>
                                            <p:fltVal val="0"/>
                                          </p:val>
                                        </p:tav>
                                        <p:tav tm="100000">
                                          <p:val>
                                            <p:strVal val="#ppt_w"/>
                                          </p:val>
                                        </p:tav>
                                      </p:tavLst>
                                    </p:anim>
                                    <p:anim calcmode="lin" valueType="num">
                                      <p:cBhvr>
                                        <p:cTn id="8" dur="1000" fill="hold"/>
                                        <p:tgtEl>
                                          <p:spTgt spid="1026"/>
                                        </p:tgtEl>
                                        <p:attrNameLst>
                                          <p:attrName>ppt_h</p:attrName>
                                        </p:attrNameLst>
                                      </p:cBhvr>
                                      <p:tavLst>
                                        <p:tav tm="0">
                                          <p:val>
                                            <p:fltVal val="0"/>
                                          </p:val>
                                        </p:tav>
                                        <p:tav tm="100000">
                                          <p:val>
                                            <p:strVal val="#ppt_h"/>
                                          </p:val>
                                        </p:tav>
                                      </p:tavLst>
                                    </p:anim>
                                    <p:anim calcmode="lin" valueType="num">
                                      <p:cBhvr>
                                        <p:cTn id="9" dur="1000" fill="hold"/>
                                        <p:tgtEl>
                                          <p:spTgt spid="1026"/>
                                        </p:tgtEl>
                                        <p:attrNameLst>
                                          <p:attrName>style.rotation</p:attrName>
                                        </p:attrNameLst>
                                      </p:cBhvr>
                                      <p:tavLst>
                                        <p:tav tm="0">
                                          <p:val>
                                            <p:fltVal val="90"/>
                                          </p:val>
                                        </p:tav>
                                        <p:tav tm="100000">
                                          <p:val>
                                            <p:fltVal val="0"/>
                                          </p:val>
                                        </p:tav>
                                      </p:tavLst>
                                    </p:anim>
                                    <p:animEffect transition="in" filter="fade">
                                      <p:cBhvr>
                                        <p:cTn id="10" dur="1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Principaux  axes de la promotion de l’emploi des personnes vulnérables</a:t>
            </a:r>
            <a:endParaRPr lang="fr-FR" dirty="0"/>
          </a:p>
        </p:txBody>
      </p:sp>
      <p:sp>
        <p:nvSpPr>
          <p:cNvPr id="3" name="Espace réservé du contenu 2"/>
          <p:cNvSpPr>
            <a:spLocks noGrp="1"/>
          </p:cNvSpPr>
          <p:nvPr>
            <p:ph idx="1"/>
          </p:nvPr>
        </p:nvSpPr>
        <p:spPr>
          <a:xfrm>
            <a:off x="829625" y="2924944"/>
            <a:ext cx="10771142" cy="4320480"/>
          </a:xfrm>
          <a:solidFill>
            <a:schemeClr val="tx1"/>
          </a:solidFill>
        </p:spPr>
        <p:txBody>
          <a:bodyPr>
            <a:normAutofit fontScale="70000" lnSpcReduction="20000"/>
          </a:bodyPr>
          <a:lstStyle/>
          <a:p>
            <a:pPr marL="452437" indent="-342900" algn="just" eaLnBrk="0" hangingPunct="0">
              <a:spcBef>
                <a:spcPts val="400"/>
              </a:spcBef>
              <a:buClr>
                <a:srgbClr val="2DA2BF"/>
              </a:buClr>
              <a:buSzPct val="68000"/>
              <a:buFont typeface="Wingdings" panose="05000000000000000000" pitchFamily="2" charset="2"/>
              <a:buChar char="Ø"/>
              <a:defRPr/>
            </a:pPr>
            <a:r>
              <a:rPr lang="fr-FR" sz="3200" dirty="0" smtClean="0">
                <a:solidFill>
                  <a:schemeClr val="bg1"/>
                </a:solidFill>
                <a:effectLst/>
                <a:latin typeface="Book Antiqua" panose="02040602050305030304" pitchFamily="18" charset="0"/>
                <a:cs typeface="Lucida Sans Unicode" panose="020B0602030504020204" pitchFamily="34" charset="0"/>
              </a:rPr>
              <a:t>Les </a:t>
            </a:r>
            <a:r>
              <a:rPr lang="fr-FR" sz="3200" dirty="0">
                <a:solidFill>
                  <a:schemeClr val="bg1"/>
                </a:solidFill>
                <a:effectLst/>
                <a:latin typeface="Book Antiqua" panose="02040602050305030304" pitchFamily="18" charset="0"/>
                <a:cs typeface="Lucida Sans Unicode" panose="020B0602030504020204" pitchFamily="34" charset="0"/>
              </a:rPr>
              <a:t>couches vulnérables désignent les femmes, les personnes en situation de handicap et les personnes âgées de plus de 35 </a:t>
            </a:r>
            <a:r>
              <a:rPr lang="fr-FR" sz="3200" dirty="0" smtClean="0">
                <a:solidFill>
                  <a:schemeClr val="bg1"/>
                </a:solidFill>
                <a:effectLst/>
                <a:latin typeface="Book Antiqua" panose="02040602050305030304" pitchFamily="18" charset="0"/>
                <a:cs typeface="Lucida Sans Unicode" panose="020B0602030504020204" pitchFamily="34" charset="0"/>
              </a:rPr>
              <a:t>ans.</a:t>
            </a:r>
          </a:p>
          <a:p>
            <a:pPr marL="109537" indent="0" algn="just" eaLnBrk="0" hangingPunct="0">
              <a:spcBef>
                <a:spcPts val="400"/>
              </a:spcBef>
              <a:buClr>
                <a:srgbClr val="2DA2BF"/>
              </a:buClr>
              <a:buSzPct val="68000"/>
              <a:buNone/>
              <a:defRPr/>
            </a:pPr>
            <a:endParaRPr lang="fr-FR" sz="3200" dirty="0" smtClean="0">
              <a:solidFill>
                <a:schemeClr val="bg1"/>
              </a:solidFill>
              <a:effectLst/>
              <a:latin typeface="Book Antiqua" panose="02040602050305030304" pitchFamily="18" charset="0"/>
              <a:cs typeface="Lucida Sans Unicode" panose="020B0602030504020204" pitchFamily="34" charset="0"/>
            </a:endParaRPr>
          </a:p>
          <a:p>
            <a:pPr marL="452437" indent="-342900" algn="just" eaLnBrk="0" hangingPunct="0">
              <a:spcBef>
                <a:spcPts val="400"/>
              </a:spcBef>
              <a:buClr>
                <a:srgbClr val="2DA2BF"/>
              </a:buClr>
              <a:buSzPct val="68000"/>
              <a:buFont typeface="Wingdings" panose="05000000000000000000" pitchFamily="2" charset="2"/>
              <a:buChar char="Ø"/>
              <a:defRPr/>
            </a:pPr>
            <a:r>
              <a:rPr lang="fr-FR" sz="3200" dirty="0" smtClean="0">
                <a:solidFill>
                  <a:schemeClr val="bg1"/>
                </a:solidFill>
                <a:effectLst/>
                <a:latin typeface="Book Antiqua" panose="02040602050305030304" pitchFamily="18" charset="0"/>
                <a:cs typeface="Lucida Sans Unicode" panose="020B0602030504020204" pitchFamily="34" charset="0"/>
              </a:rPr>
              <a:t>Les </a:t>
            </a:r>
            <a:r>
              <a:rPr lang="fr-FR" sz="3200" dirty="0">
                <a:solidFill>
                  <a:schemeClr val="bg1"/>
                </a:solidFill>
                <a:effectLst/>
                <a:latin typeface="Book Antiqua" panose="02040602050305030304" pitchFamily="18" charset="0"/>
                <a:cs typeface="Lucida Sans Unicode" panose="020B0602030504020204" pitchFamily="34" charset="0"/>
              </a:rPr>
              <a:t>femmes représentent 48,3% de la population </a:t>
            </a:r>
            <a:r>
              <a:rPr lang="fr-FR" sz="3200" dirty="0" smtClean="0">
                <a:solidFill>
                  <a:schemeClr val="bg1"/>
                </a:solidFill>
                <a:effectLst/>
                <a:latin typeface="Book Antiqua" panose="02040602050305030304" pitchFamily="18" charset="0"/>
                <a:cs typeface="Lucida Sans Unicode" panose="020B0602030504020204" pitchFamily="34" charset="0"/>
              </a:rPr>
              <a:t>totale tandis que les </a:t>
            </a:r>
            <a:r>
              <a:rPr lang="fr-FR" sz="3200" dirty="0">
                <a:solidFill>
                  <a:schemeClr val="bg1"/>
                </a:solidFill>
                <a:effectLst/>
                <a:latin typeface="Book Antiqua" panose="02040602050305030304" pitchFamily="18" charset="0"/>
                <a:cs typeface="Lucida Sans Unicode" panose="020B0602030504020204" pitchFamily="34" charset="0"/>
              </a:rPr>
              <a:t>personnes </a:t>
            </a:r>
            <a:r>
              <a:rPr lang="fr-FR" sz="3200" dirty="0" smtClean="0">
                <a:solidFill>
                  <a:schemeClr val="bg1"/>
                </a:solidFill>
                <a:effectLst/>
                <a:latin typeface="Book Antiqua" panose="02040602050305030304" pitchFamily="18" charset="0"/>
                <a:cs typeface="Lucida Sans Unicode" panose="020B0602030504020204" pitchFamily="34" charset="0"/>
              </a:rPr>
              <a:t>âgées de </a:t>
            </a:r>
            <a:r>
              <a:rPr lang="fr-FR" sz="3200" dirty="0">
                <a:solidFill>
                  <a:schemeClr val="bg1"/>
                </a:solidFill>
                <a:effectLst/>
                <a:latin typeface="Book Antiqua" panose="02040602050305030304" pitchFamily="18" charset="0"/>
                <a:cs typeface="Lucida Sans Unicode" panose="020B0602030504020204" pitchFamily="34" charset="0"/>
              </a:rPr>
              <a:t>plus de 35 </a:t>
            </a:r>
            <a:r>
              <a:rPr lang="fr-FR" sz="3200" dirty="0" smtClean="0">
                <a:solidFill>
                  <a:schemeClr val="bg1"/>
                </a:solidFill>
                <a:effectLst/>
                <a:latin typeface="Book Antiqua" panose="02040602050305030304" pitchFamily="18" charset="0"/>
                <a:cs typeface="Lucida Sans Unicode" panose="020B0602030504020204" pitchFamily="34" charset="0"/>
              </a:rPr>
              <a:t>ans représentent 36,8</a:t>
            </a:r>
            <a:r>
              <a:rPr lang="fr-FR" sz="3200" dirty="0">
                <a:solidFill>
                  <a:schemeClr val="bg1"/>
                </a:solidFill>
                <a:effectLst/>
                <a:latin typeface="Book Antiqua" panose="02040602050305030304" pitchFamily="18" charset="0"/>
                <a:cs typeface="Lucida Sans Unicode" panose="020B0602030504020204" pitchFamily="34" charset="0"/>
              </a:rPr>
              <a:t>% de cette population </a:t>
            </a:r>
            <a:r>
              <a:rPr lang="fr-FR" sz="3200" dirty="0" smtClean="0">
                <a:solidFill>
                  <a:schemeClr val="bg1"/>
                </a:solidFill>
                <a:effectLst/>
                <a:latin typeface="Book Antiqua" panose="02040602050305030304" pitchFamily="18" charset="0"/>
                <a:cs typeface="Lucida Sans Unicode" panose="020B0602030504020204" pitchFamily="34" charset="0"/>
              </a:rPr>
              <a:t>totale. </a:t>
            </a:r>
            <a:r>
              <a:rPr lang="fr-FR" sz="3200" i="1" dirty="0">
                <a:solidFill>
                  <a:schemeClr val="bg1"/>
                </a:solidFill>
                <a:effectLst/>
                <a:latin typeface="Book Antiqua" panose="02040602050305030304" pitchFamily="18" charset="0"/>
                <a:cs typeface="Lucida Sans Unicode" panose="020B0602030504020204" pitchFamily="34" charset="0"/>
              </a:rPr>
              <a:t>(source Enquête Nationale sur la Situation de l’Emploi et du Travail des Enfants </a:t>
            </a:r>
            <a:r>
              <a:rPr lang="fr-FR" sz="3200" i="1" dirty="0" smtClean="0">
                <a:solidFill>
                  <a:schemeClr val="bg1"/>
                </a:solidFill>
                <a:effectLst/>
                <a:latin typeface="Book Antiqua" panose="02040602050305030304" pitchFamily="18" charset="0"/>
                <a:cs typeface="Lucida Sans Unicode" panose="020B0602030504020204" pitchFamily="34" charset="0"/>
              </a:rPr>
              <a:t>2013-2014).</a:t>
            </a:r>
          </a:p>
          <a:p>
            <a:pPr marL="109537" indent="0" algn="just" eaLnBrk="0" hangingPunct="0">
              <a:spcBef>
                <a:spcPts val="400"/>
              </a:spcBef>
              <a:buClr>
                <a:srgbClr val="2DA2BF"/>
              </a:buClr>
              <a:buSzPct val="68000"/>
              <a:buNone/>
              <a:defRPr/>
            </a:pPr>
            <a:endParaRPr lang="fr-FR" sz="3200" i="1" dirty="0" smtClean="0">
              <a:solidFill>
                <a:schemeClr val="bg1"/>
              </a:solidFill>
              <a:effectLst/>
              <a:latin typeface="Book Antiqua" panose="02040602050305030304" pitchFamily="18" charset="0"/>
              <a:cs typeface="Lucida Sans Unicode" panose="020B0602030504020204" pitchFamily="34" charset="0"/>
            </a:endParaRPr>
          </a:p>
          <a:p>
            <a:pPr marL="452437" indent="-342900" algn="just" eaLnBrk="0" hangingPunct="0">
              <a:spcBef>
                <a:spcPts val="400"/>
              </a:spcBef>
              <a:buClr>
                <a:srgbClr val="2DA2BF"/>
              </a:buClr>
              <a:buSzPct val="68000"/>
              <a:buFont typeface="Wingdings" panose="05000000000000000000" pitchFamily="2" charset="2"/>
              <a:buChar char="Ø"/>
              <a:defRPr/>
            </a:pPr>
            <a:r>
              <a:rPr lang="fr-FR" sz="3200" dirty="0" smtClean="0">
                <a:solidFill>
                  <a:schemeClr val="bg1"/>
                </a:solidFill>
                <a:effectLst/>
                <a:latin typeface="Book Antiqua" panose="02040602050305030304" pitchFamily="18" charset="0"/>
                <a:cs typeface="Lucida Sans Unicode" panose="020B0602030504020204" pitchFamily="34" charset="0"/>
              </a:rPr>
              <a:t>54 % des chômeurs sont des femmes tandis que 30% des chômeurs sont des personnes âgées de plus de 35 ans</a:t>
            </a:r>
          </a:p>
          <a:p>
            <a:pPr marL="109537" indent="0" algn="just" eaLnBrk="0" hangingPunct="0">
              <a:spcBef>
                <a:spcPts val="400"/>
              </a:spcBef>
              <a:buClr>
                <a:srgbClr val="2DA2BF"/>
              </a:buClr>
              <a:buSzPct val="68000"/>
              <a:buNone/>
              <a:defRPr/>
            </a:pPr>
            <a:endParaRPr lang="fr-FR" sz="3200" i="1" dirty="0" smtClean="0">
              <a:solidFill>
                <a:schemeClr val="bg1"/>
              </a:solidFill>
              <a:effectLst/>
              <a:latin typeface="Book Antiqua" panose="02040602050305030304" pitchFamily="18" charset="0"/>
              <a:cs typeface="Lucida Sans Unicode" panose="020B0602030504020204" pitchFamily="34" charset="0"/>
            </a:endParaRPr>
          </a:p>
          <a:p>
            <a:pPr marL="452437" indent="-342900" algn="just" eaLnBrk="0" hangingPunct="0">
              <a:spcBef>
                <a:spcPts val="400"/>
              </a:spcBef>
              <a:buClr>
                <a:srgbClr val="2DA2BF"/>
              </a:buClr>
              <a:buSzPct val="68000"/>
              <a:buFont typeface="Wingdings" panose="05000000000000000000" pitchFamily="2" charset="2"/>
              <a:buChar char="Ø"/>
              <a:defRPr/>
            </a:pPr>
            <a:r>
              <a:rPr lang="fr-FR" sz="3200" dirty="0" smtClean="0">
                <a:solidFill>
                  <a:schemeClr val="bg1"/>
                </a:solidFill>
                <a:effectLst/>
                <a:latin typeface="Book Antiqua" panose="02040602050305030304" pitchFamily="18" charset="0"/>
                <a:cs typeface="Lucida Sans Unicode" panose="020B0602030504020204" pitchFamily="34" charset="0"/>
              </a:rPr>
              <a:t>En </a:t>
            </a:r>
            <a:r>
              <a:rPr lang="fr-FR" sz="3200" dirty="0">
                <a:solidFill>
                  <a:schemeClr val="bg1"/>
                </a:solidFill>
                <a:effectLst/>
                <a:latin typeface="Book Antiqua" panose="02040602050305030304" pitchFamily="18" charset="0"/>
                <a:cs typeface="Lucida Sans Unicode" panose="020B0602030504020204" pitchFamily="34" charset="0"/>
              </a:rPr>
              <a:t>Côte d’Ivoire, les personnes en situation de handicap représentent </a:t>
            </a:r>
            <a:r>
              <a:rPr lang="fr-FR" sz="3200" dirty="0" smtClean="0">
                <a:solidFill>
                  <a:schemeClr val="bg1"/>
                </a:solidFill>
                <a:effectLst/>
                <a:latin typeface="Book Antiqua" panose="02040602050305030304" pitchFamily="18" charset="0"/>
                <a:cs typeface="Lucida Sans Unicode" panose="020B0602030504020204" pitchFamily="34" charset="0"/>
              </a:rPr>
              <a:t>environ 10 </a:t>
            </a:r>
            <a:r>
              <a:rPr lang="fr-FR" sz="3200" dirty="0">
                <a:solidFill>
                  <a:schemeClr val="bg1"/>
                </a:solidFill>
                <a:effectLst/>
                <a:latin typeface="Book Antiqua" panose="02040602050305030304" pitchFamily="18" charset="0"/>
                <a:cs typeface="Lucida Sans Unicode" panose="020B0602030504020204" pitchFamily="34" charset="0"/>
              </a:rPr>
              <a:t>% de la population, soit environ 2 500 000 </a:t>
            </a:r>
            <a:r>
              <a:rPr lang="fr-FR" sz="3200" dirty="0" smtClean="0">
                <a:solidFill>
                  <a:schemeClr val="bg1"/>
                </a:solidFill>
                <a:effectLst/>
                <a:latin typeface="Book Antiqua" panose="02040602050305030304" pitchFamily="18" charset="0"/>
                <a:cs typeface="Lucida Sans Unicode" panose="020B0602030504020204" pitchFamily="34" charset="0"/>
              </a:rPr>
              <a:t>personnes en situation de handicap.</a:t>
            </a:r>
          </a:p>
          <a:p>
            <a:pPr marL="109537" indent="0" algn="just" eaLnBrk="0" hangingPunct="0">
              <a:spcBef>
                <a:spcPts val="400"/>
              </a:spcBef>
              <a:buClr>
                <a:srgbClr val="2DA2BF"/>
              </a:buClr>
              <a:buSzPct val="68000"/>
              <a:buNone/>
              <a:defRPr/>
            </a:pPr>
            <a:endParaRPr lang="fr-FR" sz="3200" dirty="0" smtClean="0">
              <a:solidFill>
                <a:schemeClr val="bg1"/>
              </a:solidFill>
              <a:effectLst/>
              <a:latin typeface="Book Antiqua" panose="02040602050305030304" pitchFamily="18" charset="0"/>
              <a:cs typeface="Lucida Sans Unicode" panose="020B0602030504020204" pitchFamily="34" charset="0"/>
            </a:endParaRPr>
          </a:p>
          <a:p>
            <a:pPr marL="452437" indent="-342900" algn="just" eaLnBrk="0" hangingPunct="0">
              <a:spcBef>
                <a:spcPts val="400"/>
              </a:spcBef>
              <a:buClr>
                <a:srgbClr val="2DA2BF"/>
              </a:buClr>
              <a:buSzPct val="68000"/>
              <a:buFont typeface="Wingdings" panose="05000000000000000000" pitchFamily="2" charset="2"/>
              <a:buChar char="Ø"/>
              <a:defRPr/>
            </a:pPr>
            <a:r>
              <a:rPr lang="fr-FR" sz="3200" dirty="0" smtClean="0">
                <a:solidFill>
                  <a:schemeClr val="bg1"/>
                </a:solidFill>
                <a:effectLst/>
                <a:latin typeface="Book Antiqua" panose="02040602050305030304" pitchFamily="18" charset="0"/>
                <a:cs typeface="Lucida Sans Unicode" panose="020B0602030504020204" pitchFamily="34" charset="0"/>
              </a:rPr>
              <a:t>Populations confrontées à de réelles difficultés d’accès au marché du travail en raison de leur vulnérabilité (notamment le handicap physique, psychique ou intellectuel). </a:t>
            </a:r>
          </a:p>
          <a:p>
            <a:pPr marL="452437" indent="-342900" algn="just" eaLnBrk="0" hangingPunct="0">
              <a:spcBef>
                <a:spcPts val="400"/>
              </a:spcBef>
              <a:buClr>
                <a:srgbClr val="2DA2BF"/>
              </a:buClr>
              <a:buSzPct val="68000"/>
              <a:buFont typeface="Wingdings" panose="05000000000000000000" pitchFamily="2" charset="2"/>
              <a:buChar char="Ø"/>
              <a:defRPr/>
            </a:pPr>
            <a:endParaRPr lang="fr-FR" sz="3200" dirty="0" smtClean="0">
              <a:solidFill>
                <a:schemeClr val="bg1"/>
              </a:solidFill>
              <a:effectLst/>
              <a:latin typeface="Book Antiqua" panose="02040602050305030304" pitchFamily="18" charset="0"/>
              <a:cs typeface="Lucida Sans Unicode" panose="020B0602030504020204" pitchFamily="34" charset="0"/>
            </a:endParaRPr>
          </a:p>
          <a:p>
            <a:pPr algn="just"/>
            <a:endParaRPr lang="fr-FR" sz="2000" dirty="0">
              <a:solidFill>
                <a:schemeClr val="bg1"/>
              </a:solidFill>
              <a:latin typeface="Lucida Sans Unicode" panose="020B0602030504020204" pitchFamily="34" charset="0"/>
              <a:cs typeface="Lucida Sans Unicode" panose="020B0602030504020204" pitchFamily="34" charset="0"/>
            </a:endParaRPr>
          </a:p>
          <a:p>
            <a:pPr marL="0" indent="0">
              <a:buNone/>
            </a:pPr>
            <a:endParaRPr lang="fr-FR" sz="2000" i="1" dirty="0" smtClean="0">
              <a:solidFill>
                <a:schemeClr val="bg1"/>
              </a:solidFill>
              <a:latin typeface="Lucida Sans Unicode" panose="020B0602030504020204" pitchFamily="34" charset="0"/>
              <a:cs typeface="Lucida Sans Unicode" panose="020B0602030504020204" pitchFamily="34" charset="0"/>
            </a:endParaRPr>
          </a:p>
          <a:p>
            <a:pPr marL="0" indent="0">
              <a:buNone/>
            </a:pPr>
            <a:endParaRPr lang="fr-FR" sz="2000" dirty="0">
              <a:solidFill>
                <a:schemeClr val="bg1"/>
              </a:solidFill>
              <a:latin typeface="Lucida Sans Unicode" panose="020B0602030504020204" pitchFamily="34" charset="0"/>
              <a:cs typeface="Lucida Sans Unicode" panose="020B0602030504020204" pitchFamily="34" charset="0"/>
            </a:endParaRPr>
          </a:p>
          <a:p>
            <a:pPr marL="109537" indent="0" algn="just" eaLnBrk="0" hangingPunct="0">
              <a:spcBef>
                <a:spcPts val="400"/>
              </a:spcBef>
              <a:buClr>
                <a:srgbClr val="2DA2BF"/>
              </a:buClr>
              <a:buSzPct val="68000"/>
              <a:buNone/>
              <a:defRPr/>
            </a:pPr>
            <a:endParaRPr lang="fr-FR" altLang="fr-FR" sz="2000" dirty="0">
              <a:solidFill>
                <a:prstClr val="black"/>
              </a:solidFill>
              <a:latin typeface="Lucida Sans Unicode"/>
            </a:endParaRPr>
          </a:p>
        </p:txBody>
      </p:sp>
      <p:pic>
        <p:nvPicPr>
          <p:cNvPr id="4" name="Image 3"/>
          <p:cNvPicPr>
            <a:picLocks noChangeAspect="1"/>
          </p:cNvPicPr>
          <p:nvPr/>
        </p:nvPicPr>
        <p:blipFill>
          <a:blip r:embed="rId2"/>
          <a:stretch>
            <a:fillRect/>
          </a:stretch>
        </p:blipFill>
        <p:spPr>
          <a:xfrm>
            <a:off x="829625" y="2132856"/>
            <a:ext cx="739525" cy="621289"/>
          </a:xfrm>
          <a:prstGeom prst="rect">
            <a:avLst/>
          </a:prstGeom>
        </p:spPr>
      </p:pic>
      <p:sp>
        <p:nvSpPr>
          <p:cNvPr id="6" name="Rectangle 5"/>
          <p:cNvSpPr/>
          <p:nvPr/>
        </p:nvSpPr>
        <p:spPr>
          <a:xfrm>
            <a:off x="1569150" y="2132856"/>
            <a:ext cx="10031617" cy="61163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537" indent="0" algn="just" eaLnBrk="0" hangingPunct="0">
              <a:spcBef>
                <a:spcPts val="400"/>
              </a:spcBef>
              <a:buClr>
                <a:srgbClr val="2DA2BF"/>
              </a:buClr>
              <a:buSzPct val="68000"/>
              <a:buNone/>
              <a:defRPr/>
            </a:pPr>
            <a:r>
              <a:rPr lang="fr-FR" altLang="fr-FR" b="1" dirty="0" smtClean="0">
                <a:solidFill>
                  <a:srgbClr val="00B050"/>
                </a:solidFill>
                <a:latin typeface="Book Antiqua" panose="02040602050305030304" pitchFamily="18" charset="0"/>
              </a:rPr>
              <a:t>Contexte et justification</a:t>
            </a:r>
            <a:endParaRPr lang="fr-FR" altLang="fr-FR" b="1" dirty="0">
              <a:solidFill>
                <a:srgbClr val="00B050"/>
              </a:solidFill>
              <a:latin typeface="Book Antiqua" panose="02040602050305030304" pitchFamily="18" charset="0"/>
            </a:endParaRPr>
          </a:p>
        </p:txBody>
      </p:sp>
    </p:spTree>
    <p:extLst>
      <p:ext uri="{BB962C8B-B14F-4D97-AF65-F5344CB8AC3E}">
        <p14:creationId xmlns:p14="http://schemas.microsoft.com/office/powerpoint/2010/main" val="2354531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Principaux  axes de la promotion de l’emploi des personnes défavorisées</a:t>
            </a:r>
          </a:p>
        </p:txBody>
      </p:sp>
      <p:sp>
        <p:nvSpPr>
          <p:cNvPr id="3" name="Espace réservé du contenu 2"/>
          <p:cNvSpPr>
            <a:spLocks noGrp="1"/>
          </p:cNvSpPr>
          <p:nvPr>
            <p:ph idx="1"/>
          </p:nvPr>
        </p:nvSpPr>
        <p:spPr>
          <a:xfrm>
            <a:off x="729108" y="3111060"/>
            <a:ext cx="11017223" cy="3528392"/>
          </a:xfrm>
          <a:solidFill>
            <a:schemeClr val="tx1"/>
          </a:solidFill>
        </p:spPr>
        <p:txBody>
          <a:bodyPr>
            <a:normAutofit fontScale="85000" lnSpcReduction="20000"/>
          </a:bodyPr>
          <a:lstStyle/>
          <a:p>
            <a:pPr marL="109537" indent="0" algn="just" eaLnBrk="0" hangingPunct="0">
              <a:spcBef>
                <a:spcPts val="400"/>
              </a:spcBef>
              <a:buClr>
                <a:srgbClr val="2DA2BF"/>
              </a:buClr>
              <a:buSzPct val="68000"/>
              <a:buNone/>
              <a:defRPr/>
            </a:pPr>
            <a:r>
              <a:rPr lang="fr-FR" sz="2400" dirty="0" smtClean="0">
                <a:solidFill>
                  <a:schemeClr val="bg1"/>
                </a:solidFill>
                <a:effectLst/>
                <a:latin typeface="Book Antiqua" panose="02040602050305030304" pitchFamily="18" charset="0"/>
                <a:ea typeface="Times New Roman" panose="02020603050405020304" pitchFamily="18" charset="0"/>
                <a:cs typeface="Lucida Sans Unicode" panose="020B0602030504020204" pitchFamily="34" charset="0"/>
              </a:rPr>
              <a:t>Personne en situation de handicap: « toute personne dont l’intégrité physique ou mentale est passagèrement ou définitivement diminuée soit congénitalement, soit sous l’effet d’une maladie ou d’un accident, de sorte que son autonomie, son aptitude à fréquenter l’école ou à occuper un emploi, s’en trouvent compromises ».</a:t>
            </a:r>
          </a:p>
          <a:p>
            <a:pPr marL="452437" indent="-342900" algn="just" eaLnBrk="0" hangingPunct="0">
              <a:spcBef>
                <a:spcPts val="400"/>
              </a:spcBef>
              <a:buClr>
                <a:srgbClr val="2DA2BF"/>
              </a:buClr>
              <a:buSzPct val="68000"/>
              <a:buFont typeface="Wingdings" panose="05000000000000000000" pitchFamily="2" charset="2"/>
              <a:buChar char="Ø"/>
              <a:defRPr/>
            </a:pPr>
            <a:endParaRPr lang="fr-FR" sz="2400" dirty="0">
              <a:solidFill>
                <a:schemeClr val="bg1"/>
              </a:solidFill>
              <a:effectLst/>
              <a:latin typeface="Book Antiqua" panose="02040602050305030304" pitchFamily="18" charset="0"/>
              <a:ea typeface="Times New Roman" panose="02020603050405020304" pitchFamily="18" charset="0"/>
              <a:cs typeface="Lucida Sans Unicode" panose="020B0602030504020204" pitchFamily="34" charset="0"/>
            </a:endParaRPr>
          </a:p>
          <a:p>
            <a:pPr marL="452437" indent="-342900" algn="just" eaLnBrk="0" hangingPunct="0">
              <a:spcBef>
                <a:spcPts val="400"/>
              </a:spcBef>
              <a:buClr>
                <a:srgbClr val="2DA2BF"/>
              </a:buClr>
              <a:buSzPct val="68000"/>
              <a:buFont typeface="Wingdings" panose="05000000000000000000" pitchFamily="2" charset="2"/>
              <a:buChar char="Ø"/>
              <a:defRPr/>
            </a:pPr>
            <a:r>
              <a:rPr lang="fr-FR" sz="2400" dirty="0" smtClean="0">
                <a:solidFill>
                  <a:schemeClr val="bg1"/>
                </a:solidFill>
                <a:effectLst/>
                <a:latin typeface="Book Antiqua" panose="02040602050305030304" pitchFamily="18" charset="0"/>
                <a:ea typeface="Times New Roman" panose="02020603050405020304" pitchFamily="18" charset="0"/>
                <a:cs typeface="Lucida Sans Unicode" panose="020B0602030504020204" pitchFamily="34" charset="0"/>
              </a:rPr>
              <a:t>Adoption d’un </a:t>
            </a:r>
            <a:r>
              <a:rPr lang="fr-FR" sz="2400" b="1" dirty="0">
                <a:solidFill>
                  <a:schemeClr val="bg1"/>
                </a:solidFill>
                <a:effectLst/>
                <a:latin typeface="Book Antiqua" panose="02040602050305030304" pitchFamily="18" charset="0"/>
                <a:ea typeface="Times New Roman" panose="02020603050405020304" pitchFamily="18" charset="0"/>
                <a:cs typeface="Lucida Sans Unicode" panose="020B0602030504020204" pitchFamily="34" charset="0"/>
              </a:rPr>
              <a:t>nouveau Code du Travail </a:t>
            </a:r>
            <a:r>
              <a:rPr lang="fr-FR" sz="2400" b="1" dirty="0" smtClean="0">
                <a:solidFill>
                  <a:schemeClr val="bg1"/>
                </a:solidFill>
                <a:effectLst/>
                <a:latin typeface="Book Antiqua" panose="02040602050305030304" pitchFamily="18" charset="0"/>
                <a:ea typeface="Times New Roman" panose="02020603050405020304" pitchFamily="18" charset="0"/>
                <a:cs typeface="Lucida Sans Unicode" panose="020B0602030504020204" pitchFamily="34" charset="0"/>
              </a:rPr>
              <a:t>en juin 2015 </a:t>
            </a:r>
            <a:r>
              <a:rPr lang="fr-FR" sz="2400" dirty="0" smtClean="0">
                <a:solidFill>
                  <a:schemeClr val="bg1"/>
                </a:solidFill>
                <a:effectLst/>
                <a:latin typeface="Book Antiqua" panose="02040602050305030304" pitchFamily="18" charset="0"/>
                <a:ea typeface="Times New Roman" panose="02020603050405020304" pitchFamily="18" charset="0"/>
                <a:cs typeface="Lucida Sans Unicode" panose="020B0602030504020204" pitchFamily="34" charset="0"/>
              </a:rPr>
              <a:t>avec </a:t>
            </a:r>
            <a:r>
              <a:rPr lang="fr-FR" sz="2400" dirty="0">
                <a:solidFill>
                  <a:schemeClr val="bg1"/>
                </a:solidFill>
                <a:effectLst/>
                <a:latin typeface="Book Antiqua" panose="02040602050305030304" pitchFamily="18" charset="0"/>
                <a:ea typeface="Times New Roman" panose="02020603050405020304" pitchFamily="18" charset="0"/>
                <a:cs typeface="Lucida Sans Unicode" panose="020B0602030504020204" pitchFamily="34" charset="0"/>
              </a:rPr>
              <a:t>de nouvelles dispositions en faveur de l’emploi des </a:t>
            </a:r>
            <a:r>
              <a:rPr lang="fr-FR" sz="2400" dirty="0" smtClean="0">
                <a:solidFill>
                  <a:schemeClr val="bg1"/>
                </a:solidFill>
                <a:effectLst/>
                <a:latin typeface="Book Antiqua" panose="02040602050305030304" pitchFamily="18" charset="0"/>
                <a:ea typeface="Times New Roman" panose="02020603050405020304" pitchFamily="18" charset="0"/>
                <a:cs typeface="Lucida Sans Unicode" panose="020B0602030504020204" pitchFamily="34" charset="0"/>
              </a:rPr>
              <a:t>personnes </a:t>
            </a:r>
            <a:r>
              <a:rPr lang="fr-FR" sz="2400" dirty="0">
                <a:solidFill>
                  <a:schemeClr val="bg1"/>
                </a:solidFill>
                <a:effectLst/>
                <a:latin typeface="Book Antiqua" panose="02040602050305030304" pitchFamily="18" charset="0"/>
                <a:ea typeface="Times New Roman" panose="02020603050405020304" pitchFamily="18" charset="0"/>
                <a:cs typeface="Lucida Sans Unicode" panose="020B0602030504020204" pitchFamily="34" charset="0"/>
              </a:rPr>
              <a:t>vulnérables, notamment les personnes en situation de </a:t>
            </a:r>
            <a:r>
              <a:rPr lang="fr-FR" sz="2400" dirty="0" smtClean="0">
                <a:solidFill>
                  <a:schemeClr val="bg1"/>
                </a:solidFill>
                <a:effectLst/>
                <a:latin typeface="Book Antiqua" panose="02040602050305030304" pitchFamily="18" charset="0"/>
                <a:ea typeface="Times New Roman" panose="02020603050405020304" pitchFamily="18" charset="0"/>
                <a:cs typeface="Lucida Sans Unicode" panose="020B0602030504020204" pitchFamily="34" charset="0"/>
              </a:rPr>
              <a:t>handicap: « l’Employeur doit réserver un quota d’emplois aux personnes en situation de handicap possédant la qualification professionnelle requise ». Décret d’application en cours.</a:t>
            </a:r>
          </a:p>
          <a:p>
            <a:pPr marL="109537" indent="0" algn="just" eaLnBrk="0" hangingPunct="0">
              <a:spcBef>
                <a:spcPts val="400"/>
              </a:spcBef>
              <a:buClr>
                <a:srgbClr val="2DA2BF"/>
              </a:buClr>
              <a:buSzPct val="68000"/>
              <a:buNone/>
              <a:defRPr/>
            </a:pPr>
            <a:endParaRPr lang="fr-FR" sz="2400" dirty="0" smtClean="0">
              <a:solidFill>
                <a:schemeClr val="bg1"/>
              </a:solidFill>
              <a:effectLst/>
              <a:latin typeface="Book Antiqua" panose="02040602050305030304" pitchFamily="18" charset="0"/>
              <a:ea typeface="Times New Roman" panose="02020603050405020304" pitchFamily="18" charset="0"/>
              <a:cs typeface="Lucida Sans Unicode" panose="020B0602030504020204" pitchFamily="34" charset="0"/>
            </a:endParaRPr>
          </a:p>
          <a:p>
            <a:pPr marL="452437" indent="-342900" algn="just" eaLnBrk="0" hangingPunct="0">
              <a:spcBef>
                <a:spcPts val="400"/>
              </a:spcBef>
              <a:buClr>
                <a:srgbClr val="2DA2BF"/>
              </a:buClr>
              <a:buSzPct val="68000"/>
              <a:buFont typeface="Wingdings" panose="05000000000000000000" pitchFamily="2" charset="2"/>
              <a:buChar char="Ø"/>
              <a:defRPr/>
            </a:pPr>
            <a:r>
              <a:rPr lang="fr-FR" sz="2400" dirty="0" smtClean="0">
                <a:solidFill>
                  <a:schemeClr val="bg1"/>
                </a:solidFill>
                <a:effectLst/>
                <a:latin typeface="Book Antiqua" panose="02040602050305030304" pitchFamily="18" charset="0"/>
                <a:ea typeface="Times New Roman" panose="02020603050405020304" pitchFamily="18" charset="0"/>
                <a:cs typeface="Lucida Sans Unicode" panose="020B0602030504020204" pitchFamily="34" charset="0"/>
              </a:rPr>
              <a:t>Adoption </a:t>
            </a:r>
            <a:r>
              <a:rPr lang="fr-FR" sz="2400" dirty="0">
                <a:solidFill>
                  <a:schemeClr val="bg1"/>
                </a:solidFill>
                <a:effectLst/>
                <a:latin typeface="Book Antiqua" panose="02040602050305030304" pitchFamily="18" charset="0"/>
                <a:ea typeface="Times New Roman" panose="02020603050405020304" pitchFamily="18" charset="0"/>
                <a:cs typeface="Lucida Sans Unicode" panose="020B0602030504020204" pitchFamily="34" charset="0"/>
              </a:rPr>
              <a:t>d’une </a:t>
            </a:r>
            <a:r>
              <a:rPr lang="fr-FR" sz="2400" b="1" dirty="0" smtClean="0">
                <a:solidFill>
                  <a:schemeClr val="bg1"/>
                </a:solidFill>
                <a:effectLst/>
                <a:latin typeface="Book Antiqua" panose="02040602050305030304" pitchFamily="18" charset="0"/>
                <a:ea typeface="Times New Roman" panose="02020603050405020304" pitchFamily="18" charset="0"/>
                <a:cs typeface="Lucida Sans Unicode" panose="020B0602030504020204" pitchFamily="34" charset="0"/>
              </a:rPr>
              <a:t>Loi d’Orientation en faveur des Personnes Handicapées </a:t>
            </a:r>
            <a:r>
              <a:rPr lang="fr-FR" sz="2400" dirty="0" smtClean="0">
                <a:solidFill>
                  <a:schemeClr val="bg1"/>
                </a:solidFill>
                <a:effectLst/>
                <a:latin typeface="Book Antiqua" panose="02040602050305030304" pitchFamily="18" charset="0"/>
                <a:ea typeface="Times New Roman" panose="02020603050405020304" pitchFamily="18" charset="0"/>
                <a:cs typeface="Lucida Sans Unicode" panose="020B0602030504020204" pitchFamily="34" charset="0"/>
              </a:rPr>
              <a:t>en 1998 et d’une </a:t>
            </a:r>
            <a:r>
              <a:rPr lang="fr-FR" sz="2400" b="1" dirty="0" smtClean="0">
                <a:solidFill>
                  <a:schemeClr val="bg1"/>
                </a:solidFill>
                <a:effectLst/>
                <a:latin typeface="Book Antiqua" panose="02040602050305030304" pitchFamily="18" charset="0"/>
                <a:ea typeface="Times New Roman" panose="02020603050405020304" pitchFamily="18" charset="0"/>
                <a:cs typeface="Lucida Sans Unicode" panose="020B0602030504020204" pitchFamily="34" charset="0"/>
              </a:rPr>
              <a:t>Politique </a:t>
            </a:r>
            <a:r>
              <a:rPr lang="fr-FR" sz="2400" b="1" dirty="0">
                <a:solidFill>
                  <a:schemeClr val="bg1"/>
                </a:solidFill>
                <a:effectLst/>
                <a:latin typeface="Book Antiqua" panose="02040602050305030304" pitchFamily="18" charset="0"/>
                <a:ea typeface="Times New Roman" panose="02020603050405020304" pitchFamily="18" charset="0"/>
                <a:cs typeface="Lucida Sans Unicode" panose="020B0602030504020204" pitchFamily="34" charset="0"/>
              </a:rPr>
              <a:t>Nationale en faveur des Personnes en Situation de </a:t>
            </a:r>
            <a:r>
              <a:rPr lang="fr-FR" sz="2400" b="1" dirty="0" smtClean="0">
                <a:solidFill>
                  <a:schemeClr val="bg1"/>
                </a:solidFill>
                <a:effectLst/>
                <a:latin typeface="Book Antiqua" panose="02040602050305030304" pitchFamily="18" charset="0"/>
                <a:ea typeface="Times New Roman" panose="02020603050405020304" pitchFamily="18" charset="0"/>
                <a:cs typeface="Lucida Sans Unicode" panose="020B0602030504020204" pitchFamily="34" charset="0"/>
              </a:rPr>
              <a:t>Handicap </a:t>
            </a:r>
            <a:r>
              <a:rPr lang="fr-FR" sz="2400" dirty="0" smtClean="0">
                <a:solidFill>
                  <a:schemeClr val="bg1"/>
                </a:solidFill>
                <a:effectLst/>
                <a:latin typeface="Book Antiqua" panose="02040602050305030304" pitchFamily="18" charset="0"/>
                <a:ea typeface="Times New Roman" panose="02020603050405020304" pitchFamily="18" charset="0"/>
                <a:cs typeface="Lucida Sans Unicode" panose="020B0602030504020204" pitchFamily="34" charset="0"/>
              </a:rPr>
              <a:t>assortie </a:t>
            </a:r>
            <a:r>
              <a:rPr lang="fr-FR" sz="2400" dirty="0">
                <a:solidFill>
                  <a:schemeClr val="bg1"/>
                </a:solidFill>
                <a:effectLst/>
                <a:latin typeface="Book Antiqua" panose="02040602050305030304" pitchFamily="18" charset="0"/>
                <a:ea typeface="Times New Roman" panose="02020603050405020304" pitchFamily="18" charset="0"/>
                <a:cs typeface="Lucida Sans Unicode" panose="020B0602030504020204" pitchFamily="34" charset="0"/>
              </a:rPr>
              <a:t>d’un Plan Stratégique National 2014-2016, avec notamment l’intégration des enfants handicapés dans les écoles ordinaires publiques </a:t>
            </a:r>
            <a:r>
              <a:rPr lang="fr-FR" sz="2400" dirty="0" smtClean="0">
                <a:solidFill>
                  <a:schemeClr val="bg1"/>
                </a:solidFill>
                <a:effectLst/>
                <a:latin typeface="Book Antiqua" panose="02040602050305030304" pitchFamily="18" charset="0"/>
                <a:ea typeface="Times New Roman" panose="02020603050405020304" pitchFamily="18" charset="0"/>
                <a:cs typeface="Lucida Sans Unicode" panose="020B0602030504020204" pitchFamily="34" charset="0"/>
              </a:rPr>
              <a:t>et privées</a:t>
            </a:r>
            <a:r>
              <a:rPr lang="fr-FR" sz="2400" dirty="0">
                <a:solidFill>
                  <a:schemeClr val="bg1"/>
                </a:solidFill>
                <a:effectLst/>
                <a:latin typeface="Book Antiqua" panose="02040602050305030304" pitchFamily="18" charset="0"/>
                <a:ea typeface="Times New Roman" panose="02020603050405020304" pitchFamily="18" charset="0"/>
                <a:cs typeface="Lucida Sans Unicode" panose="020B0602030504020204" pitchFamily="34" charset="0"/>
              </a:rPr>
              <a:t>, sans conditions </a:t>
            </a:r>
            <a:r>
              <a:rPr lang="fr-FR" sz="2400" dirty="0" smtClean="0">
                <a:solidFill>
                  <a:schemeClr val="bg1"/>
                </a:solidFill>
                <a:effectLst/>
                <a:latin typeface="Book Antiqua" panose="02040602050305030304" pitchFamily="18" charset="0"/>
                <a:ea typeface="Times New Roman" panose="02020603050405020304" pitchFamily="18" charset="0"/>
                <a:cs typeface="Lucida Sans Unicode" panose="020B0602030504020204" pitchFamily="34" charset="0"/>
              </a:rPr>
              <a:t>d’admission;</a:t>
            </a:r>
          </a:p>
          <a:p>
            <a:pPr marL="109537" indent="0" algn="just" eaLnBrk="0" hangingPunct="0">
              <a:spcBef>
                <a:spcPts val="400"/>
              </a:spcBef>
              <a:buClr>
                <a:srgbClr val="2DA2BF"/>
              </a:buClr>
              <a:buSzPct val="68000"/>
              <a:buNone/>
              <a:defRPr/>
            </a:pPr>
            <a:endParaRPr lang="fr-FR" sz="2400" dirty="0" smtClean="0">
              <a:solidFill>
                <a:schemeClr val="bg1"/>
              </a:solidFill>
              <a:effectLst/>
              <a:latin typeface="Book Antiqua" panose="02040602050305030304" pitchFamily="18" charset="0"/>
              <a:ea typeface="Times New Roman" panose="02020603050405020304" pitchFamily="18" charset="0"/>
              <a:cs typeface="Lucida Sans Unicode" panose="020B0602030504020204" pitchFamily="34" charset="0"/>
            </a:endParaRPr>
          </a:p>
        </p:txBody>
      </p:sp>
      <p:pic>
        <p:nvPicPr>
          <p:cNvPr id="4" name="Image 3"/>
          <p:cNvPicPr>
            <a:picLocks noChangeAspect="1"/>
          </p:cNvPicPr>
          <p:nvPr/>
        </p:nvPicPr>
        <p:blipFill>
          <a:blip r:embed="rId2"/>
          <a:stretch>
            <a:fillRect/>
          </a:stretch>
        </p:blipFill>
        <p:spPr>
          <a:xfrm>
            <a:off x="680145" y="2204864"/>
            <a:ext cx="733747" cy="792087"/>
          </a:xfrm>
          <a:prstGeom prst="rect">
            <a:avLst/>
          </a:prstGeom>
        </p:spPr>
      </p:pic>
      <p:sp>
        <p:nvSpPr>
          <p:cNvPr id="6" name="Rectangle 5"/>
          <p:cNvSpPr/>
          <p:nvPr/>
        </p:nvSpPr>
        <p:spPr>
          <a:xfrm>
            <a:off x="1413893" y="2204862"/>
            <a:ext cx="10332438" cy="7920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537" indent="0" algn="just" eaLnBrk="0" hangingPunct="0">
              <a:spcBef>
                <a:spcPts val="400"/>
              </a:spcBef>
              <a:buClr>
                <a:srgbClr val="2DA2BF"/>
              </a:buClr>
              <a:buSzPct val="68000"/>
              <a:buNone/>
              <a:defRPr/>
            </a:pPr>
            <a:r>
              <a:rPr lang="fr-FR" altLang="fr-FR" sz="2200" b="1" dirty="0" smtClean="0">
                <a:solidFill>
                  <a:srgbClr val="00B050"/>
                </a:solidFill>
                <a:latin typeface="Book Antiqua" panose="02040602050305030304" pitchFamily="18" charset="0"/>
              </a:rPr>
              <a:t>Actions déjà menées par le Gouvernement en faveur de la promotion de l’emploi des personnes en situation de handicap</a:t>
            </a:r>
            <a:endParaRPr lang="fr-FR" altLang="fr-FR" sz="2200" b="1" dirty="0">
              <a:solidFill>
                <a:srgbClr val="00B050"/>
              </a:solidFill>
              <a:latin typeface="Book Antiqua" panose="02040602050305030304" pitchFamily="18" charset="0"/>
            </a:endParaRPr>
          </a:p>
        </p:txBody>
      </p:sp>
    </p:spTree>
    <p:extLst>
      <p:ext uri="{BB962C8B-B14F-4D97-AF65-F5344CB8AC3E}">
        <p14:creationId xmlns:p14="http://schemas.microsoft.com/office/powerpoint/2010/main" val="910799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Principaux  axes de la promotion de l’emploi des personnes défavorisées</a:t>
            </a:r>
          </a:p>
        </p:txBody>
      </p:sp>
      <p:sp>
        <p:nvSpPr>
          <p:cNvPr id="3" name="Espace réservé du contenu 2"/>
          <p:cNvSpPr>
            <a:spLocks noGrp="1"/>
          </p:cNvSpPr>
          <p:nvPr>
            <p:ph idx="1"/>
          </p:nvPr>
        </p:nvSpPr>
        <p:spPr>
          <a:xfrm>
            <a:off x="837829" y="2924944"/>
            <a:ext cx="10659098" cy="3600400"/>
          </a:xfrm>
          <a:solidFill>
            <a:schemeClr val="tx1"/>
          </a:solidFill>
        </p:spPr>
        <p:txBody>
          <a:bodyPr>
            <a:normAutofit lnSpcReduction="10000"/>
          </a:bodyPr>
          <a:lstStyle/>
          <a:p>
            <a:pPr marL="566737" indent="-457200" algn="just" eaLnBrk="0" hangingPunct="0">
              <a:spcBef>
                <a:spcPts val="400"/>
              </a:spcBef>
              <a:buClr>
                <a:srgbClr val="2DA2BF"/>
              </a:buClr>
              <a:buSzPct val="68000"/>
              <a:buFont typeface="Wingdings" panose="05000000000000000000" pitchFamily="2" charset="2"/>
              <a:buChar char="Ø"/>
              <a:defRPr/>
            </a:pPr>
            <a:r>
              <a:rPr lang="fr-FR" sz="2800" dirty="0" smtClean="0">
                <a:solidFill>
                  <a:srgbClr val="000000"/>
                </a:solidFill>
                <a:effectLst/>
                <a:latin typeface="Book Antiqua" panose="02040602050305030304" pitchFamily="18" charset="0"/>
                <a:ea typeface="Times New Roman" panose="02020603050405020304" pitchFamily="18" charset="0"/>
                <a:cs typeface="Lucida Sans Unicode" panose="020B0602030504020204" pitchFamily="34" charset="0"/>
              </a:rPr>
              <a:t>Création </a:t>
            </a:r>
            <a:r>
              <a:rPr lang="fr-FR" sz="2800" b="1" dirty="0" smtClean="0">
                <a:solidFill>
                  <a:srgbClr val="000000"/>
                </a:solidFill>
                <a:effectLst/>
                <a:latin typeface="Book Antiqua" panose="02040602050305030304" pitchFamily="18" charset="0"/>
                <a:ea typeface="Times New Roman" panose="02020603050405020304" pitchFamily="18" charset="0"/>
                <a:cs typeface="Lucida Sans Unicode" panose="020B0602030504020204" pitchFamily="34" charset="0"/>
              </a:rPr>
              <a:t>d’institutions spécialisées </a:t>
            </a:r>
            <a:r>
              <a:rPr lang="fr-FR" sz="2800" dirty="0" smtClean="0">
                <a:solidFill>
                  <a:srgbClr val="000000"/>
                </a:solidFill>
                <a:effectLst/>
                <a:latin typeface="Book Antiqua" panose="02040602050305030304" pitchFamily="18" charset="0"/>
                <a:ea typeface="Times New Roman" panose="02020603050405020304" pitchFamily="18" charset="0"/>
                <a:cs typeface="Lucida Sans Unicode" panose="020B0602030504020204" pitchFamily="34" charset="0"/>
              </a:rPr>
              <a:t>:</a:t>
            </a:r>
          </a:p>
          <a:p>
            <a:pPr marL="566600" lvl="1" indent="0" algn="just" eaLnBrk="0" hangingPunct="0">
              <a:spcBef>
                <a:spcPts val="400"/>
              </a:spcBef>
              <a:buClr>
                <a:srgbClr val="2DA2BF"/>
              </a:buClr>
              <a:buSzPct val="68000"/>
              <a:buNone/>
              <a:defRPr/>
            </a:pPr>
            <a:endParaRPr lang="fr-FR" sz="2800" dirty="0" smtClean="0">
              <a:solidFill>
                <a:srgbClr val="000000"/>
              </a:solidFill>
              <a:effectLst/>
              <a:latin typeface="Book Antiqua" panose="02040602050305030304" pitchFamily="18" charset="0"/>
              <a:ea typeface="Times New Roman" panose="02020603050405020304" pitchFamily="18" charset="0"/>
              <a:cs typeface="Lucida Sans Unicode" panose="020B0602030504020204" pitchFamily="34" charset="0"/>
            </a:endParaRPr>
          </a:p>
          <a:p>
            <a:pPr marL="1023800" lvl="1" indent="-457200" algn="just" eaLnBrk="0" hangingPunct="0">
              <a:spcBef>
                <a:spcPts val="400"/>
              </a:spcBef>
              <a:buClr>
                <a:srgbClr val="2DA2BF"/>
              </a:buClr>
              <a:buSzPct val="68000"/>
              <a:buFont typeface="Courier New" panose="02070309020205020404" pitchFamily="49" charset="0"/>
              <a:buChar char="o"/>
              <a:defRPr/>
            </a:pPr>
            <a:r>
              <a:rPr lang="fr-FR" sz="2800" dirty="0" smtClean="0">
                <a:solidFill>
                  <a:srgbClr val="000000"/>
                </a:solidFill>
                <a:effectLst/>
                <a:latin typeface="Book Antiqua" panose="02040602050305030304" pitchFamily="18" charset="0"/>
                <a:ea typeface="Times New Roman" panose="02020603050405020304" pitchFamily="18" charset="0"/>
                <a:cs typeface="Lucida Sans Unicode" panose="020B0602030504020204" pitchFamily="34" charset="0"/>
              </a:rPr>
              <a:t>Le Ministère de l’Emploi et de la Protection Sociale (promotion et insertion socio-professionnelle des personnes vulnérables) ;</a:t>
            </a:r>
          </a:p>
          <a:p>
            <a:pPr marL="1023800" lvl="1" indent="-457200" algn="just" eaLnBrk="0" hangingPunct="0">
              <a:spcBef>
                <a:spcPts val="400"/>
              </a:spcBef>
              <a:buClr>
                <a:srgbClr val="2DA2BF"/>
              </a:buClr>
              <a:buSzPct val="68000"/>
              <a:buFont typeface="Courier New" panose="02070309020205020404" pitchFamily="49" charset="0"/>
              <a:buChar char="o"/>
              <a:defRPr/>
            </a:pPr>
            <a:r>
              <a:rPr lang="fr-FR" sz="2800" dirty="0" smtClean="0">
                <a:solidFill>
                  <a:srgbClr val="000000"/>
                </a:solidFill>
                <a:effectLst/>
                <a:latin typeface="Book Antiqua" panose="02040602050305030304" pitchFamily="18" charset="0"/>
                <a:ea typeface="Times New Roman" panose="02020603050405020304" pitchFamily="18" charset="0"/>
                <a:cs typeface="Lucida Sans Unicode" panose="020B0602030504020204" pitchFamily="34" charset="0"/>
              </a:rPr>
              <a:t> La Direction de la Promotion des Personnes Handicapées (DPPH)</a:t>
            </a:r>
          </a:p>
          <a:p>
            <a:pPr marL="1023800" lvl="1" indent="-457200" algn="just" eaLnBrk="0" hangingPunct="0">
              <a:spcBef>
                <a:spcPts val="400"/>
              </a:spcBef>
              <a:buClr>
                <a:srgbClr val="2DA2BF"/>
              </a:buClr>
              <a:buSzPct val="68000"/>
              <a:buFont typeface="Courier New" panose="02070309020205020404" pitchFamily="49" charset="0"/>
              <a:buChar char="o"/>
              <a:defRPr/>
            </a:pPr>
            <a:r>
              <a:rPr lang="fr-FR" sz="2800" dirty="0" smtClean="0">
                <a:solidFill>
                  <a:srgbClr val="000000"/>
                </a:solidFill>
                <a:effectLst/>
                <a:latin typeface="Book Antiqua" panose="02040602050305030304" pitchFamily="18" charset="0"/>
                <a:ea typeface="Calibri" panose="020F0502020204030204" pitchFamily="34" charset="0"/>
                <a:cs typeface="Lucida Sans Unicode" panose="020B0602030504020204" pitchFamily="34" charset="0"/>
              </a:rPr>
              <a:t>L’Institut de Formation des Aveugles et l’Ecole de Formation et d’Insertion des Sourds-Muets</a:t>
            </a:r>
            <a:endParaRPr lang="fr-FR" sz="2800" dirty="0" smtClean="0">
              <a:effectLst/>
              <a:latin typeface="Book Antiqua" panose="02040602050305030304" pitchFamily="18" charset="0"/>
              <a:ea typeface="Calibri" panose="020F0502020204030204" pitchFamily="34" charset="0"/>
              <a:cs typeface="Lucida Sans Unicode" panose="020B0602030504020204" pitchFamily="34" charset="0"/>
            </a:endParaRPr>
          </a:p>
          <a:p>
            <a:pPr marL="0" indent="0">
              <a:buNone/>
            </a:pPr>
            <a:endParaRPr lang="fr-FR" sz="2000" dirty="0">
              <a:solidFill>
                <a:schemeClr val="bg1"/>
              </a:solidFill>
              <a:latin typeface="Lucida Sans Unicode" panose="020B0602030504020204" pitchFamily="34" charset="0"/>
              <a:cs typeface="Lucida Sans Unicode" panose="020B0602030504020204" pitchFamily="34" charset="0"/>
            </a:endParaRPr>
          </a:p>
          <a:p>
            <a:pPr marL="109537" indent="0" algn="just" eaLnBrk="0" hangingPunct="0">
              <a:spcBef>
                <a:spcPts val="400"/>
              </a:spcBef>
              <a:buClr>
                <a:srgbClr val="2DA2BF"/>
              </a:buClr>
              <a:buSzPct val="68000"/>
              <a:buNone/>
              <a:defRPr/>
            </a:pPr>
            <a:endParaRPr lang="fr-FR" altLang="fr-FR" sz="2000" dirty="0">
              <a:solidFill>
                <a:prstClr val="black"/>
              </a:solidFill>
              <a:latin typeface="Lucida Sans Unicode"/>
            </a:endParaRPr>
          </a:p>
        </p:txBody>
      </p:sp>
      <p:pic>
        <p:nvPicPr>
          <p:cNvPr id="4" name="Image 3"/>
          <p:cNvPicPr>
            <a:picLocks noChangeAspect="1"/>
          </p:cNvPicPr>
          <p:nvPr/>
        </p:nvPicPr>
        <p:blipFill>
          <a:blip r:embed="rId2"/>
          <a:stretch>
            <a:fillRect/>
          </a:stretch>
        </p:blipFill>
        <p:spPr>
          <a:xfrm>
            <a:off x="837828" y="2150447"/>
            <a:ext cx="720080" cy="604953"/>
          </a:xfrm>
          <a:prstGeom prst="rect">
            <a:avLst/>
          </a:prstGeom>
        </p:spPr>
      </p:pic>
      <p:sp>
        <p:nvSpPr>
          <p:cNvPr id="6" name="Rectangle 5"/>
          <p:cNvSpPr/>
          <p:nvPr/>
        </p:nvSpPr>
        <p:spPr>
          <a:xfrm>
            <a:off x="1559821" y="2150447"/>
            <a:ext cx="9937105" cy="61279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537" indent="0" algn="just" eaLnBrk="0" hangingPunct="0">
              <a:spcBef>
                <a:spcPts val="400"/>
              </a:spcBef>
              <a:buClr>
                <a:srgbClr val="2DA2BF"/>
              </a:buClr>
              <a:buSzPct val="68000"/>
              <a:buNone/>
              <a:defRPr/>
            </a:pPr>
            <a:r>
              <a:rPr lang="fr-FR" altLang="fr-FR" sz="2200" b="1" dirty="0" smtClean="0">
                <a:solidFill>
                  <a:srgbClr val="00B050"/>
                </a:solidFill>
                <a:latin typeface="Book Antiqua" panose="02040602050305030304" pitchFamily="18" charset="0"/>
              </a:rPr>
              <a:t>Actions déjà menées par le Gouvernement en faveur de la promotion de l’emploi des personnes défavorisées</a:t>
            </a:r>
            <a:endParaRPr lang="fr-FR" altLang="fr-FR" sz="2200" b="1" dirty="0">
              <a:solidFill>
                <a:srgbClr val="00B050"/>
              </a:solidFill>
              <a:latin typeface="Book Antiqua" panose="02040602050305030304" pitchFamily="18" charset="0"/>
            </a:endParaRPr>
          </a:p>
        </p:txBody>
      </p:sp>
    </p:spTree>
    <p:extLst>
      <p:ext uri="{BB962C8B-B14F-4D97-AF65-F5344CB8AC3E}">
        <p14:creationId xmlns:p14="http://schemas.microsoft.com/office/powerpoint/2010/main" val="1174832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 xmlns:thm15="http://schemas.microsoft.com/office/thememl/2012/main" name="Berlin" id="{7B5DBA9E-B069-418E-9360-A61BDD0615A4}" vid="{B587E4A9-1405-4B4F-8BC3-512EE08D2EBF}"/>
    </a:ext>
  </a:extLst>
</a:theme>
</file>

<file path=ppt/theme/theme2.xml><?xml version="1.0" encoding="utf-8"?>
<a:theme xmlns:a="http://schemas.openxmlformats.org/drawingml/2006/main" name="Office Theme">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Tech_16x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extraClrSchemeLst/>
</a:theme>
</file>

<file path=ppt/theme/theme3.xml><?xml version="1.0" encoding="utf-8"?>
<a:theme xmlns:a="http://schemas.openxmlformats.org/drawingml/2006/main" name="Office Theme">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Tech_16x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089D97F-F9C6-4321-86E9-9163169DDD1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TM04033917[[fn=Berlin]]</Template>
  <TotalTime>0</TotalTime>
  <Words>973</Words>
  <Application>Microsoft Office PowerPoint</Application>
  <PresentationFormat>Personnalisé</PresentationFormat>
  <Paragraphs>86</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Berlin</vt:lpstr>
      <vt:lpstr>PROMOTION DE L’EMPLOI DES PERSONNES VULNERABLES</vt:lpstr>
      <vt:lpstr>PLAN DE PRESENTATION</vt:lpstr>
      <vt:lpstr>Attributions  du MINISTERE DE l’EMPLOI ET DE LA PROTECTION SOCIALE</vt:lpstr>
      <vt:lpstr>Attributions du MEPS en matière d’emploi</vt:lpstr>
      <vt:lpstr>Attributions du MEPS en matière d’emploi</vt:lpstr>
      <vt:lpstr>Principaux axes de la promotion de l’emploi des personnes vulnérables</vt:lpstr>
      <vt:lpstr>Principaux  axes de la promotion de l’emploi des personnes vulnérables</vt:lpstr>
      <vt:lpstr>Principaux  axes de la promotion de l’emploi des personnes défavorisées</vt:lpstr>
      <vt:lpstr>Principaux  axes de la promotion de l’emploi des personnes défavorisées</vt:lpstr>
      <vt:lpstr>Principaux  axes de la promotion de l’emploi des personnes défavorisées</vt:lpstr>
      <vt:lpstr>Principaux  axes de la promotion de l’emploi des personnes défavorisées</vt:lpstr>
      <vt:lpstr>Principaux  axes de la promotion de l’emploi des personnes défavorisées</vt:lpstr>
      <vt:lpstr>Principaux  axes de la promotion de l’emploi des personnes défavorisées</vt:lpstr>
      <vt:lpstr>Principaux  axes de la promotion de l’emploi des personnes défavorisées</vt:lpstr>
      <vt:lpstr>Pour votre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2016-08-10T13:27:30Z</dcterms:created>
  <dcterms:modified xsi:type="dcterms:W3CDTF">2016-10-25T18:43:46Z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TC027879909991</vt:lpwstr>
  </property>
</Properties>
</file>