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256" r:id="rId2"/>
    <p:sldId id="262" r:id="rId3"/>
    <p:sldId id="257" r:id="rId4"/>
    <p:sldId id="261" r:id="rId5"/>
    <p:sldId id="264" r:id="rId6"/>
    <p:sldId id="258" r:id="rId7"/>
    <p:sldId id="259" r:id="rId8"/>
    <p:sldId id="260"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2538" y="-7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1579B6-B2E1-46A9-892C-82E38F83CF8E}" type="datetimeFigureOut">
              <a:rPr lang="en-US" smtClean="0"/>
              <a:t>9/29/2016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8D230C-558E-4698-946F-F48CDC704D2A}" type="slidenum">
              <a:rPr lang="en-US" smtClean="0"/>
              <a:t>‹#›</a:t>
            </a:fld>
            <a:endParaRPr lang="en-US"/>
          </a:p>
        </p:txBody>
      </p:sp>
    </p:spTree>
    <p:extLst>
      <p:ext uri="{BB962C8B-B14F-4D97-AF65-F5344CB8AC3E}">
        <p14:creationId xmlns:p14="http://schemas.microsoft.com/office/powerpoint/2010/main" val="2669990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8D230C-558E-4698-946F-F48CDC704D2A}" type="slidenum">
              <a:rPr lang="en-US" smtClean="0"/>
              <a:t>1</a:t>
            </a:fld>
            <a:endParaRPr lang="en-US"/>
          </a:p>
        </p:txBody>
      </p:sp>
    </p:spTree>
    <p:extLst>
      <p:ext uri="{BB962C8B-B14F-4D97-AF65-F5344CB8AC3E}">
        <p14:creationId xmlns:p14="http://schemas.microsoft.com/office/powerpoint/2010/main" val="34950766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49A35E3-D6EA-4EC4-9488-0A3AAF35BC1F}" type="datetimeFigureOut">
              <a:rPr lang="en-US" smtClean="0"/>
              <a:t>9/29/2016</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9D8007D0-3BC4-42CD-811F-4C7CE7FEB932}"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9A35E3-D6EA-4EC4-9488-0A3AAF35BC1F}"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8007D0-3BC4-42CD-811F-4C7CE7FEB932}"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9A35E3-D6EA-4EC4-9488-0A3AAF35BC1F}"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8007D0-3BC4-42CD-811F-4C7CE7FEB932}"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9A35E3-D6EA-4EC4-9488-0A3AAF35BC1F}"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8007D0-3BC4-42CD-811F-4C7CE7FEB932}" type="slidenum">
              <a:rPr lang="en-US" smtClean="0"/>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9A35E3-D6EA-4EC4-9488-0A3AAF35BC1F}"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8007D0-3BC4-42CD-811F-4C7CE7FEB93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49A35E3-D6EA-4EC4-9488-0A3AAF35BC1F}"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8007D0-3BC4-42CD-811F-4C7CE7FEB932}"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49A35E3-D6EA-4EC4-9488-0A3AAF35BC1F}" type="datetimeFigureOut">
              <a:rPr lang="en-US" smtClean="0"/>
              <a:t>9/29/2016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8007D0-3BC4-42CD-811F-4C7CE7FEB932}"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49A35E3-D6EA-4EC4-9488-0A3AAF35BC1F}" type="datetimeFigureOut">
              <a:rPr lang="en-US" smtClean="0"/>
              <a:t>9/29/2016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8007D0-3BC4-42CD-811F-4C7CE7FEB932}"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9A35E3-D6EA-4EC4-9488-0A3AAF35BC1F}" type="datetimeFigureOut">
              <a:rPr lang="en-US" smtClean="0"/>
              <a:t>9/29/2016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8007D0-3BC4-42CD-811F-4C7CE7FEB93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9A35E3-D6EA-4EC4-9488-0A3AAF35BC1F}"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8007D0-3BC4-42CD-811F-4C7CE7FEB93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9A35E3-D6EA-4EC4-9488-0A3AAF35BC1F}"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8007D0-3BC4-42CD-811F-4C7CE7FEB93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149A35E3-D6EA-4EC4-9488-0A3AAF35BC1F}" type="datetimeFigureOut">
              <a:rPr lang="en-US" smtClean="0"/>
              <a:t>9/29/2016</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9D8007D0-3BC4-42CD-811F-4C7CE7FEB93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457200"/>
            <a:ext cx="6777318" cy="1350982"/>
          </a:xfrm>
        </p:spPr>
        <p:txBody>
          <a:bodyPr>
            <a:noAutofit/>
          </a:bodyPr>
          <a:lstStyle/>
          <a:p>
            <a:r>
              <a:rPr lang="en-US" sz="3200" dirty="0"/>
              <a:t>Conference on </a:t>
            </a:r>
            <a:r>
              <a:rPr lang="en-US" sz="3200" dirty="0" smtClean="0"/>
              <a:t>Employment Status </a:t>
            </a:r>
            <a:r>
              <a:rPr lang="en-US" sz="3200" dirty="0"/>
              <a:t>of Persons with Disabilities in OIC Member Countries: </a:t>
            </a:r>
          </a:p>
        </p:txBody>
      </p:sp>
      <p:sp>
        <p:nvSpPr>
          <p:cNvPr id="3" name="Subtitle 2"/>
          <p:cNvSpPr>
            <a:spLocks noGrp="1"/>
          </p:cNvSpPr>
          <p:nvPr>
            <p:ph type="subTitle" idx="1"/>
          </p:nvPr>
        </p:nvSpPr>
        <p:spPr>
          <a:xfrm>
            <a:off x="1524000" y="2438400"/>
            <a:ext cx="6400800" cy="1752600"/>
          </a:xfrm>
        </p:spPr>
        <p:txBody>
          <a:bodyPr>
            <a:noAutofit/>
          </a:bodyPr>
          <a:lstStyle/>
          <a:p>
            <a:r>
              <a:rPr lang="en-US" dirty="0" smtClean="0"/>
              <a:t>“Raising </a:t>
            </a:r>
            <a:r>
              <a:rPr lang="en-US" dirty="0"/>
              <a:t>Awareness &amp; Employment </a:t>
            </a:r>
            <a:r>
              <a:rPr lang="en-US" dirty="0" smtClean="0"/>
              <a:t>Opportunities” </a:t>
            </a:r>
          </a:p>
          <a:p>
            <a:endParaRPr lang="en-US" dirty="0" smtClean="0"/>
          </a:p>
          <a:p>
            <a:r>
              <a:rPr lang="en-US" dirty="0" smtClean="0"/>
              <a:t>Organized by: SESRIC - Istanbul, Turkey.</a:t>
            </a:r>
          </a:p>
          <a:p>
            <a:endParaRPr lang="en-US" dirty="0" smtClean="0"/>
          </a:p>
          <a:p>
            <a:r>
              <a:rPr lang="en-US" dirty="0" smtClean="0"/>
              <a:t>Date: 26- 28 October,2016.</a:t>
            </a:r>
          </a:p>
          <a:p>
            <a:endParaRPr lang="en-US" dirty="0" smtClean="0"/>
          </a:p>
          <a:p>
            <a:r>
              <a:rPr lang="en-US" dirty="0" smtClean="0"/>
              <a:t>Presentation on the Islamic Republic of The Gambia.</a:t>
            </a:r>
          </a:p>
          <a:p>
            <a:endParaRPr lang="en-US" dirty="0" smtClean="0"/>
          </a:p>
          <a:p>
            <a:r>
              <a:rPr lang="en-US" dirty="0" smtClean="0"/>
              <a:t> </a:t>
            </a:r>
            <a:endParaRPr lang="en-US" dirty="0"/>
          </a:p>
        </p:txBody>
      </p:sp>
    </p:spTree>
    <p:extLst>
      <p:ext uri="{BB962C8B-B14F-4D97-AF65-F5344CB8AC3E}">
        <p14:creationId xmlns:p14="http://schemas.microsoft.com/office/powerpoint/2010/main" val="1954676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Background</a:t>
            </a:r>
          </a:p>
          <a:p>
            <a:r>
              <a:rPr lang="en-US" dirty="0" smtClean="0"/>
              <a:t>Data </a:t>
            </a:r>
            <a:r>
              <a:rPr lang="en-US" smtClean="0"/>
              <a:t>on Disability</a:t>
            </a:r>
            <a:endParaRPr lang="en-US" dirty="0" smtClean="0"/>
          </a:p>
          <a:p>
            <a:r>
              <a:rPr lang="en-US" dirty="0" smtClean="0"/>
              <a:t>Experiences in PWDs’ employment</a:t>
            </a:r>
          </a:p>
          <a:p>
            <a:r>
              <a:rPr lang="en-US" dirty="0" smtClean="0"/>
              <a:t>Challenges</a:t>
            </a:r>
          </a:p>
          <a:p>
            <a:r>
              <a:rPr lang="en-US" dirty="0" smtClean="0"/>
              <a:t>Possible solutions</a:t>
            </a:r>
            <a:endParaRPr lang="en-US" dirty="0"/>
          </a:p>
        </p:txBody>
      </p:sp>
      <p:sp>
        <p:nvSpPr>
          <p:cNvPr id="2" name="Title 1"/>
          <p:cNvSpPr>
            <a:spLocks noGrp="1"/>
          </p:cNvSpPr>
          <p:nvPr>
            <p:ph type="title"/>
          </p:nvPr>
        </p:nvSpPr>
        <p:spPr/>
        <p:txBody>
          <a:bodyPr>
            <a:normAutofit fontScale="90000"/>
          </a:bodyPr>
          <a:lstStyle/>
          <a:p>
            <a:r>
              <a:rPr lang="en-US" dirty="0" smtClean="0"/>
              <a:t>PRESENTATION OUTLINE</a:t>
            </a:r>
            <a:endParaRPr lang="en-US" dirty="0"/>
          </a:p>
        </p:txBody>
      </p:sp>
    </p:spTree>
    <p:extLst>
      <p:ext uri="{BB962C8B-B14F-4D97-AF65-F5344CB8AC3E}">
        <p14:creationId xmlns:p14="http://schemas.microsoft.com/office/powerpoint/2010/main" val="1103657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a:buFont typeface="Wingdings" panose="05000000000000000000" pitchFamily="2" charset="2"/>
              <a:buChar char="Ø"/>
            </a:pPr>
            <a:r>
              <a:rPr lang="en-GB" sz="2900" dirty="0" smtClean="0"/>
              <a:t>The </a:t>
            </a:r>
            <a:r>
              <a:rPr lang="en-GB" sz="2900" dirty="0"/>
              <a:t>Gambia, was ranked 172 out of 187 countries in the </a:t>
            </a:r>
            <a:r>
              <a:rPr lang="en-GB" sz="2900" dirty="0" smtClean="0"/>
              <a:t>2014 </a:t>
            </a:r>
            <a:r>
              <a:rPr lang="en-GB" sz="2900" dirty="0"/>
              <a:t>UN Human Development Index. </a:t>
            </a:r>
            <a:endParaRPr lang="en-GB" sz="2900" dirty="0" smtClean="0"/>
          </a:p>
          <a:p>
            <a:pPr>
              <a:buFont typeface="Wingdings" panose="05000000000000000000" pitchFamily="2" charset="2"/>
              <a:buChar char="Ø"/>
            </a:pPr>
            <a:r>
              <a:rPr lang="en-GB" sz="2900" dirty="0"/>
              <a:t>With an annual growth rate of 3.3 per cent, the projected population stands at 1.9 </a:t>
            </a:r>
            <a:r>
              <a:rPr lang="en-GB" sz="2900" dirty="0" smtClean="0"/>
              <a:t>million with s disability prevalence rate of 2.4% </a:t>
            </a:r>
            <a:r>
              <a:rPr lang="en-GB" sz="2900" dirty="0"/>
              <a:t>(National Census, 2013</a:t>
            </a:r>
            <a:r>
              <a:rPr lang="en-GB" sz="2900" dirty="0" smtClean="0"/>
              <a:t>).</a:t>
            </a:r>
          </a:p>
          <a:p>
            <a:pPr>
              <a:buFont typeface="Wingdings" panose="05000000000000000000" pitchFamily="2" charset="2"/>
              <a:buChar char="Ø"/>
            </a:pPr>
            <a:r>
              <a:rPr lang="en-GB" sz="2900" dirty="0" smtClean="0"/>
              <a:t> </a:t>
            </a:r>
            <a:r>
              <a:rPr lang="en-GB" sz="2900" dirty="0"/>
              <a:t>Life expectancy is 63.4 years (Gambian Bureau of Statistics (GBoS), 2007). </a:t>
            </a:r>
            <a:endParaRPr lang="en-GB" sz="2900" dirty="0" smtClean="0"/>
          </a:p>
          <a:p>
            <a:pPr>
              <a:buFont typeface="Wingdings" panose="05000000000000000000" pitchFamily="2" charset="2"/>
              <a:buChar char="Ø"/>
            </a:pPr>
            <a:r>
              <a:rPr lang="en-GB" sz="2900" dirty="0"/>
              <a:t>The Gambia is among the few countries in sub-Saharan Africa that have registered substantial progress towards the attainment of the MDGs especially in education, health and gender, some of which have already been achieved. </a:t>
            </a:r>
            <a:endParaRPr lang="en-GB" sz="2900" dirty="0" smtClean="0"/>
          </a:p>
          <a:p>
            <a:pPr>
              <a:buFont typeface="Wingdings" panose="05000000000000000000" pitchFamily="2" charset="2"/>
              <a:buChar char="Ø"/>
            </a:pPr>
            <a:r>
              <a:rPr lang="en-GB" sz="2900" dirty="0"/>
              <a:t>under-five mortality declined from 109 to 54 deaths per 1,000 live births (MICS 2010 and DHS 2013</a:t>
            </a:r>
            <a:r>
              <a:rPr lang="en-GB" sz="2900" dirty="0" smtClean="0"/>
              <a:t>).</a:t>
            </a:r>
          </a:p>
          <a:p>
            <a:pPr>
              <a:buFont typeface="Wingdings" panose="05000000000000000000" pitchFamily="2" charset="2"/>
              <a:buChar char="Ø"/>
            </a:pPr>
            <a:r>
              <a:rPr lang="en-GB" sz="2900" dirty="0" smtClean="0"/>
              <a:t> </a:t>
            </a:r>
            <a:r>
              <a:rPr lang="en-GB" sz="2900" dirty="0"/>
              <a:t>Poverty rate is 48.4% living below US$1 per person per day (IHS2010). Income poverty remains concentrated in rural areas, particularly among households headed by subsistence farmers and unskilled workers (with poverty rates of 79.3 percent and 65.4 percent, respectively). </a:t>
            </a:r>
          </a:p>
          <a:p>
            <a:pPr>
              <a:buFont typeface="Wingdings" panose="05000000000000000000" pitchFamily="2" charset="2"/>
              <a:buChar char="Ø"/>
            </a:pPr>
            <a:endParaRPr lang="en-GB" sz="2900" dirty="0" smtClean="0"/>
          </a:p>
          <a:p>
            <a:pPr>
              <a:buFont typeface="Wingdings" panose="05000000000000000000" pitchFamily="2" charset="2"/>
              <a:buChar char="Ø"/>
            </a:pPr>
            <a:endParaRPr lang="en-US" sz="2800" dirty="0"/>
          </a:p>
          <a:p>
            <a:pPr marL="0" indent="0">
              <a:buNone/>
            </a:pPr>
            <a:endParaRPr lang="en-US" sz="2800" dirty="0"/>
          </a:p>
        </p:txBody>
      </p:sp>
      <p:sp>
        <p:nvSpPr>
          <p:cNvPr id="2" name="Title 1"/>
          <p:cNvSpPr>
            <a:spLocks noGrp="1"/>
          </p:cNvSpPr>
          <p:nvPr>
            <p:ph type="title"/>
          </p:nvPr>
        </p:nvSpPr>
        <p:spPr/>
        <p:txBody>
          <a:bodyPr/>
          <a:lstStyle/>
          <a:p>
            <a:r>
              <a:rPr lang="en-US" dirty="0" smtClean="0"/>
              <a:t>Background</a:t>
            </a:r>
            <a:endParaRPr lang="en-US" dirty="0"/>
          </a:p>
        </p:txBody>
      </p:sp>
    </p:spTree>
    <p:extLst>
      <p:ext uri="{BB962C8B-B14F-4D97-AF65-F5344CB8AC3E}">
        <p14:creationId xmlns:p14="http://schemas.microsoft.com/office/powerpoint/2010/main" val="4172474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Char char="Ø"/>
            </a:pPr>
            <a:r>
              <a:rPr lang="en-US" dirty="0"/>
              <a:t>The Gambia is located midway on the bulge of the West Africa coast and stretches over </a:t>
            </a:r>
            <a:r>
              <a:rPr lang="en-US" dirty="0" smtClean="0"/>
              <a:t>400 kilometers inland.</a:t>
            </a:r>
          </a:p>
          <a:p>
            <a:pPr>
              <a:buFont typeface="Wingdings" panose="05000000000000000000" pitchFamily="2" charset="2"/>
              <a:buChar char="Ø"/>
            </a:pPr>
            <a:r>
              <a:rPr lang="en-US" dirty="0" smtClean="0"/>
              <a:t>The </a:t>
            </a:r>
            <a:r>
              <a:rPr lang="en-US" dirty="0"/>
              <a:t>country’s land area is 10,689 square </a:t>
            </a:r>
            <a:r>
              <a:rPr lang="en-US" dirty="0" smtClean="0"/>
              <a:t>kilometers </a:t>
            </a:r>
            <a:r>
              <a:rPr lang="en-US" dirty="0"/>
              <a:t>almost equally into two halves: the South </a:t>
            </a:r>
            <a:r>
              <a:rPr lang="en-US" dirty="0" smtClean="0"/>
              <a:t>Bank and </a:t>
            </a:r>
            <a:r>
              <a:rPr lang="en-US" dirty="0"/>
              <a:t>the North </a:t>
            </a:r>
            <a:r>
              <a:rPr lang="en-US" dirty="0" smtClean="0"/>
              <a:t>Bank. </a:t>
            </a:r>
          </a:p>
          <a:p>
            <a:pPr>
              <a:buFont typeface="Wingdings" panose="05000000000000000000" pitchFamily="2" charset="2"/>
              <a:buChar char="Ø"/>
            </a:pPr>
            <a:r>
              <a:rPr lang="en-US" dirty="0" smtClean="0"/>
              <a:t>The </a:t>
            </a:r>
            <a:r>
              <a:rPr lang="en-US" dirty="0"/>
              <a:t>Gambian climate is typically Sahelian, with a long dry season from November to May and </a:t>
            </a:r>
            <a:r>
              <a:rPr lang="en-US" dirty="0" smtClean="0"/>
              <a:t>a short </a:t>
            </a:r>
            <a:r>
              <a:rPr lang="en-US" dirty="0"/>
              <a:t>rainy season between June and October. </a:t>
            </a:r>
            <a:endParaRPr lang="en-US" dirty="0" smtClean="0"/>
          </a:p>
          <a:p>
            <a:pPr>
              <a:buFont typeface="Wingdings" panose="05000000000000000000" pitchFamily="2" charset="2"/>
              <a:buChar char="Ø"/>
            </a:pPr>
            <a:r>
              <a:rPr lang="en-US" dirty="0"/>
              <a:t>The Gambian economy continues to recover from the drought experienced in 2011, which </a:t>
            </a:r>
            <a:r>
              <a:rPr lang="en-US" dirty="0" smtClean="0"/>
              <a:t>caused a </a:t>
            </a:r>
            <a:r>
              <a:rPr lang="en-US" dirty="0"/>
              <a:t>decrease in GDP of 4.3 percent. This was due to a fall in crop production of about 40 percent (</a:t>
            </a:r>
            <a:r>
              <a:rPr lang="en-US" dirty="0" smtClean="0"/>
              <a:t>MoA, 2013).</a:t>
            </a:r>
            <a:endParaRPr lang="en-US" dirty="0"/>
          </a:p>
          <a:p>
            <a:pPr marL="0" indent="0">
              <a:buNone/>
            </a:pPr>
            <a:r>
              <a:rPr lang="en-US" dirty="0" smtClean="0"/>
              <a:t> </a:t>
            </a:r>
            <a:endParaRPr lang="en-US" dirty="0"/>
          </a:p>
          <a:p>
            <a:endParaRPr lang="en-US" dirty="0" smtClean="0"/>
          </a:p>
          <a:p>
            <a:endParaRPr lang="en-US" dirty="0"/>
          </a:p>
        </p:txBody>
      </p:sp>
      <p:sp>
        <p:nvSpPr>
          <p:cNvPr id="2" name="Title 1"/>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3450254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90040" y="533401"/>
            <a:ext cx="7754713" cy="1295400"/>
          </a:xfrm>
        </p:spPr>
        <p:txBody>
          <a:bodyPr/>
          <a:lstStyle/>
          <a:p>
            <a:r>
              <a:rPr lang="en-US" dirty="0" smtClean="0">
                <a:solidFill>
                  <a:schemeClr val="accent3">
                    <a:lumMod val="75000"/>
                  </a:schemeClr>
                </a:solidFill>
              </a:rPr>
              <a:t>DATA ON DISABILITY</a:t>
            </a:r>
            <a:endParaRPr lang="en-US" dirty="0">
              <a:solidFill>
                <a:schemeClr val="accent3">
                  <a:lumMod val="75000"/>
                </a:schemeClr>
              </a:solidFill>
            </a:endParaRPr>
          </a:p>
        </p:txBody>
      </p:sp>
      <p:sp>
        <p:nvSpPr>
          <p:cNvPr id="2" name="Text Placeholder 1"/>
          <p:cNvSpPr>
            <a:spLocks noGrp="1"/>
          </p:cNvSpPr>
          <p:nvPr>
            <p:ph type="body" idx="1"/>
          </p:nvPr>
        </p:nvSpPr>
        <p:spPr>
          <a:xfrm>
            <a:off x="1219200" y="2590800"/>
            <a:ext cx="6632574" cy="3962400"/>
          </a:xfrm>
        </p:spPr>
        <p:txBody>
          <a:bodyPr>
            <a:normAutofit fontScale="32500" lnSpcReduction="20000"/>
          </a:bodyPr>
          <a:lstStyle/>
          <a:p>
            <a:pPr marL="685800" indent="-685800" algn="l">
              <a:buFont typeface="Wingdings" panose="05000000000000000000" pitchFamily="2" charset="2"/>
              <a:buChar char="§"/>
            </a:pPr>
            <a:r>
              <a:rPr lang="en-US" sz="5600" b="0" cap="none" dirty="0" smtClean="0"/>
              <a:t>The total prevalence of any physical disability among household members age 7-69 is 3%; 2 percent have difficulty seeing, less than 1% have difficulty hearing, and slightly over 1% have difficulty using their limbs.</a:t>
            </a:r>
          </a:p>
          <a:p>
            <a:pPr marL="685800" indent="-685800" algn="l">
              <a:buFont typeface="Wingdings" panose="05000000000000000000" pitchFamily="2" charset="2"/>
              <a:buChar char="§"/>
            </a:pPr>
            <a:r>
              <a:rPr lang="en-US" sz="5600" b="0" cap="none" dirty="0" smtClean="0"/>
              <a:t>Very few household members age 7-69 (less than 1%) use crutches, canes, or a wheelchair.</a:t>
            </a:r>
          </a:p>
          <a:p>
            <a:pPr marL="685800" indent="-685800" algn="l">
              <a:buFont typeface="Wingdings" panose="05000000000000000000" pitchFamily="2" charset="2"/>
              <a:buChar char="§"/>
            </a:pPr>
            <a:r>
              <a:rPr lang="en-US" sz="5600" b="0" cap="none" dirty="0" smtClean="0"/>
              <a:t>    Physical disability increases with increasing age, reaching its peak at 13% among individuals age 55-64.</a:t>
            </a:r>
          </a:p>
          <a:p>
            <a:pPr marL="685800" indent="-685800" algn="l">
              <a:buFont typeface="Wingdings" panose="05000000000000000000" pitchFamily="2" charset="2"/>
              <a:buChar char="§"/>
            </a:pPr>
            <a:r>
              <a:rPr lang="en-US" sz="5600" b="0" cap="none" dirty="0"/>
              <a:t> </a:t>
            </a:r>
            <a:r>
              <a:rPr lang="en-US" sz="5600" b="0" cap="none" dirty="0" smtClean="0"/>
              <a:t>   There are no major variations by sex, residence, or wealth.</a:t>
            </a:r>
          </a:p>
          <a:p>
            <a:pPr marL="685800" indent="-685800" algn="l">
              <a:buFont typeface="Wingdings" panose="05000000000000000000" pitchFamily="2" charset="2"/>
              <a:buChar char="§"/>
            </a:pPr>
            <a:r>
              <a:rPr lang="en-US" sz="5600" b="0" cap="none" dirty="0" smtClean="0"/>
              <a:t>The prevalence of physical disability is lowest among those living in Basse (1%) and highest among those living in Banjul and </a:t>
            </a:r>
            <a:r>
              <a:rPr lang="en-US" sz="5600" b="0" cap="none" dirty="0"/>
              <a:t>J</a:t>
            </a:r>
            <a:r>
              <a:rPr lang="en-US" sz="5600" b="0" cap="none" dirty="0" smtClean="0"/>
              <a:t>anjanbureh (6% each). </a:t>
            </a:r>
          </a:p>
          <a:p>
            <a:pPr marL="685800" indent="-685800" algn="l">
              <a:buFont typeface="Wingdings" panose="05000000000000000000" pitchFamily="2" charset="2"/>
              <a:buChar char="§"/>
            </a:pPr>
            <a:r>
              <a:rPr lang="en-US" sz="5600" b="0" cap="none" dirty="0" smtClean="0"/>
              <a:t>In addition, physical disability is most common among individuals with no education and those in the lowest wealth quintile (4% each).(source DHS 2013).</a:t>
            </a:r>
          </a:p>
          <a:p>
            <a:pPr marL="685800" indent="-685800" algn="just">
              <a:buFont typeface="Wingdings" panose="05000000000000000000" pitchFamily="2" charset="2"/>
              <a:buChar char="§"/>
            </a:pPr>
            <a:endParaRPr lang="en-US" sz="5600" b="0" cap="none" dirty="0" smtClean="0"/>
          </a:p>
          <a:p>
            <a:endParaRPr lang="en-US" sz="1800" b="0" cap="none" dirty="0" smtClean="0"/>
          </a:p>
          <a:p>
            <a:endParaRPr lang="en-US" dirty="0"/>
          </a:p>
        </p:txBody>
      </p:sp>
    </p:spTree>
    <p:extLst>
      <p:ext uri="{BB962C8B-B14F-4D97-AF65-F5344CB8AC3E}">
        <p14:creationId xmlns:p14="http://schemas.microsoft.com/office/powerpoint/2010/main" val="2121692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PWDs </a:t>
            </a:r>
            <a:r>
              <a:rPr lang="en-US" dirty="0"/>
              <a:t>who are gainfully employed constitute about 25.3 </a:t>
            </a:r>
            <a:r>
              <a:rPr lang="en-US" dirty="0" smtClean="0"/>
              <a:t>% of the national prevalence rate (2.4%).</a:t>
            </a:r>
            <a:endParaRPr lang="en-US" dirty="0"/>
          </a:p>
          <a:p>
            <a:r>
              <a:rPr lang="en-US" dirty="0" smtClean="0"/>
              <a:t> Those who are fully employed account for 16.4% and those on part time basis 8.9%. </a:t>
            </a:r>
          </a:p>
          <a:p>
            <a:r>
              <a:rPr lang="en-US" dirty="0" smtClean="0"/>
              <a:t>The unemployed constitutes 73.4% of all PWDs of all </a:t>
            </a:r>
            <a:r>
              <a:rPr lang="en-US" dirty="0"/>
              <a:t>age </a:t>
            </a:r>
            <a:r>
              <a:rPr lang="en-US" dirty="0" smtClean="0"/>
              <a:t>groups, with female rate higher than male.(1998 disability survey).</a:t>
            </a:r>
            <a:r>
              <a:rPr lang="en-US" dirty="0"/>
              <a:t> </a:t>
            </a:r>
            <a:endParaRPr lang="en-US" dirty="0" smtClean="0"/>
          </a:p>
          <a:p>
            <a:r>
              <a:rPr lang="en-US" dirty="0" smtClean="0"/>
              <a:t>Opportunities for employment are slim due to unmet required qualifications.</a:t>
            </a:r>
          </a:p>
          <a:p>
            <a:r>
              <a:rPr lang="en-US" dirty="0" smtClean="0"/>
              <a:t>Discrimination for employment is an apparent disadvantage situation. (Barriers to institutional, physical structure and communication access).</a:t>
            </a:r>
          </a:p>
          <a:p>
            <a:r>
              <a:rPr lang="en-US" dirty="0" smtClean="0"/>
              <a:t>Attitudes  towards PWDs at workplaces is reportedly fair.</a:t>
            </a:r>
          </a:p>
          <a:p>
            <a:r>
              <a:rPr lang="en-US" dirty="0" smtClean="0"/>
              <a:t>However, PWDs are fully catered for in the new NSP programme &amp; NDP (PAGE-2; 2017-2020).</a:t>
            </a:r>
            <a:endParaRPr lang="en-US" dirty="0"/>
          </a:p>
          <a:p>
            <a:endParaRPr lang="en-US" dirty="0" smtClean="0"/>
          </a:p>
          <a:p>
            <a:endParaRPr lang="en-US" dirty="0"/>
          </a:p>
        </p:txBody>
      </p:sp>
      <p:sp>
        <p:nvSpPr>
          <p:cNvPr id="2" name="Title 1"/>
          <p:cNvSpPr>
            <a:spLocks noGrp="1"/>
          </p:cNvSpPr>
          <p:nvPr>
            <p:ph type="title"/>
          </p:nvPr>
        </p:nvSpPr>
        <p:spPr/>
        <p:txBody>
          <a:bodyPr>
            <a:normAutofit fontScale="90000"/>
          </a:bodyPr>
          <a:lstStyle/>
          <a:p>
            <a:r>
              <a:rPr lang="en-US" dirty="0" smtClean="0"/>
              <a:t>Experience in PWDs’ Employment</a:t>
            </a:r>
            <a:endParaRPr lang="en-US" dirty="0"/>
          </a:p>
        </p:txBody>
      </p:sp>
    </p:spTree>
    <p:extLst>
      <p:ext uri="{BB962C8B-B14F-4D97-AF65-F5344CB8AC3E}">
        <p14:creationId xmlns:p14="http://schemas.microsoft.com/office/powerpoint/2010/main" val="3211299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en-GB" dirty="0"/>
              <a:t>People’s livelihoods are particularly affected by a dearth of productive employment, low returns on labour, inadequate support for entrepreneurship development, and harvest failures among farming households</a:t>
            </a:r>
            <a:r>
              <a:rPr lang="en-GB" dirty="0" smtClean="0"/>
              <a:t>.</a:t>
            </a:r>
          </a:p>
          <a:p>
            <a:r>
              <a:rPr lang="en-GB" dirty="0" smtClean="0"/>
              <a:t>Extreme poverty and vulnerability.</a:t>
            </a:r>
          </a:p>
          <a:p>
            <a:r>
              <a:rPr lang="en-GB" dirty="0"/>
              <a:t>The limited capacity of the formal labour market forces most people to adopt precarious, low-paid employment in the informal sector and agricultural work. </a:t>
            </a:r>
            <a:r>
              <a:rPr lang="en-GB" dirty="0" smtClean="0"/>
              <a:t>PWDs </a:t>
            </a:r>
            <a:r>
              <a:rPr lang="en-GB" dirty="0"/>
              <a:t>in particular face disadvantages regarding the labour market</a:t>
            </a:r>
            <a:r>
              <a:rPr lang="en-GB" dirty="0" smtClean="0"/>
              <a:t>.</a:t>
            </a:r>
            <a:r>
              <a:rPr lang="en-GB" dirty="0"/>
              <a:t> </a:t>
            </a:r>
            <a:endParaRPr lang="en-GB" dirty="0" smtClean="0"/>
          </a:p>
          <a:p>
            <a:r>
              <a:rPr lang="en-GB" dirty="0" smtClean="0"/>
              <a:t>Lack of education, and technical &amp; vocational skills that resulted to lack of opportunities for employment .</a:t>
            </a:r>
          </a:p>
          <a:p>
            <a:r>
              <a:rPr lang="en-GB" dirty="0" smtClean="0"/>
              <a:t>Inadequate rehabilitation centres and lack of definite source for assistive devices.</a:t>
            </a:r>
          </a:p>
          <a:p>
            <a:r>
              <a:rPr lang="en-GB" dirty="0" smtClean="0"/>
              <a:t>This </a:t>
            </a:r>
            <a:r>
              <a:rPr lang="en-GB" dirty="0"/>
              <a:t>situation is compounded by, among others, a limited system of social protection or support, inappropriate agricultural practices, poor infrastructure and limited access to markets. </a:t>
            </a:r>
            <a:endParaRPr lang="en-GB" dirty="0" smtClean="0"/>
          </a:p>
          <a:p>
            <a:r>
              <a:rPr lang="en-GB" dirty="0" smtClean="0"/>
              <a:t>Stigma and discrimination.</a:t>
            </a:r>
          </a:p>
          <a:p>
            <a:r>
              <a:rPr lang="en-GB" dirty="0" smtClean="0"/>
              <a:t>Unreliable and out-dated data.</a:t>
            </a:r>
          </a:p>
          <a:p>
            <a:endParaRPr lang="en-US" dirty="0"/>
          </a:p>
          <a:p>
            <a:endParaRPr lang="en-US" dirty="0"/>
          </a:p>
          <a:p>
            <a:endParaRPr lang="en-US" dirty="0"/>
          </a:p>
        </p:txBody>
      </p:sp>
      <p:sp>
        <p:nvSpPr>
          <p:cNvPr id="2" name="Title 1"/>
          <p:cNvSpPr>
            <a:spLocks noGrp="1"/>
          </p:cNvSpPr>
          <p:nvPr>
            <p:ph type="title"/>
          </p:nvPr>
        </p:nvSpPr>
        <p:spPr/>
        <p:txBody>
          <a:bodyPr/>
          <a:lstStyle/>
          <a:p>
            <a:r>
              <a:rPr lang="en-US" dirty="0" smtClean="0"/>
              <a:t>Challenges</a:t>
            </a:r>
            <a:endParaRPr lang="en-US" dirty="0"/>
          </a:p>
        </p:txBody>
      </p:sp>
    </p:spTree>
    <p:extLst>
      <p:ext uri="{BB962C8B-B14F-4D97-AF65-F5344CB8AC3E}">
        <p14:creationId xmlns:p14="http://schemas.microsoft.com/office/powerpoint/2010/main" val="3719303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GB" dirty="0" smtClean="0"/>
              <a:t>Increase and decentralize SNE schools, and rehab. Centres.</a:t>
            </a:r>
          </a:p>
          <a:p>
            <a:r>
              <a:rPr lang="en-GB" dirty="0" smtClean="0"/>
              <a:t>Promote and enhance mainstream education and TVET centres.</a:t>
            </a:r>
          </a:p>
          <a:p>
            <a:r>
              <a:rPr lang="en-GB" dirty="0" smtClean="0"/>
              <a:t>Advocacy and capacity building activities for empowerment.</a:t>
            </a:r>
          </a:p>
          <a:p>
            <a:r>
              <a:rPr lang="en-GB" dirty="0" smtClean="0"/>
              <a:t>Establish inclusive </a:t>
            </a:r>
            <a:r>
              <a:rPr lang="en-GB" dirty="0"/>
              <a:t>and sound social protection </a:t>
            </a:r>
            <a:r>
              <a:rPr lang="en-GB" dirty="0" smtClean="0"/>
              <a:t>programmes.</a:t>
            </a:r>
          </a:p>
          <a:p>
            <a:r>
              <a:rPr lang="en-GB" dirty="0" smtClean="0"/>
              <a:t>Enhance </a:t>
            </a:r>
            <a:r>
              <a:rPr lang="en-GB" dirty="0"/>
              <a:t>collaboration and synergy with </a:t>
            </a:r>
            <a:r>
              <a:rPr lang="en-GB" dirty="0" smtClean="0"/>
              <a:t> </a:t>
            </a:r>
            <a:r>
              <a:rPr lang="en-GB" dirty="0"/>
              <a:t>international organizations </a:t>
            </a:r>
            <a:r>
              <a:rPr lang="en-GB" dirty="0" smtClean="0"/>
              <a:t>that deals with disability.</a:t>
            </a:r>
          </a:p>
          <a:p>
            <a:r>
              <a:rPr lang="en-GB" dirty="0" smtClean="0"/>
              <a:t>Dissemination of  the CRPD.</a:t>
            </a:r>
          </a:p>
          <a:p>
            <a:r>
              <a:rPr lang="en-GB" dirty="0" smtClean="0"/>
              <a:t>Conduct a comprehensive national disability study.</a:t>
            </a:r>
          </a:p>
          <a:p>
            <a:r>
              <a:rPr lang="en-GB" dirty="0" smtClean="0"/>
              <a:t>Establish a national disability employment service.</a:t>
            </a:r>
          </a:p>
          <a:p>
            <a:r>
              <a:rPr lang="en-GB" dirty="0" smtClean="0"/>
              <a:t>Advocacy for the enactment and harmonization of the PWDs’ Bill.</a:t>
            </a:r>
          </a:p>
          <a:p>
            <a:r>
              <a:rPr lang="en-GB" dirty="0" smtClean="0"/>
              <a:t>Advocacy </a:t>
            </a:r>
            <a:r>
              <a:rPr lang="en-GB" dirty="0"/>
              <a:t>for the implementation of the </a:t>
            </a:r>
            <a:r>
              <a:rPr lang="en-GB" dirty="0" smtClean="0"/>
              <a:t>CRPD.</a:t>
            </a:r>
            <a:endParaRPr lang="en-GB" dirty="0"/>
          </a:p>
          <a:p>
            <a:endParaRPr lang="en-GB" dirty="0" smtClean="0"/>
          </a:p>
          <a:p>
            <a:endParaRPr lang="en-GB" dirty="0" smtClean="0"/>
          </a:p>
          <a:p>
            <a:endParaRPr lang="en-US" dirty="0"/>
          </a:p>
        </p:txBody>
      </p:sp>
      <p:sp>
        <p:nvSpPr>
          <p:cNvPr id="2" name="Title 1"/>
          <p:cNvSpPr>
            <a:spLocks noGrp="1"/>
          </p:cNvSpPr>
          <p:nvPr>
            <p:ph type="title"/>
          </p:nvPr>
        </p:nvSpPr>
        <p:spPr/>
        <p:txBody>
          <a:bodyPr/>
          <a:lstStyle/>
          <a:p>
            <a:r>
              <a:rPr lang="en-US" dirty="0" smtClean="0"/>
              <a:t>Possible Solutions</a:t>
            </a:r>
            <a:endParaRPr lang="en-US" dirty="0"/>
          </a:p>
        </p:txBody>
      </p:sp>
    </p:spTree>
    <p:extLst>
      <p:ext uri="{BB962C8B-B14F-4D97-AF65-F5344CB8AC3E}">
        <p14:creationId xmlns:p14="http://schemas.microsoft.com/office/powerpoint/2010/main" val="2864906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000" dirty="0" smtClean="0"/>
              <a:t>I THANK YOU ALL FOR YOUR KIND ATTENTION.</a:t>
            </a:r>
            <a:endParaRPr lang="en-US" sz="4000"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17124364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367</TotalTime>
  <Words>855</Words>
  <Application>Microsoft Office PowerPoint</Application>
  <PresentationFormat>On-screen Show (4:3)</PresentationFormat>
  <Paragraphs>70</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Hardcover</vt:lpstr>
      <vt:lpstr>Conference on Employment Status of Persons with Disabilities in OIC Member Countries: </vt:lpstr>
      <vt:lpstr>PRESENTATION OUTLINE</vt:lpstr>
      <vt:lpstr>Background</vt:lpstr>
      <vt:lpstr>Con’t</vt:lpstr>
      <vt:lpstr>DATA ON DISABILITY</vt:lpstr>
      <vt:lpstr>Experience in PWDs’ Employment</vt:lpstr>
      <vt:lpstr>Challenges</vt:lpstr>
      <vt:lpstr>Possible Solutions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Conference on Employment of Persons with Disabilities in OIC Member Countries:</dc:title>
  <dc:creator>Sianey Camara</dc:creator>
  <cp:lastModifiedBy>Mansur Boydas</cp:lastModifiedBy>
  <cp:revision>64</cp:revision>
  <dcterms:created xsi:type="dcterms:W3CDTF">2016-09-25T15:44:58Z</dcterms:created>
  <dcterms:modified xsi:type="dcterms:W3CDTF">2016-09-29T09:57:24Z</dcterms:modified>
</cp:coreProperties>
</file>