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92" r:id="rId7"/>
    <p:sldId id="261" r:id="rId8"/>
    <p:sldId id="282" r:id="rId9"/>
    <p:sldId id="283" r:id="rId10"/>
    <p:sldId id="284" r:id="rId11"/>
    <p:sldId id="262" r:id="rId12"/>
    <p:sldId id="263" r:id="rId13"/>
    <p:sldId id="288" r:id="rId14"/>
    <p:sldId id="268" r:id="rId15"/>
    <p:sldId id="271" r:id="rId16"/>
    <p:sldId id="272" r:id="rId17"/>
    <p:sldId id="286" r:id="rId18"/>
    <p:sldId id="273" r:id="rId19"/>
    <p:sldId id="287" r:id="rId20"/>
    <p:sldId id="274" r:id="rId21"/>
    <p:sldId id="275" r:id="rId22"/>
    <p:sldId id="289" r:id="rId23"/>
    <p:sldId id="276" r:id="rId24"/>
    <p:sldId id="278" r:id="rId25"/>
    <p:sldId id="279" r:id="rId26"/>
    <p:sldId id="280" r:id="rId27"/>
    <p:sldId id="291" r:id="rId28"/>
    <p:sldId id="290" r:id="rId29"/>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1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6BC6F9AE-34F9-4424-ADA8-A0AF4FBDC6C8}" type="datetimeFigureOut">
              <a:rPr lang="fr-FR" smtClean="0"/>
              <a:pPr/>
              <a:t>28/10/2016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F0E9850-E7A9-4AD4-9A62-CB5AA93AB74F}" type="slidenum">
              <a:rPr lang="fr-FR" smtClean="0"/>
              <a:pPr/>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BC6F9AE-34F9-4424-ADA8-A0AF4FBDC6C8}" type="datetimeFigureOut">
              <a:rPr lang="fr-FR" smtClean="0"/>
              <a:pPr/>
              <a:t>28/10/2016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F0E9850-E7A9-4AD4-9A62-CB5AA93AB74F}"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BC6F9AE-34F9-4424-ADA8-A0AF4FBDC6C8}" type="datetimeFigureOut">
              <a:rPr lang="fr-FR" smtClean="0"/>
              <a:pPr/>
              <a:t>28/10/2016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F0E9850-E7A9-4AD4-9A62-CB5AA93AB74F}"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6BC6F9AE-34F9-4424-ADA8-A0AF4FBDC6C8}" type="datetimeFigureOut">
              <a:rPr lang="fr-FR" smtClean="0"/>
              <a:pPr/>
              <a:t>28/10/2016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F0E9850-E7A9-4AD4-9A62-CB5AA93AB74F}"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6BC6F9AE-34F9-4424-ADA8-A0AF4FBDC6C8}" type="datetimeFigureOut">
              <a:rPr lang="fr-FR" smtClean="0"/>
              <a:pPr/>
              <a:t>28/10/2016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F0E9850-E7A9-4AD4-9A62-CB5AA93AB74F}" type="slidenum">
              <a:rPr lang="fr-FR" smtClean="0"/>
              <a:pPr/>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6BC6F9AE-34F9-4424-ADA8-A0AF4FBDC6C8}" type="datetimeFigureOut">
              <a:rPr lang="fr-FR" smtClean="0"/>
              <a:pPr/>
              <a:t>28/10/2016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F0E9850-E7A9-4AD4-9A62-CB5AA93AB74F}"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6BC6F9AE-34F9-4424-ADA8-A0AF4FBDC6C8}" type="datetimeFigureOut">
              <a:rPr lang="fr-FR" smtClean="0"/>
              <a:pPr/>
              <a:t>28/10/2016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F0E9850-E7A9-4AD4-9A62-CB5AA93AB74F}"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6BC6F9AE-34F9-4424-ADA8-A0AF4FBDC6C8}" type="datetimeFigureOut">
              <a:rPr lang="fr-FR" smtClean="0"/>
              <a:pPr/>
              <a:t>28/10/2016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F0E9850-E7A9-4AD4-9A62-CB5AA93AB74F}"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6BC6F9AE-34F9-4424-ADA8-A0AF4FBDC6C8}" type="datetimeFigureOut">
              <a:rPr lang="fr-FR" smtClean="0"/>
              <a:pPr/>
              <a:t>28/10/2016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F0E9850-E7A9-4AD4-9A62-CB5AA93AB74F}"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BC6F9AE-34F9-4424-ADA8-A0AF4FBDC6C8}" type="datetimeFigureOut">
              <a:rPr lang="fr-FR" smtClean="0"/>
              <a:pPr/>
              <a:t>28/10/2016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F0E9850-E7A9-4AD4-9A62-CB5AA93AB74F}"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6BC6F9AE-34F9-4424-ADA8-A0AF4FBDC6C8}" type="datetimeFigureOut">
              <a:rPr lang="fr-FR" smtClean="0"/>
              <a:pPr/>
              <a:t>28/10/2016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F0E9850-E7A9-4AD4-9A62-CB5AA93AB74F}" type="slidenum">
              <a:rPr lang="fr-FR" smtClean="0"/>
              <a:pPr/>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6F9AE-34F9-4424-ADA8-A0AF4FBDC6C8}" type="datetimeFigureOut">
              <a:rPr lang="fr-FR" smtClean="0"/>
              <a:pPr/>
              <a:t>28/10/2016</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0E9850-E7A9-4AD4-9A62-CB5AA93AB74F}" type="slidenum">
              <a:rPr lang="fr-FR" smtClean="0"/>
              <a:pPr/>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785794"/>
            <a:ext cx="7772400" cy="1470025"/>
          </a:xfrm>
        </p:spPr>
        <p:txBody>
          <a:bodyPr>
            <a:noAutofit/>
          </a:bodyPr>
          <a:lstStyle/>
          <a:p>
            <a:r>
              <a:rPr lang="fr-FR" sz="3600" dirty="0" smtClean="0"/>
              <a:t>CONFERENCE SUR L’EMPLOI DES PERSONNES HANDICAPEES DANS LES PAYS MEMBRES DE L’OCI</a:t>
            </a:r>
            <a:endParaRPr lang="fr-FR" sz="3600" dirty="0"/>
          </a:p>
        </p:txBody>
      </p:sp>
      <p:sp>
        <p:nvSpPr>
          <p:cNvPr id="3" name="Sous-titre 2"/>
          <p:cNvSpPr>
            <a:spLocks noGrp="1"/>
          </p:cNvSpPr>
          <p:nvPr>
            <p:ph type="subTitle" idx="1"/>
          </p:nvPr>
        </p:nvSpPr>
        <p:spPr>
          <a:xfrm>
            <a:off x="1371600" y="2571744"/>
            <a:ext cx="6400800" cy="1214446"/>
          </a:xfrm>
        </p:spPr>
        <p:txBody>
          <a:bodyPr>
            <a:normAutofit/>
          </a:bodyPr>
          <a:lstStyle/>
          <a:p>
            <a:r>
              <a:rPr lang="fr-FR" sz="2800" dirty="0" smtClean="0"/>
              <a:t>« Sensibilisation et Possibilités d’Emploi »</a:t>
            </a:r>
          </a:p>
          <a:p>
            <a:r>
              <a:rPr lang="fr-FR" sz="2800" dirty="0" smtClean="0"/>
              <a:t>ISTAMBUL 26-28 Octobre 2016</a:t>
            </a:r>
            <a:endParaRPr lang="fr-FR" sz="2800" dirty="0"/>
          </a:p>
        </p:txBody>
      </p:sp>
      <p:pic>
        <p:nvPicPr>
          <p:cNvPr id="4" name="Picture 2" descr="C:\Documents and Settings\Thérèse\Bureau\Images\FNE2.jpg"/>
          <p:cNvPicPr>
            <a:picLocks noChangeAspect="1" noChangeArrowheads="1"/>
          </p:cNvPicPr>
          <p:nvPr/>
        </p:nvPicPr>
        <p:blipFill>
          <a:blip r:embed="rId2" cstate="print"/>
          <a:srcRect/>
          <a:stretch>
            <a:fillRect/>
          </a:stretch>
        </p:blipFill>
        <p:spPr bwMode="auto">
          <a:xfrm>
            <a:off x="1" y="0"/>
            <a:ext cx="428595" cy="6858000"/>
          </a:xfrm>
          <a:prstGeom prst="rect">
            <a:avLst/>
          </a:prstGeom>
          <a:noFill/>
        </p:spPr>
      </p:pic>
      <p:pic>
        <p:nvPicPr>
          <p:cNvPr id="5" name="Picture 2" descr="C:\Documents and Settings\Thérèse\Bureau\Images\FNE2.jpg"/>
          <p:cNvPicPr>
            <a:picLocks noChangeAspect="1" noChangeArrowheads="1"/>
          </p:cNvPicPr>
          <p:nvPr/>
        </p:nvPicPr>
        <p:blipFill>
          <a:blip r:embed="rId2" cstate="print"/>
          <a:srcRect/>
          <a:stretch>
            <a:fillRect/>
          </a:stretch>
        </p:blipFill>
        <p:spPr bwMode="auto">
          <a:xfrm>
            <a:off x="8715405" y="0"/>
            <a:ext cx="428595" cy="6858000"/>
          </a:xfrm>
          <a:prstGeom prst="rect">
            <a:avLst/>
          </a:prstGeom>
          <a:noFill/>
        </p:spPr>
      </p:pic>
      <p:sp>
        <p:nvSpPr>
          <p:cNvPr id="6" name="Titre 1"/>
          <p:cNvSpPr txBox="1">
            <a:spLocks/>
          </p:cNvSpPr>
          <p:nvPr/>
        </p:nvSpPr>
        <p:spPr>
          <a:xfrm>
            <a:off x="685800" y="4000504"/>
            <a:ext cx="7772400" cy="1470025"/>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3600" b="0" i="0" u="none" strike="noStrike" kern="1200" cap="none" spc="0" normalizeH="0" baseline="0" noProof="0" dirty="0" smtClean="0">
                <a:ln>
                  <a:noFill/>
                </a:ln>
                <a:solidFill>
                  <a:schemeClr val="tx1"/>
                </a:solidFill>
                <a:effectLst/>
                <a:uLnTx/>
                <a:uFillTx/>
                <a:latin typeface="+mj-lt"/>
                <a:ea typeface="+mj-ea"/>
                <a:cs typeface="+mj-cs"/>
              </a:rPr>
              <a:t>PRESENTATION</a:t>
            </a:r>
            <a:r>
              <a:rPr kumimoji="0" lang="fr-FR" sz="3600" b="0" i="0" u="none" strike="noStrike" kern="1200" cap="none" spc="0" normalizeH="0" noProof="0" dirty="0" smtClean="0">
                <a:ln>
                  <a:noFill/>
                </a:ln>
                <a:solidFill>
                  <a:schemeClr val="tx1"/>
                </a:solidFill>
                <a:effectLst/>
                <a:uLnTx/>
                <a:uFillTx/>
                <a:latin typeface="+mj-lt"/>
                <a:ea typeface="+mj-ea"/>
                <a:cs typeface="+mj-cs"/>
              </a:rPr>
              <a:t> DU FONDS NATIONAL DE L’EMPLOI DU CAMEROUN</a:t>
            </a:r>
            <a:endParaRPr kumimoji="0" lang="fr-FR" sz="3600" b="0" i="0" u="none" strike="noStrike" kern="1200" cap="none" spc="0" normalizeH="0" baseline="0" noProof="0" dirty="0">
              <a:ln>
                <a:noFill/>
              </a:ln>
              <a:solidFill>
                <a:schemeClr val="tx1"/>
              </a:solidFill>
              <a:effectLst/>
              <a:uLnTx/>
              <a:uFillTx/>
              <a:latin typeface="+mj-lt"/>
              <a:ea typeface="+mj-ea"/>
              <a:cs typeface="+mj-cs"/>
            </a:endParaRPr>
          </a:p>
        </p:txBody>
      </p:sp>
      <p:sp>
        <p:nvSpPr>
          <p:cNvPr id="7" name="ZoneTexte 6"/>
          <p:cNvSpPr txBox="1"/>
          <p:nvPr/>
        </p:nvSpPr>
        <p:spPr>
          <a:xfrm>
            <a:off x="940525" y="6215082"/>
            <a:ext cx="7262950" cy="492443"/>
          </a:xfrm>
          <a:prstGeom prst="rect">
            <a:avLst/>
          </a:prstGeom>
          <a:noFill/>
        </p:spPr>
        <p:txBody>
          <a:bodyPr wrap="none" rtlCol="0">
            <a:spAutoFit/>
          </a:bodyPr>
          <a:lstStyle/>
          <a:p>
            <a:r>
              <a:rPr lang="fr-FR" sz="2600" dirty="0" smtClean="0">
                <a:solidFill>
                  <a:schemeClr val="bg1">
                    <a:lumMod val="50000"/>
                  </a:schemeClr>
                </a:solidFill>
              </a:rPr>
              <a:t>PAR MME NNANG Thérèse, CONSEILLER TECHNIQUE</a:t>
            </a:r>
            <a:endParaRPr lang="fr-FR" sz="2600"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536575" y="-684213"/>
            <a:ext cx="1981200" cy="0"/>
          </a:xfrm>
          <a:prstGeom prst="rect">
            <a:avLst/>
          </a:prstGeom>
          <a:solidFill>
            <a:srgbClr val="FFFFFF"/>
          </a:solidFill>
          <a:ln w="9525">
            <a:noFill/>
            <a:miter lim="800000"/>
            <a:headEnd/>
            <a:tailEnd/>
          </a:ln>
        </p:spPr>
        <p:txBody>
          <a:bodyPr wrap="none" anchor="ctr">
            <a:spAutoFit/>
          </a:bodyPr>
          <a:lstStyle/>
          <a:p>
            <a:endParaRPr lang="fr-FR"/>
          </a:p>
        </p:txBody>
      </p:sp>
      <p:sp>
        <p:nvSpPr>
          <p:cNvPr id="5123" name="Text Box 3"/>
          <p:cNvSpPr txBox="1">
            <a:spLocks noChangeArrowheads="1"/>
          </p:cNvSpPr>
          <p:nvPr/>
        </p:nvSpPr>
        <p:spPr bwMode="auto">
          <a:xfrm>
            <a:off x="1979613" y="0"/>
            <a:ext cx="5329237" cy="333375"/>
          </a:xfrm>
          <a:prstGeom prst="rect">
            <a:avLst/>
          </a:prstGeom>
          <a:solidFill>
            <a:schemeClr val="tx1"/>
          </a:solidFill>
          <a:ln w="9525">
            <a:noFill/>
            <a:miter lim="800000"/>
            <a:headEnd/>
            <a:tailEnd/>
          </a:ln>
        </p:spPr>
        <p:txBody>
          <a:bodyPr wrap="none" lIns="0" tIns="0" rIns="0" bIns="0"/>
          <a:lstStyle/>
          <a:p>
            <a:pPr algn="ctr">
              <a:spcBef>
                <a:spcPts val="900"/>
              </a:spcBef>
              <a:spcAft>
                <a:spcPts val="600"/>
              </a:spcAft>
            </a:pPr>
            <a:r>
              <a:rPr lang="fr-FR" sz="1400" b="1">
                <a:solidFill>
                  <a:schemeClr val="bg1"/>
                </a:solidFill>
              </a:rPr>
              <a:t>Déclinaison de la stratégie du FNE selon les publics cibles</a:t>
            </a:r>
            <a:endParaRPr lang="fr-FR" sz="1400">
              <a:solidFill>
                <a:schemeClr val="bg1"/>
              </a:solidFill>
            </a:endParaRPr>
          </a:p>
        </p:txBody>
      </p:sp>
      <p:graphicFrame>
        <p:nvGraphicFramePr>
          <p:cNvPr id="21525" name="Group 21"/>
          <p:cNvGraphicFramePr>
            <a:graphicFrameLocks noGrp="1"/>
          </p:cNvGraphicFramePr>
          <p:nvPr/>
        </p:nvGraphicFramePr>
        <p:xfrm>
          <a:off x="34925" y="260350"/>
          <a:ext cx="9109075" cy="487680"/>
        </p:xfrm>
        <a:graphic>
          <a:graphicData uri="http://schemas.openxmlformats.org/drawingml/2006/table">
            <a:tbl>
              <a:tblPr/>
              <a:tblGrid>
                <a:gridCol w="1296988"/>
                <a:gridCol w="1511300"/>
                <a:gridCol w="3816350"/>
                <a:gridCol w="2484437"/>
              </a:tblGrid>
              <a:tr h="3968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300" b="1" i="0" u="none" strike="noStrike" cap="none" normalizeH="0" baseline="0" smtClean="0">
                          <a:ln>
                            <a:noFill/>
                          </a:ln>
                          <a:solidFill>
                            <a:schemeClr val="bg1"/>
                          </a:solidFill>
                          <a:effectLst/>
                          <a:latin typeface="Arial" charset="0"/>
                          <a:cs typeface="Times New Roman" pitchFamily="18" charset="0"/>
                        </a:rPr>
                        <a:t>Populations cibles</a:t>
                      </a:r>
                      <a:endParaRPr kumimoji="0" lang="fr-FR" sz="1300" b="0" i="0" u="none" strike="noStrike" cap="none" normalizeH="0" baseline="0" smtClean="0">
                        <a:ln>
                          <a:noFill/>
                        </a:ln>
                        <a:solidFill>
                          <a:schemeClr val="bg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300" b="1" i="0" u="none" strike="noStrike" cap="none" normalizeH="0" baseline="0" smtClean="0">
                          <a:ln>
                            <a:noFill/>
                          </a:ln>
                          <a:solidFill>
                            <a:schemeClr val="bg1"/>
                          </a:solidFill>
                          <a:effectLst/>
                          <a:latin typeface="Arial" charset="0"/>
                          <a:cs typeface="Arial" charset="0"/>
                        </a:rPr>
                        <a:t>Mesures d’insertion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300" b="1" i="0" u="none" strike="noStrike" cap="none" normalizeH="0" baseline="0" smtClean="0">
                          <a:ln>
                            <a:noFill/>
                          </a:ln>
                          <a:solidFill>
                            <a:schemeClr val="bg1"/>
                          </a:solidFill>
                          <a:effectLst/>
                          <a:latin typeface="Arial" charset="0"/>
                          <a:cs typeface="Arial" charset="0"/>
                        </a:rPr>
                        <a:t>Solutions préconisées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300" b="1" i="0" u="none" strike="noStrike" cap="none" normalizeH="0" baseline="0" smtClean="0">
                          <a:ln>
                            <a:noFill/>
                          </a:ln>
                          <a:solidFill>
                            <a:schemeClr val="bg1"/>
                          </a:solidFill>
                          <a:effectLst/>
                          <a:latin typeface="Arial" charset="0"/>
                          <a:cs typeface="Times New Roman" pitchFamily="18" charset="0"/>
                        </a:rPr>
                        <a:t>Réponses FNE</a:t>
                      </a:r>
                      <a:endParaRPr kumimoji="0" lang="fr-FR" sz="1300" b="0" i="0" u="none" strike="noStrike" cap="none" normalizeH="0" baseline="0" smtClean="0">
                        <a:ln>
                          <a:noFill/>
                        </a:ln>
                        <a:solidFill>
                          <a:schemeClr val="bg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r>
            </a:tbl>
          </a:graphicData>
        </a:graphic>
      </p:graphicFrame>
      <p:grpSp>
        <p:nvGrpSpPr>
          <p:cNvPr id="2" name="Group 61"/>
          <p:cNvGrpSpPr>
            <a:grpSpLocks/>
          </p:cNvGrpSpPr>
          <p:nvPr/>
        </p:nvGrpSpPr>
        <p:grpSpPr bwMode="auto">
          <a:xfrm>
            <a:off x="0" y="908050"/>
            <a:ext cx="9144000" cy="2305050"/>
            <a:chOff x="0" y="572"/>
            <a:chExt cx="5760" cy="1452"/>
          </a:xfrm>
        </p:grpSpPr>
        <p:sp>
          <p:nvSpPr>
            <p:cNvPr id="5154" name="Line 19"/>
            <p:cNvSpPr>
              <a:spLocks noChangeShapeType="1"/>
            </p:cNvSpPr>
            <p:nvPr/>
          </p:nvSpPr>
          <p:spPr bwMode="auto">
            <a:xfrm>
              <a:off x="0" y="2024"/>
              <a:ext cx="5760" cy="0"/>
            </a:xfrm>
            <a:prstGeom prst="line">
              <a:avLst/>
            </a:prstGeom>
            <a:noFill/>
            <a:ln w="28575">
              <a:solidFill>
                <a:schemeClr val="tx1"/>
              </a:solidFill>
              <a:round/>
              <a:headEnd/>
              <a:tailEnd/>
            </a:ln>
          </p:spPr>
          <p:txBody>
            <a:bodyPr/>
            <a:lstStyle/>
            <a:p>
              <a:endParaRPr lang="fr-FR"/>
            </a:p>
          </p:txBody>
        </p:sp>
        <p:grpSp>
          <p:nvGrpSpPr>
            <p:cNvPr id="3" name="Group 58"/>
            <p:cNvGrpSpPr>
              <a:grpSpLocks/>
            </p:cNvGrpSpPr>
            <p:nvPr/>
          </p:nvGrpSpPr>
          <p:grpSpPr bwMode="auto">
            <a:xfrm>
              <a:off x="0" y="572"/>
              <a:ext cx="5760" cy="1261"/>
              <a:chOff x="0" y="572"/>
              <a:chExt cx="5760" cy="1261"/>
            </a:xfrm>
          </p:grpSpPr>
          <p:grpSp>
            <p:nvGrpSpPr>
              <p:cNvPr id="4" name="Group 55"/>
              <p:cNvGrpSpPr>
                <a:grpSpLocks/>
              </p:cNvGrpSpPr>
              <p:nvPr/>
            </p:nvGrpSpPr>
            <p:grpSpPr bwMode="auto">
              <a:xfrm>
                <a:off x="0" y="572"/>
                <a:ext cx="5760" cy="1261"/>
                <a:chOff x="0" y="572"/>
                <a:chExt cx="5760" cy="1261"/>
              </a:xfrm>
            </p:grpSpPr>
            <p:sp>
              <p:nvSpPr>
                <p:cNvPr id="5158" name="AutoShape 4"/>
                <p:cNvSpPr>
                  <a:spLocks noChangeArrowheads="1"/>
                </p:cNvSpPr>
                <p:nvPr/>
              </p:nvSpPr>
              <p:spPr bwMode="auto">
                <a:xfrm>
                  <a:off x="1020" y="1245"/>
                  <a:ext cx="771" cy="226"/>
                </a:xfrm>
                <a:prstGeom prst="chevron">
                  <a:avLst>
                    <a:gd name="adj" fmla="val 11751"/>
                  </a:avLst>
                </a:prstGeom>
                <a:solidFill>
                  <a:srgbClr val="FFCCFF"/>
                </a:solidFill>
                <a:ln w="9525">
                  <a:solidFill>
                    <a:schemeClr val="tx1"/>
                  </a:solidFill>
                  <a:miter lim="800000"/>
                  <a:headEnd/>
                  <a:tailEnd/>
                </a:ln>
              </p:spPr>
              <p:txBody>
                <a:bodyPr wrap="none" anchor="ctr"/>
                <a:lstStyle/>
                <a:p>
                  <a:pPr algn="ctr"/>
                  <a:r>
                    <a:rPr lang="fr-FR" sz="1200" b="1"/>
                    <a:t>Formation</a:t>
                  </a:r>
                </a:p>
              </p:txBody>
            </p:sp>
            <p:sp>
              <p:nvSpPr>
                <p:cNvPr id="5159" name="AutoShape 5"/>
                <p:cNvSpPr>
                  <a:spLocks noChangeArrowheads="1"/>
                </p:cNvSpPr>
                <p:nvPr/>
              </p:nvSpPr>
              <p:spPr bwMode="auto">
                <a:xfrm>
                  <a:off x="1791" y="1198"/>
                  <a:ext cx="2404" cy="272"/>
                </a:xfrm>
                <a:prstGeom prst="foldedCorner">
                  <a:avLst>
                    <a:gd name="adj" fmla="val 12500"/>
                  </a:avLst>
                </a:prstGeom>
                <a:solidFill>
                  <a:srgbClr val="FFCCFF"/>
                </a:solidFill>
                <a:ln w="9525">
                  <a:solidFill>
                    <a:schemeClr val="tx1"/>
                  </a:solidFill>
                  <a:round/>
                  <a:headEnd/>
                  <a:tailEnd/>
                </a:ln>
              </p:spPr>
              <p:txBody>
                <a:bodyPr anchor="ctr"/>
                <a:lstStyle/>
                <a:p>
                  <a:endParaRPr lang="fr-FR" sz="1200" b="1"/>
                </a:p>
                <a:p>
                  <a:r>
                    <a:rPr lang="fr-FR" sz="1200" b="1"/>
                    <a:t>Formation de reconversion, réadaptation ou recyclage</a:t>
                  </a:r>
                </a:p>
                <a:p>
                  <a:r>
                    <a:rPr lang="fr-FR" sz="1200" b="1"/>
                    <a:t> </a:t>
                  </a:r>
                </a:p>
              </p:txBody>
            </p:sp>
            <p:sp>
              <p:nvSpPr>
                <p:cNvPr id="5160" name="AutoShape 6"/>
                <p:cNvSpPr>
                  <a:spLocks noChangeArrowheads="1"/>
                </p:cNvSpPr>
                <p:nvPr/>
              </p:nvSpPr>
              <p:spPr bwMode="auto">
                <a:xfrm>
                  <a:off x="0" y="927"/>
                  <a:ext cx="793" cy="861"/>
                </a:xfrm>
                <a:prstGeom prst="homePlate">
                  <a:avLst>
                    <a:gd name="adj" fmla="val 25000"/>
                  </a:avLst>
                </a:prstGeom>
                <a:solidFill>
                  <a:srgbClr val="FFCCFF"/>
                </a:solidFill>
                <a:ln w="9525">
                  <a:solidFill>
                    <a:schemeClr val="tx1"/>
                  </a:solidFill>
                  <a:miter lim="800000"/>
                  <a:headEnd/>
                  <a:tailEnd/>
                </a:ln>
              </p:spPr>
              <p:txBody>
                <a:bodyPr anchor="ctr"/>
                <a:lstStyle/>
                <a:p>
                  <a:r>
                    <a:rPr lang="fr-FR" sz="1200" b="1"/>
                    <a:t>Déflatés, compressés, </a:t>
                  </a:r>
                </a:p>
              </p:txBody>
            </p:sp>
            <p:sp>
              <p:nvSpPr>
                <p:cNvPr id="5161" name="AutoShape 41"/>
                <p:cNvSpPr>
                  <a:spLocks noChangeArrowheads="1"/>
                </p:cNvSpPr>
                <p:nvPr/>
              </p:nvSpPr>
              <p:spPr bwMode="auto">
                <a:xfrm>
                  <a:off x="1020" y="927"/>
                  <a:ext cx="771" cy="226"/>
                </a:xfrm>
                <a:prstGeom prst="chevron">
                  <a:avLst>
                    <a:gd name="adj" fmla="val 11751"/>
                  </a:avLst>
                </a:prstGeom>
                <a:solidFill>
                  <a:srgbClr val="FFCCFF"/>
                </a:solidFill>
                <a:ln w="9525">
                  <a:solidFill>
                    <a:schemeClr val="tx1"/>
                  </a:solidFill>
                  <a:miter lim="800000"/>
                  <a:headEnd/>
                  <a:tailEnd/>
                </a:ln>
              </p:spPr>
              <p:txBody>
                <a:bodyPr wrap="none" anchor="ctr"/>
                <a:lstStyle/>
                <a:p>
                  <a:pPr algn="ctr"/>
                  <a:r>
                    <a:rPr lang="fr-FR" sz="1200" b="1"/>
                    <a:t>Emploi salarié</a:t>
                  </a:r>
                </a:p>
              </p:txBody>
            </p:sp>
            <p:sp>
              <p:nvSpPr>
                <p:cNvPr id="5162" name="AutoShape 42"/>
                <p:cNvSpPr>
                  <a:spLocks noChangeArrowheads="1"/>
                </p:cNvSpPr>
                <p:nvPr/>
              </p:nvSpPr>
              <p:spPr bwMode="auto">
                <a:xfrm>
                  <a:off x="1791" y="881"/>
                  <a:ext cx="2404" cy="272"/>
                </a:xfrm>
                <a:prstGeom prst="foldedCorner">
                  <a:avLst>
                    <a:gd name="adj" fmla="val 12500"/>
                  </a:avLst>
                </a:prstGeom>
                <a:solidFill>
                  <a:srgbClr val="FFCCFF"/>
                </a:solidFill>
                <a:ln w="9525">
                  <a:solidFill>
                    <a:schemeClr val="tx1"/>
                  </a:solidFill>
                  <a:round/>
                  <a:headEnd/>
                  <a:tailEnd/>
                </a:ln>
              </p:spPr>
              <p:txBody>
                <a:bodyPr anchor="ctr"/>
                <a:lstStyle/>
                <a:p>
                  <a:endParaRPr lang="fr-FR" sz="1200" b="1"/>
                </a:p>
                <a:p>
                  <a:r>
                    <a:rPr lang="fr-FR" sz="1200" b="1"/>
                    <a:t>Mesures de réinsertion</a:t>
                  </a:r>
                </a:p>
                <a:p>
                  <a:r>
                    <a:rPr lang="fr-FR" sz="1200" b="1"/>
                    <a:t> </a:t>
                  </a:r>
                </a:p>
              </p:txBody>
            </p:sp>
            <p:sp>
              <p:nvSpPr>
                <p:cNvPr id="5163" name="AutoShape 45"/>
                <p:cNvSpPr>
                  <a:spLocks noChangeArrowheads="1"/>
                </p:cNvSpPr>
                <p:nvPr/>
              </p:nvSpPr>
              <p:spPr bwMode="auto">
                <a:xfrm>
                  <a:off x="1020" y="1562"/>
                  <a:ext cx="771" cy="226"/>
                </a:xfrm>
                <a:prstGeom prst="chevron">
                  <a:avLst>
                    <a:gd name="adj" fmla="val 11751"/>
                  </a:avLst>
                </a:prstGeom>
                <a:solidFill>
                  <a:srgbClr val="FFCCFF"/>
                </a:solidFill>
                <a:ln w="9525">
                  <a:solidFill>
                    <a:schemeClr val="tx1"/>
                  </a:solidFill>
                  <a:miter lim="800000"/>
                  <a:headEnd/>
                  <a:tailEnd/>
                </a:ln>
              </p:spPr>
              <p:txBody>
                <a:bodyPr wrap="none" anchor="ctr"/>
                <a:lstStyle/>
                <a:p>
                  <a:pPr algn="ctr"/>
                  <a:r>
                    <a:rPr lang="fr-FR" sz="1200" b="1"/>
                    <a:t>Emplois </a:t>
                  </a:r>
                </a:p>
                <a:p>
                  <a:pPr algn="ctr"/>
                  <a:r>
                    <a:rPr lang="fr-FR" sz="1200" b="1"/>
                    <a:t>indépendant</a:t>
                  </a:r>
                </a:p>
              </p:txBody>
            </p:sp>
            <p:sp>
              <p:nvSpPr>
                <p:cNvPr id="5164" name="AutoShape 46"/>
                <p:cNvSpPr>
                  <a:spLocks noChangeArrowheads="1"/>
                </p:cNvSpPr>
                <p:nvPr/>
              </p:nvSpPr>
              <p:spPr bwMode="auto">
                <a:xfrm>
                  <a:off x="1791" y="1561"/>
                  <a:ext cx="2404" cy="272"/>
                </a:xfrm>
                <a:prstGeom prst="foldedCorner">
                  <a:avLst>
                    <a:gd name="adj" fmla="val 12500"/>
                  </a:avLst>
                </a:prstGeom>
                <a:solidFill>
                  <a:srgbClr val="FFCCFF"/>
                </a:solidFill>
                <a:ln w="9525">
                  <a:solidFill>
                    <a:schemeClr val="tx1"/>
                  </a:solidFill>
                  <a:round/>
                  <a:headEnd/>
                  <a:tailEnd/>
                </a:ln>
              </p:spPr>
              <p:txBody>
                <a:bodyPr anchor="ctr"/>
                <a:lstStyle/>
                <a:p>
                  <a:r>
                    <a:rPr lang="fr-FR" sz="1200" b="1"/>
                    <a:t>Mesures d’appui à la création d’activités</a:t>
                  </a:r>
                </a:p>
              </p:txBody>
            </p:sp>
            <p:sp>
              <p:nvSpPr>
                <p:cNvPr id="5165" name="Text Box 48"/>
                <p:cNvSpPr txBox="1">
                  <a:spLocks noChangeArrowheads="1"/>
                </p:cNvSpPr>
                <p:nvPr/>
              </p:nvSpPr>
              <p:spPr bwMode="auto">
                <a:xfrm>
                  <a:off x="1791" y="572"/>
                  <a:ext cx="3969" cy="173"/>
                </a:xfrm>
                <a:prstGeom prst="rect">
                  <a:avLst/>
                </a:prstGeom>
                <a:solidFill>
                  <a:srgbClr val="339966"/>
                </a:solidFill>
                <a:ln w="9525">
                  <a:noFill/>
                  <a:miter lim="800000"/>
                  <a:headEnd/>
                  <a:tailEnd/>
                </a:ln>
              </p:spPr>
              <p:txBody>
                <a:bodyPr>
                  <a:spAutoFit/>
                </a:bodyPr>
                <a:lstStyle/>
                <a:p>
                  <a:pPr algn="ctr">
                    <a:spcBef>
                      <a:spcPct val="50000"/>
                    </a:spcBef>
                  </a:pPr>
                  <a:r>
                    <a:rPr lang="fr-FR" sz="1200" i="1"/>
                    <a:t>Solutions et réponses  de la cible  -B- plus les suivantes :</a:t>
                  </a:r>
                </a:p>
              </p:txBody>
            </p:sp>
            <p:sp>
              <p:nvSpPr>
                <p:cNvPr id="5166" name="Text Box 49"/>
                <p:cNvSpPr txBox="1">
                  <a:spLocks noChangeArrowheads="1"/>
                </p:cNvSpPr>
                <p:nvPr/>
              </p:nvSpPr>
              <p:spPr bwMode="auto">
                <a:xfrm>
                  <a:off x="4286" y="881"/>
                  <a:ext cx="1316" cy="173"/>
                </a:xfrm>
                <a:prstGeom prst="rect">
                  <a:avLst/>
                </a:prstGeom>
                <a:noFill/>
                <a:ln w="9525">
                  <a:noFill/>
                  <a:miter lim="800000"/>
                  <a:headEnd/>
                  <a:tailEnd/>
                </a:ln>
              </p:spPr>
              <p:txBody>
                <a:bodyPr>
                  <a:spAutoFit/>
                </a:bodyPr>
                <a:lstStyle/>
                <a:p>
                  <a:pPr>
                    <a:spcBef>
                      <a:spcPct val="50000"/>
                    </a:spcBef>
                  </a:pPr>
                  <a:r>
                    <a:rPr lang="fr-FR" sz="1200" b="1"/>
                    <a:t>PARAF</a:t>
                  </a:r>
                </a:p>
              </p:txBody>
            </p:sp>
          </p:grpSp>
          <p:sp>
            <p:nvSpPr>
              <p:cNvPr id="5157" name="Rectangle 52"/>
              <p:cNvSpPr>
                <a:spLocks noChangeArrowheads="1"/>
              </p:cNvSpPr>
              <p:nvPr/>
            </p:nvSpPr>
            <p:spPr bwMode="auto">
              <a:xfrm>
                <a:off x="125" y="935"/>
                <a:ext cx="380" cy="231"/>
              </a:xfrm>
              <a:prstGeom prst="rect">
                <a:avLst/>
              </a:prstGeom>
              <a:noFill/>
              <a:ln w="9525">
                <a:noFill/>
                <a:miter lim="800000"/>
                <a:headEnd/>
                <a:tailEnd/>
              </a:ln>
            </p:spPr>
            <p:txBody>
              <a:bodyPr wrap="none">
                <a:spAutoFit/>
              </a:bodyPr>
              <a:lstStyle/>
              <a:p>
                <a:r>
                  <a:rPr lang="fr-FR"/>
                  <a:t> </a:t>
                </a:r>
                <a:r>
                  <a:rPr lang="fr-FR" b="1">
                    <a:solidFill>
                      <a:srgbClr val="FF0000"/>
                    </a:solidFill>
                  </a:rPr>
                  <a:t>-F-</a:t>
                </a:r>
                <a:r>
                  <a:rPr lang="fr-FR"/>
                  <a:t> </a:t>
                </a:r>
              </a:p>
            </p:txBody>
          </p:sp>
        </p:grpSp>
      </p:grpSp>
      <p:grpSp>
        <p:nvGrpSpPr>
          <p:cNvPr id="5" name="Group 62"/>
          <p:cNvGrpSpPr>
            <a:grpSpLocks/>
          </p:cNvGrpSpPr>
          <p:nvPr/>
        </p:nvGrpSpPr>
        <p:grpSpPr bwMode="auto">
          <a:xfrm>
            <a:off x="0" y="3068638"/>
            <a:ext cx="9144000" cy="2016125"/>
            <a:chOff x="0" y="1933"/>
            <a:chExt cx="5760" cy="1270"/>
          </a:xfrm>
        </p:grpSpPr>
        <p:sp>
          <p:nvSpPr>
            <p:cNvPr id="5145" name="Line 20"/>
            <p:cNvSpPr>
              <a:spLocks noChangeShapeType="1"/>
            </p:cNvSpPr>
            <p:nvPr/>
          </p:nvSpPr>
          <p:spPr bwMode="auto">
            <a:xfrm>
              <a:off x="0" y="3203"/>
              <a:ext cx="5760" cy="0"/>
            </a:xfrm>
            <a:prstGeom prst="line">
              <a:avLst/>
            </a:prstGeom>
            <a:noFill/>
            <a:ln w="28575">
              <a:solidFill>
                <a:schemeClr val="tx1"/>
              </a:solidFill>
              <a:round/>
              <a:headEnd/>
              <a:tailEnd/>
            </a:ln>
          </p:spPr>
          <p:txBody>
            <a:bodyPr/>
            <a:lstStyle/>
            <a:p>
              <a:endParaRPr lang="fr-FR"/>
            </a:p>
          </p:txBody>
        </p:sp>
        <p:grpSp>
          <p:nvGrpSpPr>
            <p:cNvPr id="6" name="Group 60"/>
            <p:cNvGrpSpPr>
              <a:grpSpLocks/>
            </p:cNvGrpSpPr>
            <p:nvPr/>
          </p:nvGrpSpPr>
          <p:grpSpPr bwMode="auto">
            <a:xfrm>
              <a:off x="0" y="1933"/>
              <a:ext cx="5760" cy="1133"/>
              <a:chOff x="0" y="2024"/>
              <a:chExt cx="5760" cy="1133"/>
            </a:xfrm>
          </p:grpSpPr>
          <p:grpSp>
            <p:nvGrpSpPr>
              <p:cNvPr id="7" name="Group 56"/>
              <p:cNvGrpSpPr>
                <a:grpSpLocks/>
              </p:cNvGrpSpPr>
              <p:nvPr/>
            </p:nvGrpSpPr>
            <p:grpSpPr bwMode="auto">
              <a:xfrm>
                <a:off x="0" y="2024"/>
                <a:ext cx="5760" cy="1133"/>
                <a:chOff x="0" y="2024"/>
                <a:chExt cx="5760" cy="1133"/>
              </a:xfrm>
            </p:grpSpPr>
            <p:sp>
              <p:nvSpPr>
                <p:cNvPr id="5149" name="AutoShape 11"/>
                <p:cNvSpPr>
                  <a:spLocks noChangeArrowheads="1"/>
                </p:cNvSpPr>
                <p:nvPr/>
              </p:nvSpPr>
              <p:spPr bwMode="auto">
                <a:xfrm>
                  <a:off x="0" y="2432"/>
                  <a:ext cx="839" cy="725"/>
                </a:xfrm>
                <a:prstGeom prst="homePlate">
                  <a:avLst>
                    <a:gd name="adj" fmla="val 25057"/>
                  </a:avLst>
                </a:prstGeom>
                <a:solidFill>
                  <a:schemeClr val="accent1"/>
                </a:solidFill>
                <a:ln w="9525">
                  <a:solidFill>
                    <a:schemeClr val="tx1"/>
                  </a:solidFill>
                  <a:miter lim="800000"/>
                  <a:headEnd/>
                  <a:tailEnd/>
                </a:ln>
              </p:spPr>
              <p:txBody>
                <a:bodyPr anchor="ctr"/>
                <a:lstStyle/>
                <a:p>
                  <a:pPr>
                    <a:lnSpc>
                      <a:spcPct val="110000"/>
                    </a:lnSpc>
                  </a:pPr>
                  <a:r>
                    <a:rPr lang="fr-FR" sz="1200" b="1"/>
                    <a:t>Diplômés                          + 5 ans d’expérience</a:t>
                  </a:r>
                </a:p>
              </p:txBody>
            </p:sp>
            <p:sp>
              <p:nvSpPr>
                <p:cNvPr id="5150" name="AutoShape 13"/>
                <p:cNvSpPr>
                  <a:spLocks noChangeArrowheads="1"/>
                </p:cNvSpPr>
                <p:nvPr/>
              </p:nvSpPr>
              <p:spPr bwMode="auto">
                <a:xfrm>
                  <a:off x="1020" y="2659"/>
                  <a:ext cx="771" cy="226"/>
                </a:xfrm>
                <a:prstGeom prst="chevron">
                  <a:avLst>
                    <a:gd name="adj" fmla="val 11751"/>
                  </a:avLst>
                </a:prstGeom>
                <a:solidFill>
                  <a:schemeClr val="accent1"/>
                </a:solidFill>
                <a:ln w="9525">
                  <a:solidFill>
                    <a:schemeClr val="tx1"/>
                  </a:solidFill>
                  <a:miter lim="800000"/>
                  <a:headEnd/>
                  <a:tailEnd/>
                </a:ln>
              </p:spPr>
              <p:txBody>
                <a:bodyPr wrap="none" anchor="ctr"/>
                <a:lstStyle/>
                <a:p>
                  <a:pPr algn="ctr"/>
                  <a:r>
                    <a:rPr lang="fr-FR" sz="1200" b="1"/>
                    <a:t>Emploi salarié</a:t>
                  </a:r>
                </a:p>
              </p:txBody>
            </p:sp>
            <p:sp>
              <p:nvSpPr>
                <p:cNvPr id="5151" name="AutoShape 14"/>
                <p:cNvSpPr>
                  <a:spLocks noChangeArrowheads="1"/>
                </p:cNvSpPr>
                <p:nvPr/>
              </p:nvSpPr>
              <p:spPr bwMode="auto">
                <a:xfrm>
                  <a:off x="1791" y="2478"/>
                  <a:ext cx="2404" cy="499"/>
                </a:xfrm>
                <a:prstGeom prst="foldedCorner">
                  <a:avLst>
                    <a:gd name="adj" fmla="val 12500"/>
                  </a:avLst>
                </a:prstGeom>
                <a:solidFill>
                  <a:schemeClr val="accent1"/>
                </a:solidFill>
                <a:ln w="9525">
                  <a:solidFill>
                    <a:schemeClr val="tx1"/>
                  </a:solidFill>
                  <a:round/>
                  <a:headEnd/>
                  <a:tailEnd/>
                </a:ln>
              </p:spPr>
              <p:txBody>
                <a:bodyPr anchor="ctr"/>
                <a:lstStyle/>
                <a:p>
                  <a:pPr>
                    <a:lnSpc>
                      <a:spcPct val="110000"/>
                    </a:lnSpc>
                  </a:pPr>
                  <a:endParaRPr lang="fr-FR" sz="1200" b="1"/>
                </a:p>
                <a:p>
                  <a:pPr>
                    <a:lnSpc>
                      <a:spcPct val="110000"/>
                    </a:lnSpc>
                  </a:pPr>
                  <a:r>
                    <a:rPr lang="fr-FR" sz="1200" b="1"/>
                    <a:t>- Placements ciblés                                                                               - appuis spécifiques personnalisés</a:t>
                  </a:r>
                </a:p>
                <a:p>
                  <a:pPr>
                    <a:lnSpc>
                      <a:spcPct val="110000"/>
                    </a:lnSpc>
                  </a:pPr>
                  <a:endParaRPr lang="fr-FR" sz="1200" b="1"/>
                </a:p>
              </p:txBody>
            </p:sp>
            <p:sp>
              <p:nvSpPr>
                <p:cNvPr id="5152" name="Text Box 35"/>
                <p:cNvSpPr txBox="1">
                  <a:spLocks noChangeArrowheads="1"/>
                </p:cNvSpPr>
                <p:nvPr/>
              </p:nvSpPr>
              <p:spPr bwMode="auto">
                <a:xfrm>
                  <a:off x="4286" y="2432"/>
                  <a:ext cx="1474" cy="518"/>
                </a:xfrm>
                <a:prstGeom prst="rect">
                  <a:avLst/>
                </a:prstGeom>
                <a:noFill/>
                <a:ln w="9525">
                  <a:noFill/>
                  <a:miter lim="800000"/>
                  <a:headEnd/>
                  <a:tailEnd/>
                </a:ln>
              </p:spPr>
              <p:txBody>
                <a:bodyPr>
                  <a:spAutoFit/>
                </a:bodyPr>
                <a:lstStyle/>
                <a:p>
                  <a:pPr>
                    <a:spcBef>
                      <a:spcPct val="50000"/>
                    </a:spcBef>
                  </a:pPr>
                  <a:r>
                    <a:rPr lang="fr-FR" sz="1200" b="1"/>
                    <a:t>BUREAU CADRE:             ARE, ASP, Bilan professionnel, entretiens approfondis</a:t>
                  </a:r>
                </a:p>
              </p:txBody>
            </p:sp>
            <p:sp>
              <p:nvSpPr>
                <p:cNvPr id="5153" name="Text Box 50"/>
                <p:cNvSpPr txBox="1">
                  <a:spLocks noChangeArrowheads="1"/>
                </p:cNvSpPr>
                <p:nvPr/>
              </p:nvSpPr>
              <p:spPr bwMode="auto">
                <a:xfrm>
                  <a:off x="1791" y="2024"/>
                  <a:ext cx="3969" cy="173"/>
                </a:xfrm>
                <a:prstGeom prst="rect">
                  <a:avLst/>
                </a:prstGeom>
                <a:solidFill>
                  <a:srgbClr val="339966"/>
                </a:solidFill>
                <a:ln w="9525">
                  <a:noFill/>
                  <a:miter lim="800000"/>
                  <a:headEnd/>
                  <a:tailEnd/>
                </a:ln>
              </p:spPr>
              <p:txBody>
                <a:bodyPr>
                  <a:spAutoFit/>
                </a:bodyPr>
                <a:lstStyle/>
                <a:p>
                  <a:pPr algn="ctr">
                    <a:spcBef>
                      <a:spcPct val="50000"/>
                    </a:spcBef>
                  </a:pPr>
                  <a:r>
                    <a:rPr lang="fr-FR" sz="1200" i="1"/>
                    <a:t>Solutions et réponses  de la cible  -B&amp;C&amp;D&amp;F - plus les suivantes :</a:t>
                  </a:r>
                </a:p>
              </p:txBody>
            </p:sp>
          </p:grpSp>
          <p:sp>
            <p:nvSpPr>
              <p:cNvPr id="5148" name="Rectangle 53"/>
              <p:cNvSpPr>
                <a:spLocks noChangeArrowheads="1"/>
              </p:cNvSpPr>
              <p:nvPr/>
            </p:nvSpPr>
            <p:spPr bwMode="auto">
              <a:xfrm>
                <a:off x="113" y="2387"/>
                <a:ext cx="404" cy="231"/>
              </a:xfrm>
              <a:prstGeom prst="rect">
                <a:avLst/>
              </a:prstGeom>
              <a:noFill/>
              <a:ln w="9525">
                <a:noFill/>
                <a:miter lim="800000"/>
                <a:headEnd/>
                <a:tailEnd/>
              </a:ln>
            </p:spPr>
            <p:txBody>
              <a:bodyPr wrap="none">
                <a:spAutoFit/>
              </a:bodyPr>
              <a:lstStyle/>
              <a:p>
                <a:r>
                  <a:rPr lang="fr-FR"/>
                  <a:t> </a:t>
                </a:r>
                <a:r>
                  <a:rPr lang="fr-FR" b="1">
                    <a:solidFill>
                      <a:srgbClr val="FF0000"/>
                    </a:solidFill>
                  </a:rPr>
                  <a:t>-G-</a:t>
                </a:r>
                <a:r>
                  <a:rPr lang="fr-FR"/>
                  <a:t> </a:t>
                </a:r>
              </a:p>
            </p:txBody>
          </p:sp>
        </p:grpSp>
      </p:grpSp>
      <p:grpSp>
        <p:nvGrpSpPr>
          <p:cNvPr id="8" name="Group 59"/>
          <p:cNvGrpSpPr>
            <a:grpSpLocks/>
          </p:cNvGrpSpPr>
          <p:nvPr/>
        </p:nvGrpSpPr>
        <p:grpSpPr bwMode="auto">
          <a:xfrm>
            <a:off x="0" y="5373688"/>
            <a:ext cx="8748713" cy="1341437"/>
            <a:chOff x="0" y="3475"/>
            <a:chExt cx="5511" cy="845"/>
          </a:xfrm>
        </p:grpSpPr>
        <p:grpSp>
          <p:nvGrpSpPr>
            <p:cNvPr id="9" name="Group 57"/>
            <p:cNvGrpSpPr>
              <a:grpSpLocks/>
            </p:cNvGrpSpPr>
            <p:nvPr/>
          </p:nvGrpSpPr>
          <p:grpSpPr bwMode="auto">
            <a:xfrm>
              <a:off x="0" y="3475"/>
              <a:ext cx="5511" cy="845"/>
              <a:chOff x="0" y="3475"/>
              <a:chExt cx="5511" cy="845"/>
            </a:xfrm>
          </p:grpSpPr>
          <p:sp>
            <p:nvSpPr>
              <p:cNvPr id="5141" name="AutoShape 15"/>
              <p:cNvSpPr>
                <a:spLocks noChangeArrowheads="1"/>
              </p:cNvSpPr>
              <p:nvPr/>
            </p:nvSpPr>
            <p:spPr bwMode="auto">
              <a:xfrm>
                <a:off x="0" y="3565"/>
                <a:ext cx="839" cy="726"/>
              </a:xfrm>
              <a:prstGeom prst="homePlate">
                <a:avLst>
                  <a:gd name="adj" fmla="val 23910"/>
                </a:avLst>
              </a:prstGeom>
              <a:solidFill>
                <a:schemeClr val="folHlink"/>
              </a:solidFill>
              <a:ln w="9525">
                <a:solidFill>
                  <a:schemeClr val="tx1"/>
                </a:solidFill>
                <a:miter lim="800000"/>
                <a:headEnd/>
                <a:tailEnd/>
              </a:ln>
            </p:spPr>
            <p:txBody>
              <a:bodyPr anchor="ctr"/>
              <a:lstStyle/>
              <a:p>
                <a:pPr>
                  <a:lnSpc>
                    <a:spcPct val="110000"/>
                  </a:lnSpc>
                </a:pPr>
                <a:r>
                  <a:rPr lang="fr-FR" sz="1200" b="1"/>
                  <a:t>Elèves et Etudiants</a:t>
                </a:r>
              </a:p>
            </p:txBody>
          </p:sp>
          <p:sp>
            <p:nvSpPr>
              <p:cNvPr id="5142" name="AutoShape 16"/>
              <p:cNvSpPr>
                <a:spLocks noChangeArrowheads="1"/>
              </p:cNvSpPr>
              <p:nvPr/>
            </p:nvSpPr>
            <p:spPr bwMode="auto">
              <a:xfrm>
                <a:off x="1020" y="3837"/>
                <a:ext cx="771" cy="226"/>
              </a:xfrm>
              <a:prstGeom prst="chevron">
                <a:avLst>
                  <a:gd name="adj" fmla="val 11751"/>
                </a:avLst>
              </a:prstGeom>
              <a:solidFill>
                <a:schemeClr val="folHlink"/>
              </a:solidFill>
              <a:ln w="9525">
                <a:solidFill>
                  <a:schemeClr val="tx1"/>
                </a:solidFill>
                <a:miter lim="800000"/>
                <a:headEnd/>
                <a:tailEnd/>
              </a:ln>
            </p:spPr>
            <p:txBody>
              <a:bodyPr wrap="none" anchor="ctr"/>
              <a:lstStyle/>
              <a:p>
                <a:pPr algn="ctr"/>
                <a:r>
                  <a:rPr lang="fr-FR" sz="1200" b="1"/>
                  <a:t>Informations</a:t>
                </a:r>
              </a:p>
            </p:txBody>
          </p:sp>
          <p:sp>
            <p:nvSpPr>
              <p:cNvPr id="5143" name="AutoShape 17"/>
              <p:cNvSpPr>
                <a:spLocks noChangeArrowheads="1"/>
              </p:cNvSpPr>
              <p:nvPr/>
            </p:nvSpPr>
            <p:spPr bwMode="auto">
              <a:xfrm>
                <a:off x="1791" y="3475"/>
                <a:ext cx="2404" cy="845"/>
              </a:xfrm>
              <a:prstGeom prst="foldedCorner">
                <a:avLst>
                  <a:gd name="adj" fmla="val 12500"/>
                </a:avLst>
              </a:prstGeom>
              <a:solidFill>
                <a:schemeClr val="folHlink"/>
              </a:solidFill>
              <a:ln w="9525">
                <a:solidFill>
                  <a:schemeClr val="tx1"/>
                </a:solidFill>
                <a:round/>
                <a:headEnd/>
                <a:tailEnd/>
              </a:ln>
            </p:spPr>
            <p:txBody>
              <a:bodyPr anchor="ctr"/>
              <a:lstStyle/>
              <a:p>
                <a:pPr>
                  <a:lnSpc>
                    <a:spcPct val="110000"/>
                  </a:lnSpc>
                </a:pPr>
                <a:r>
                  <a:rPr lang="fr-FR" sz="1200" b="1"/>
                  <a:t>Informations sur le marché de l’emploi: connaissance des métiers,  évolution des métiers et choix, opportunités de carrière, connaissance des milieux professionnels, offres de formation professionnelle.</a:t>
                </a:r>
              </a:p>
            </p:txBody>
          </p:sp>
          <p:sp>
            <p:nvSpPr>
              <p:cNvPr id="5144" name="Text Box 39"/>
              <p:cNvSpPr txBox="1">
                <a:spLocks noChangeArrowheads="1"/>
              </p:cNvSpPr>
              <p:nvPr/>
            </p:nvSpPr>
            <p:spPr bwMode="auto">
              <a:xfrm>
                <a:off x="4286" y="3566"/>
                <a:ext cx="1225" cy="518"/>
              </a:xfrm>
              <a:prstGeom prst="rect">
                <a:avLst/>
              </a:prstGeom>
              <a:noFill/>
              <a:ln w="9525">
                <a:noFill/>
                <a:miter lim="800000"/>
                <a:headEnd/>
                <a:tailEnd/>
              </a:ln>
            </p:spPr>
            <p:txBody>
              <a:bodyPr>
                <a:spAutoFit/>
              </a:bodyPr>
              <a:lstStyle/>
              <a:p>
                <a:pPr>
                  <a:spcBef>
                    <a:spcPct val="50000"/>
                  </a:spcBef>
                </a:pPr>
                <a:r>
                  <a:rPr lang="fr-FR" sz="1200" b="1"/>
                  <a:t>SIVE;                                         OPU ;                      PRAIDES ;                       Semaine emploi jeune</a:t>
                </a:r>
              </a:p>
            </p:txBody>
          </p:sp>
        </p:grpSp>
        <p:sp>
          <p:nvSpPr>
            <p:cNvPr id="5140" name="Rectangle 54"/>
            <p:cNvSpPr>
              <a:spLocks noChangeArrowheads="1"/>
            </p:cNvSpPr>
            <p:nvPr/>
          </p:nvSpPr>
          <p:spPr bwMode="auto">
            <a:xfrm>
              <a:off x="113" y="3562"/>
              <a:ext cx="396" cy="231"/>
            </a:xfrm>
            <a:prstGeom prst="rect">
              <a:avLst/>
            </a:prstGeom>
            <a:noFill/>
            <a:ln w="9525">
              <a:noFill/>
              <a:miter lim="800000"/>
              <a:headEnd/>
              <a:tailEnd/>
            </a:ln>
          </p:spPr>
          <p:txBody>
            <a:bodyPr wrap="none">
              <a:spAutoFit/>
            </a:bodyPr>
            <a:lstStyle/>
            <a:p>
              <a:r>
                <a:rPr lang="fr-FR"/>
                <a:t> </a:t>
              </a:r>
              <a:r>
                <a:rPr lang="fr-FR" b="1">
                  <a:solidFill>
                    <a:srgbClr val="FF0000"/>
                  </a:solidFill>
                </a:rPr>
                <a:t>-H-</a:t>
              </a:r>
              <a:r>
                <a:rPr lang="fr-FR"/>
                <a:t> </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1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checkerboard(across)">
                                      <p:cBhvr>
                                        <p:cTn id="1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Thérèse\Bureau\Images\FNE2.jpg"/>
          <p:cNvPicPr>
            <a:picLocks noChangeAspect="1" noChangeArrowheads="1"/>
          </p:cNvPicPr>
          <p:nvPr/>
        </p:nvPicPr>
        <p:blipFill>
          <a:blip r:embed="rId2" cstate="print"/>
          <a:srcRect/>
          <a:stretch>
            <a:fillRect/>
          </a:stretch>
        </p:blipFill>
        <p:spPr bwMode="auto">
          <a:xfrm>
            <a:off x="1" y="0"/>
            <a:ext cx="428595" cy="6858000"/>
          </a:xfrm>
          <a:prstGeom prst="rect">
            <a:avLst/>
          </a:prstGeom>
          <a:noFill/>
        </p:spPr>
      </p:pic>
      <p:sp>
        <p:nvSpPr>
          <p:cNvPr id="3" name="Espace réservé du contenu 2"/>
          <p:cNvSpPr>
            <a:spLocks noGrp="1"/>
          </p:cNvSpPr>
          <p:nvPr>
            <p:ph idx="1"/>
          </p:nvPr>
        </p:nvSpPr>
        <p:spPr>
          <a:xfrm>
            <a:off x="457200" y="1600200"/>
            <a:ext cx="8229600" cy="3757625"/>
          </a:xfrm>
        </p:spPr>
        <p:txBody>
          <a:bodyPr>
            <a:normAutofit fontScale="85000" lnSpcReduction="20000"/>
          </a:bodyPr>
          <a:lstStyle/>
          <a:p>
            <a:pPr>
              <a:buNone/>
            </a:pPr>
            <a:r>
              <a:rPr lang="fr-FR" dirty="0" smtClean="0"/>
              <a:t>Nous focalisons ici notre attention sur la première catégorie inventoriée .</a:t>
            </a:r>
          </a:p>
          <a:p>
            <a:pPr>
              <a:buNone/>
            </a:pPr>
            <a:r>
              <a:rPr lang="fr-FR" dirty="0" smtClean="0"/>
              <a:t> le Ministère des Affaires Sociales et le Fonds National de l’Emploi (FNE) se sont donnés la main pour mettre sur pied un Programme d’Appui à l’insertion et à la réinsertion professionnelle des personnes vulnérables  (PAIRPPEV) en vue de leur autonomisation,   prenant ainsi en considération le fait que ces personnes rencontrent trop souvent des difficultés insurmontables pour accéder librement à l’emploi. </a:t>
            </a:r>
          </a:p>
        </p:txBody>
      </p:sp>
      <p:pic>
        <p:nvPicPr>
          <p:cNvPr id="6" name="Picture 2" descr="C:\Documents and Settings\Thérèse\Bureau\Images\FNE2.jpg"/>
          <p:cNvPicPr>
            <a:picLocks noChangeAspect="1" noChangeArrowheads="1"/>
          </p:cNvPicPr>
          <p:nvPr/>
        </p:nvPicPr>
        <p:blipFill>
          <a:blip r:embed="rId2" cstate="print"/>
          <a:srcRect/>
          <a:stretch>
            <a:fillRect/>
          </a:stretch>
        </p:blipFill>
        <p:spPr bwMode="auto">
          <a:xfrm>
            <a:off x="8715405" y="0"/>
            <a:ext cx="428595" cy="6858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Thérèse\Bureau\Images\FNE2.jpg"/>
          <p:cNvPicPr>
            <a:picLocks noChangeAspect="1" noChangeArrowheads="1"/>
          </p:cNvPicPr>
          <p:nvPr/>
        </p:nvPicPr>
        <p:blipFill>
          <a:blip r:embed="rId2" cstate="print"/>
          <a:srcRect/>
          <a:stretch>
            <a:fillRect/>
          </a:stretch>
        </p:blipFill>
        <p:spPr bwMode="auto">
          <a:xfrm>
            <a:off x="1" y="0"/>
            <a:ext cx="428595" cy="6858000"/>
          </a:xfrm>
          <a:prstGeom prst="rect">
            <a:avLst/>
          </a:prstGeom>
          <a:noFill/>
        </p:spPr>
      </p:pic>
      <p:sp>
        <p:nvSpPr>
          <p:cNvPr id="3" name="Espace réservé du contenu 2"/>
          <p:cNvSpPr>
            <a:spLocks noGrp="1"/>
          </p:cNvSpPr>
          <p:nvPr>
            <p:ph idx="1"/>
          </p:nvPr>
        </p:nvSpPr>
        <p:spPr>
          <a:xfrm>
            <a:off x="457200" y="1142984"/>
            <a:ext cx="8229600" cy="4857784"/>
          </a:xfrm>
        </p:spPr>
        <p:txBody>
          <a:bodyPr>
            <a:normAutofit fontScale="25000" lnSpcReduction="20000"/>
          </a:bodyPr>
          <a:lstStyle/>
          <a:p>
            <a:endParaRPr lang="fr-FR" dirty="0" smtClean="0"/>
          </a:p>
          <a:p>
            <a:r>
              <a:rPr lang="fr-FR" sz="6400" b="1" dirty="0" smtClean="0"/>
              <a:t>II -  </a:t>
            </a:r>
            <a:r>
              <a:rPr lang="fr-FR" sz="6400" b="1" u="sng" dirty="0" smtClean="0"/>
              <a:t>OBJECTIF DU PROGRAMME</a:t>
            </a:r>
            <a:endParaRPr lang="fr-FR" sz="6400" dirty="0" smtClean="0"/>
          </a:p>
          <a:p>
            <a:r>
              <a:rPr lang="fr-FR" sz="6400" b="1" dirty="0" smtClean="0"/>
              <a:t> – Objectif global</a:t>
            </a:r>
            <a:r>
              <a:rPr lang="fr-FR" sz="6400" dirty="0" smtClean="0"/>
              <a:t> </a:t>
            </a:r>
          </a:p>
          <a:p>
            <a:r>
              <a:rPr lang="fr-FR" sz="6400" b="1" dirty="0" smtClean="0"/>
              <a:t>Le programme PAIRPPEV vise l’insertion professionnelle des populations vulnérable en leur permettant de lutter contre l’exclusion, la pauvreté et la misère par la mise en œuvre de stratégies d’autonomisation basées  sur la qualification aux métiers, la compétence professionnelle et l’insertion par l’activité économique.</a:t>
            </a:r>
          </a:p>
          <a:p>
            <a:pPr>
              <a:buNone/>
            </a:pPr>
            <a:r>
              <a:rPr lang="fr-FR" sz="6400" dirty="0" smtClean="0"/>
              <a:t> </a:t>
            </a:r>
          </a:p>
          <a:p>
            <a:r>
              <a:rPr lang="fr-FR" sz="6400" dirty="0" smtClean="0"/>
              <a:t>Il s’agit concrètement de répertorier toutes les catégories sociales  qualifiées de vulnérables, de les caractériser  et d’en déduire les itinéraires d’insertion professionnelle les mieux appropriés pour chaque couche de population vulnérable identifiée.</a:t>
            </a:r>
          </a:p>
          <a:p>
            <a:r>
              <a:rPr lang="fr-FR" sz="6400" dirty="0" smtClean="0"/>
              <a:t> </a:t>
            </a:r>
          </a:p>
          <a:p>
            <a:r>
              <a:rPr lang="fr-FR" sz="6400" b="1" dirty="0" smtClean="0"/>
              <a:t> – Objectifs spécifique</a:t>
            </a:r>
            <a:endParaRPr lang="fr-FR" sz="6400" dirty="0" smtClean="0"/>
          </a:p>
          <a:p>
            <a:r>
              <a:rPr lang="fr-FR" sz="6400" dirty="0" smtClean="0"/>
              <a:t>Il s’agit de :</a:t>
            </a:r>
          </a:p>
          <a:p>
            <a:pPr lvl="0"/>
            <a:r>
              <a:rPr lang="fr-FR" sz="6400" dirty="0" smtClean="0"/>
              <a:t>Susciter un partenariat actif entre le Gouvernement à travers le Ministère en charge des affaires sociales, le FNE, la société civile et les populations vulnérables ;</a:t>
            </a:r>
          </a:p>
          <a:p>
            <a:pPr lvl="0"/>
            <a:endParaRPr lang="fr-FR" sz="6400" dirty="0" smtClean="0"/>
          </a:p>
          <a:p>
            <a:pPr lvl="0"/>
            <a:r>
              <a:rPr lang="fr-FR" sz="6400" dirty="0" smtClean="0"/>
              <a:t>Faire des populations vulnérables de véritables individus autonomes et actifs dans la production de la richesse nationale ;</a:t>
            </a:r>
          </a:p>
          <a:p>
            <a:pPr lvl="0"/>
            <a:endParaRPr lang="fr-FR" sz="6400" dirty="0" smtClean="0"/>
          </a:p>
          <a:p>
            <a:pPr lvl="0"/>
            <a:r>
              <a:rPr lang="fr-FR" sz="6400" dirty="0" smtClean="0"/>
              <a:t>Susciter l’adhésion des entreprises à la charte de solidarité nationale par le recrutement des personnes vulnérables qualifiées.</a:t>
            </a:r>
          </a:p>
          <a:p>
            <a:endParaRPr lang="fr-FR" dirty="0" smtClean="0"/>
          </a:p>
        </p:txBody>
      </p:sp>
      <p:pic>
        <p:nvPicPr>
          <p:cNvPr id="6" name="Picture 2" descr="C:\Documents and Settings\Thérèse\Bureau\Images\FNE2.jpg"/>
          <p:cNvPicPr>
            <a:picLocks noChangeAspect="1" noChangeArrowheads="1"/>
          </p:cNvPicPr>
          <p:nvPr/>
        </p:nvPicPr>
        <p:blipFill>
          <a:blip r:embed="rId2" cstate="print"/>
          <a:srcRect/>
          <a:stretch>
            <a:fillRect/>
          </a:stretch>
        </p:blipFill>
        <p:spPr bwMode="auto">
          <a:xfrm>
            <a:off x="8715405" y="0"/>
            <a:ext cx="428595" cy="6858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2000"/>
                                        <p:tgtEl>
                                          <p:spTgt spid="3">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2000"/>
                                        <p:tgtEl>
                                          <p:spTgt spid="3">
                                            <p:txEl>
                                              <p:pRg st="3" end="3"/>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fade">
                                      <p:cBhvr>
                                        <p:cTn id="16" dur="2000"/>
                                        <p:tgtEl>
                                          <p:spTgt spid="3">
                                            <p:txEl>
                                              <p:pRg st="4" end="4"/>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fade">
                                      <p:cBhvr>
                                        <p:cTn id="19" dur="2000"/>
                                        <p:tgtEl>
                                          <p:spTgt spid="3">
                                            <p:txEl>
                                              <p:pRg st="5" end="5"/>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2000"/>
                                        <p:tgtEl>
                                          <p:spTgt spid="3">
                                            <p:txEl>
                                              <p:pRg st="6" end="6"/>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fade">
                                      <p:cBhvr>
                                        <p:cTn id="25" dur="2000"/>
                                        <p:tgtEl>
                                          <p:spTgt spid="3">
                                            <p:txEl>
                                              <p:pRg st="7" end="7"/>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2000"/>
                                        <p:tgtEl>
                                          <p:spTgt spid="3">
                                            <p:txEl>
                                              <p:pRg st="8" end="8"/>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Effect transition="in" filter="fade">
                                      <p:cBhvr>
                                        <p:cTn id="31" dur="2000"/>
                                        <p:tgtEl>
                                          <p:spTgt spid="3">
                                            <p:txEl>
                                              <p:pRg st="9" end="9"/>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11" end="11"/>
                                            </p:txEl>
                                          </p:spTgt>
                                        </p:tgtEl>
                                        <p:attrNameLst>
                                          <p:attrName>style.visibility</p:attrName>
                                        </p:attrNameLst>
                                      </p:cBhvr>
                                      <p:to>
                                        <p:strVal val="visible"/>
                                      </p:to>
                                    </p:set>
                                    <p:animEffect transition="in" filter="fade">
                                      <p:cBhvr>
                                        <p:cTn id="34" dur="2000"/>
                                        <p:tgtEl>
                                          <p:spTgt spid="3">
                                            <p:txEl>
                                              <p:pRg st="11" end="11"/>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animEffect transition="in" filter="fade">
                                      <p:cBhvr>
                                        <p:cTn id="37" dur="20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42984"/>
            <a:ext cx="8229600" cy="4525963"/>
          </a:xfrm>
        </p:spPr>
        <p:txBody>
          <a:bodyPr>
            <a:normAutofit fontScale="70000" lnSpcReduction="20000"/>
          </a:bodyPr>
          <a:lstStyle/>
          <a:p>
            <a:pPr>
              <a:buNone/>
            </a:pPr>
            <a:r>
              <a:rPr lang="fr-FR" b="1" dirty="0" smtClean="0"/>
              <a:t>III -  </a:t>
            </a:r>
            <a:r>
              <a:rPr lang="fr-FR" b="1" u="sng" dirty="0" smtClean="0"/>
              <a:t>POPULATIONS CIBLES ET BENEFICIAIRES</a:t>
            </a:r>
            <a:endParaRPr lang="fr-FR" dirty="0" smtClean="0"/>
          </a:p>
          <a:p>
            <a:pPr>
              <a:buNone/>
            </a:pPr>
            <a:r>
              <a:rPr lang="fr-FR" dirty="0" smtClean="0"/>
              <a:t> </a:t>
            </a:r>
          </a:p>
          <a:p>
            <a:pPr>
              <a:buNone/>
            </a:pPr>
            <a:r>
              <a:rPr lang="fr-FR" dirty="0" smtClean="0"/>
              <a:t> </a:t>
            </a:r>
          </a:p>
          <a:p>
            <a:r>
              <a:rPr lang="fr-FR" dirty="0" smtClean="0"/>
              <a:t>Le programme PAIRPPEV comme cela a été souligné plus haut ne concerne pas toutes les personnes vulnérables de la société camerounaise mais, celles qui sont en âge d’apprentissage et de professionnalisation, et qui sont capables d’occuper un emploi salarié ou indépendant. elles sont dans ce programme, classées en quatre groupes:</a:t>
            </a:r>
          </a:p>
          <a:p>
            <a:pPr>
              <a:buNone/>
            </a:pPr>
            <a:r>
              <a:rPr lang="fr-FR" dirty="0" smtClean="0"/>
              <a:t> </a:t>
            </a:r>
          </a:p>
          <a:p>
            <a:pPr lvl="0"/>
            <a:r>
              <a:rPr lang="fr-FR" dirty="0" smtClean="0"/>
              <a:t>Les enfants de la rue</a:t>
            </a:r>
          </a:p>
          <a:p>
            <a:pPr lvl="0"/>
            <a:r>
              <a:rPr lang="fr-FR" dirty="0" smtClean="0"/>
              <a:t>Les personnes handicapées</a:t>
            </a:r>
          </a:p>
          <a:p>
            <a:pPr lvl="0"/>
            <a:r>
              <a:rPr lang="fr-FR" dirty="0" smtClean="0"/>
              <a:t>Les populations marginales</a:t>
            </a:r>
          </a:p>
          <a:p>
            <a:pPr lvl="0"/>
            <a:r>
              <a:rPr lang="fr-FR" dirty="0" smtClean="0"/>
              <a:t>Les réfugiés urbains.</a:t>
            </a:r>
          </a:p>
        </p:txBody>
      </p:sp>
      <p:pic>
        <p:nvPicPr>
          <p:cNvPr id="4" name="Picture 2" descr="C:\Documents and Settings\Thérèse\Bureau\Images\FNE2.jpg"/>
          <p:cNvPicPr>
            <a:picLocks noChangeAspect="1" noChangeArrowheads="1"/>
          </p:cNvPicPr>
          <p:nvPr/>
        </p:nvPicPr>
        <p:blipFill>
          <a:blip r:embed="rId2" cstate="print"/>
          <a:srcRect/>
          <a:stretch>
            <a:fillRect/>
          </a:stretch>
        </p:blipFill>
        <p:spPr bwMode="auto">
          <a:xfrm>
            <a:off x="1" y="0"/>
            <a:ext cx="428595" cy="6858000"/>
          </a:xfrm>
          <a:prstGeom prst="rect">
            <a:avLst/>
          </a:prstGeom>
          <a:noFill/>
        </p:spPr>
      </p:pic>
      <p:pic>
        <p:nvPicPr>
          <p:cNvPr id="5" name="Picture 2" descr="C:\Documents and Settings\Thérèse\Bureau\Images\FNE2.jpg"/>
          <p:cNvPicPr>
            <a:picLocks noChangeAspect="1" noChangeArrowheads="1"/>
          </p:cNvPicPr>
          <p:nvPr/>
        </p:nvPicPr>
        <p:blipFill>
          <a:blip r:embed="rId2" cstate="print"/>
          <a:srcRect/>
          <a:stretch>
            <a:fillRect/>
          </a:stretch>
        </p:blipFill>
        <p:spPr bwMode="auto">
          <a:xfrm>
            <a:off x="8715405" y="0"/>
            <a:ext cx="428595" cy="68580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Thérèse\Bureau\Images\FNE2.jpg"/>
          <p:cNvPicPr>
            <a:picLocks noChangeAspect="1" noChangeArrowheads="1"/>
          </p:cNvPicPr>
          <p:nvPr/>
        </p:nvPicPr>
        <p:blipFill>
          <a:blip r:embed="rId2" cstate="print"/>
          <a:srcRect/>
          <a:stretch>
            <a:fillRect/>
          </a:stretch>
        </p:blipFill>
        <p:spPr bwMode="auto">
          <a:xfrm>
            <a:off x="1" y="0"/>
            <a:ext cx="428595" cy="6858000"/>
          </a:xfrm>
          <a:prstGeom prst="rect">
            <a:avLst/>
          </a:prstGeom>
          <a:noFill/>
        </p:spPr>
      </p:pic>
      <p:sp>
        <p:nvSpPr>
          <p:cNvPr id="2" name="Titre 1"/>
          <p:cNvSpPr>
            <a:spLocks noGrp="1"/>
          </p:cNvSpPr>
          <p:nvPr>
            <p:ph type="title"/>
          </p:nvPr>
        </p:nvSpPr>
        <p:spPr/>
        <p:txBody>
          <a:bodyPr>
            <a:normAutofit/>
          </a:bodyPr>
          <a:lstStyle/>
          <a:p>
            <a:endParaRPr lang="fr-FR" sz="1600" dirty="0"/>
          </a:p>
        </p:txBody>
      </p:sp>
      <p:sp>
        <p:nvSpPr>
          <p:cNvPr id="3" name="Espace réservé du contenu 2"/>
          <p:cNvSpPr>
            <a:spLocks noGrp="1"/>
          </p:cNvSpPr>
          <p:nvPr>
            <p:ph idx="1"/>
          </p:nvPr>
        </p:nvSpPr>
        <p:spPr>
          <a:xfrm>
            <a:off x="457200" y="1600200"/>
            <a:ext cx="8229600" cy="3757625"/>
          </a:xfrm>
        </p:spPr>
        <p:txBody>
          <a:bodyPr>
            <a:normAutofit fontScale="62500" lnSpcReduction="20000"/>
          </a:bodyPr>
          <a:lstStyle/>
          <a:p>
            <a:endParaRPr lang="fr-FR" dirty="0" smtClean="0"/>
          </a:p>
          <a:p>
            <a:pPr>
              <a:buNone/>
            </a:pPr>
            <a:r>
              <a:rPr lang="fr-FR" i="1" dirty="0" smtClean="0"/>
              <a:t>Les activités du programme:</a:t>
            </a:r>
            <a:endParaRPr lang="fr-FR" dirty="0" smtClean="0"/>
          </a:p>
          <a:p>
            <a:pPr lvl="0"/>
            <a:r>
              <a:rPr lang="fr-FR" dirty="0" smtClean="0"/>
              <a:t>Orientation professionnelle</a:t>
            </a:r>
          </a:p>
          <a:p>
            <a:pPr lvl="0"/>
            <a:endParaRPr lang="fr-FR" dirty="0" smtClean="0"/>
          </a:p>
          <a:p>
            <a:pPr lvl="0"/>
            <a:r>
              <a:rPr lang="fr-FR" dirty="0" smtClean="0"/>
              <a:t>Formation aux métiers</a:t>
            </a:r>
          </a:p>
          <a:p>
            <a:pPr lvl="0"/>
            <a:endParaRPr lang="fr-FR" dirty="0" smtClean="0"/>
          </a:p>
          <a:p>
            <a:pPr lvl="0"/>
            <a:r>
              <a:rPr lang="fr-FR" dirty="0" smtClean="0"/>
              <a:t>Formation en techniques de recherche d’emploi salarié (TRE)</a:t>
            </a:r>
          </a:p>
          <a:p>
            <a:pPr lvl="0"/>
            <a:endParaRPr lang="fr-FR" dirty="0" smtClean="0"/>
          </a:p>
          <a:p>
            <a:pPr lvl="0"/>
            <a:r>
              <a:rPr lang="fr-FR" dirty="0" smtClean="0"/>
              <a:t>Formation en  techniques de recherche en emploi indépendant (TREI)</a:t>
            </a:r>
          </a:p>
          <a:p>
            <a:pPr lvl="0"/>
            <a:r>
              <a:rPr lang="fr-FR" dirty="0" smtClean="0"/>
              <a:t>Appui à l’auto emploi ou/et à la micro entreprise</a:t>
            </a:r>
          </a:p>
          <a:p>
            <a:pPr lvl="0"/>
            <a:r>
              <a:rPr lang="fr-FR" dirty="0" smtClean="0"/>
              <a:t>Placement</a:t>
            </a:r>
          </a:p>
          <a:p>
            <a:pPr>
              <a:buNone/>
            </a:pPr>
            <a:r>
              <a:rPr lang="fr-FR" dirty="0" smtClean="0"/>
              <a:t> </a:t>
            </a:r>
          </a:p>
          <a:p>
            <a:endParaRPr lang="fr-FR" dirty="0" smtClean="0"/>
          </a:p>
        </p:txBody>
      </p:sp>
      <p:pic>
        <p:nvPicPr>
          <p:cNvPr id="6" name="Picture 2" descr="C:\Documents and Settings\Thérèse\Bureau\Images\FNE2.jpg"/>
          <p:cNvPicPr>
            <a:picLocks noChangeAspect="1" noChangeArrowheads="1"/>
          </p:cNvPicPr>
          <p:nvPr/>
        </p:nvPicPr>
        <p:blipFill>
          <a:blip r:embed="rId2" cstate="print"/>
          <a:srcRect/>
          <a:stretch>
            <a:fillRect/>
          </a:stretch>
        </p:blipFill>
        <p:spPr bwMode="auto">
          <a:xfrm>
            <a:off x="8715405" y="0"/>
            <a:ext cx="428595" cy="6858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2000"/>
                                        <p:tgtEl>
                                          <p:spTgt spid="3">
                                            <p:txEl>
                                              <p:pRg st="4" end="4"/>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fade">
                                      <p:cBhvr>
                                        <p:cTn id="18" dur="2000"/>
                                        <p:tgtEl>
                                          <p:spTgt spid="3">
                                            <p:txEl>
                                              <p:pRg st="6" end="6"/>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animEffect transition="in" filter="fade">
                                      <p:cBhvr>
                                        <p:cTn id="21" dur="2000"/>
                                        <p:tgtEl>
                                          <p:spTgt spid="3">
                                            <p:txEl>
                                              <p:pRg st="8" end="8"/>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9" end="9"/>
                                            </p:txEl>
                                          </p:spTgt>
                                        </p:tgtEl>
                                        <p:attrNameLst>
                                          <p:attrName>style.visibility</p:attrName>
                                        </p:attrNameLst>
                                      </p:cBhvr>
                                      <p:to>
                                        <p:strVal val="visible"/>
                                      </p:to>
                                    </p:set>
                                    <p:animEffect transition="in" filter="fade">
                                      <p:cBhvr>
                                        <p:cTn id="24" dur="2000"/>
                                        <p:tgtEl>
                                          <p:spTgt spid="3">
                                            <p:txEl>
                                              <p:pRg st="9" end="9"/>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Effect transition="in" filter="fade">
                                      <p:cBhvr>
                                        <p:cTn id="27" dur="2000"/>
                                        <p:tgtEl>
                                          <p:spTgt spid="3">
                                            <p:txEl>
                                              <p:pRg st="10" end="10"/>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11" end="11"/>
                                            </p:txEl>
                                          </p:spTgt>
                                        </p:tgtEl>
                                        <p:attrNameLst>
                                          <p:attrName>style.visibility</p:attrName>
                                        </p:attrNameLst>
                                      </p:cBhvr>
                                      <p:to>
                                        <p:strVal val="visible"/>
                                      </p:to>
                                    </p:set>
                                    <p:animEffect transition="in" filter="fade">
                                      <p:cBhvr>
                                        <p:cTn id="30" dur="2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Thérèse\Bureau\Images\FNE2.jpg"/>
          <p:cNvPicPr>
            <a:picLocks noChangeAspect="1" noChangeArrowheads="1"/>
          </p:cNvPicPr>
          <p:nvPr/>
        </p:nvPicPr>
        <p:blipFill>
          <a:blip r:embed="rId2" cstate="print"/>
          <a:srcRect/>
          <a:stretch>
            <a:fillRect/>
          </a:stretch>
        </p:blipFill>
        <p:spPr bwMode="auto">
          <a:xfrm>
            <a:off x="1" y="0"/>
            <a:ext cx="428595" cy="6858000"/>
          </a:xfrm>
          <a:prstGeom prst="rect">
            <a:avLst/>
          </a:prstGeom>
          <a:noFill/>
        </p:spPr>
      </p:pic>
      <p:sp>
        <p:nvSpPr>
          <p:cNvPr id="3" name="Espace réservé du contenu 2"/>
          <p:cNvSpPr>
            <a:spLocks noGrp="1"/>
          </p:cNvSpPr>
          <p:nvPr>
            <p:ph idx="1"/>
          </p:nvPr>
        </p:nvSpPr>
        <p:spPr>
          <a:xfrm>
            <a:off x="457200" y="928670"/>
            <a:ext cx="8229600" cy="3757625"/>
          </a:xfrm>
        </p:spPr>
        <p:txBody>
          <a:bodyPr>
            <a:normAutofit fontScale="25000" lnSpcReduction="20000"/>
          </a:bodyPr>
          <a:lstStyle/>
          <a:p>
            <a:pPr lvl="0">
              <a:buNone/>
            </a:pPr>
            <a:endParaRPr lang="fr-FR" sz="6400" dirty="0" smtClean="0"/>
          </a:p>
          <a:p>
            <a:pPr>
              <a:buNone/>
            </a:pPr>
            <a:r>
              <a:rPr lang="fr-FR" sz="6400" b="1" dirty="0" smtClean="0"/>
              <a:t>          Mise en œuvre </a:t>
            </a:r>
            <a:endParaRPr lang="fr-FR" sz="6400" dirty="0" smtClean="0"/>
          </a:p>
          <a:p>
            <a:r>
              <a:rPr lang="fr-FR" sz="6400" dirty="0" smtClean="0"/>
              <a:t>La mise en œuvre se décline en cinq phases essentielles </a:t>
            </a:r>
          </a:p>
          <a:p>
            <a:r>
              <a:rPr lang="fr-FR" sz="6400" b="1" dirty="0" smtClean="0"/>
              <a:t>Information et sensibilisation</a:t>
            </a:r>
            <a:endParaRPr lang="fr-FR" sz="6400" dirty="0" smtClean="0"/>
          </a:p>
          <a:p>
            <a:r>
              <a:rPr lang="fr-FR" sz="6400" b="1" dirty="0" smtClean="0"/>
              <a:t>Identification et sélection</a:t>
            </a:r>
          </a:p>
          <a:p>
            <a:r>
              <a:rPr lang="fr-FR" sz="6400" b="1" dirty="0" smtClean="0"/>
              <a:t>Accueil et orientation</a:t>
            </a:r>
            <a:r>
              <a:rPr lang="fr-FR" sz="6400" dirty="0" smtClean="0"/>
              <a:t> </a:t>
            </a:r>
          </a:p>
          <a:p>
            <a:r>
              <a:rPr lang="fr-FR" sz="6400" b="1" dirty="0" smtClean="0"/>
              <a:t>Formation professionnelle</a:t>
            </a:r>
            <a:endParaRPr lang="fr-FR" sz="6400" dirty="0" smtClean="0"/>
          </a:p>
          <a:p>
            <a:r>
              <a:rPr lang="fr-FR" sz="6400" b="1" dirty="0" smtClean="0"/>
              <a:t>Insertion après formation</a:t>
            </a:r>
            <a:r>
              <a:rPr lang="fr-FR" sz="6400" dirty="0" smtClean="0"/>
              <a:t> </a:t>
            </a:r>
          </a:p>
          <a:p>
            <a:r>
              <a:rPr lang="fr-FR" sz="6400" dirty="0" smtClean="0"/>
              <a:t/>
            </a:r>
            <a:br>
              <a:rPr lang="fr-FR" sz="6400" dirty="0" smtClean="0"/>
            </a:br>
            <a:r>
              <a:rPr lang="fr-FR" sz="6400" b="1" i="1" dirty="0" smtClean="0"/>
              <a:t> 1 - Information et de sensibilisation</a:t>
            </a:r>
            <a:endParaRPr lang="fr-FR" sz="6400" dirty="0" smtClean="0"/>
          </a:p>
          <a:p>
            <a:r>
              <a:rPr lang="fr-FR" sz="6400" dirty="0" smtClean="0"/>
              <a:t>Cette phase a pour but d’informer et de sensibiliser les populations intéressées au programme en leur présentant sa configuration, son intérêt et les conditions d’éligibilité. Elle se fait dans le cadre des réunions d’informations, par le MINAS et le FNE. </a:t>
            </a:r>
          </a:p>
          <a:p>
            <a:r>
              <a:rPr lang="fr-FR" sz="6400" dirty="0" smtClean="0"/>
              <a:t>Tous les media (Radio, TV, presse écrite, Internet, affiches, affichettes, prospectus, brochures sont mis à contribution </a:t>
            </a:r>
          </a:p>
          <a:p>
            <a:r>
              <a:rPr lang="fr-FR" sz="6400" dirty="0" smtClean="0"/>
              <a:t>Une des stratégies du programme consiste à assurer la formation des formateurs et à susciter l’adhésion des chefs d’entreprises et les autres partenaires . </a:t>
            </a:r>
          </a:p>
          <a:p>
            <a:r>
              <a:rPr lang="fr-FR" dirty="0" smtClean="0"/>
              <a:t> </a:t>
            </a:r>
          </a:p>
          <a:p>
            <a:r>
              <a:rPr lang="fr-FR" sz="5600" b="1" i="1" dirty="0" smtClean="0"/>
              <a:t> 2 - Identification et la sélection des candidats</a:t>
            </a:r>
            <a:r>
              <a:rPr lang="fr-FR" sz="5600" b="1" dirty="0" smtClean="0"/>
              <a:t> </a:t>
            </a:r>
            <a:endParaRPr lang="fr-FR" sz="5600" dirty="0" smtClean="0"/>
          </a:p>
          <a:p>
            <a:r>
              <a:rPr lang="fr-FR" sz="5600" dirty="0" smtClean="0"/>
              <a:t>Cette phase consiste essentiellement à l’enregistrement des candidats éligibles au programme après la sensibilisation. Il s’agit pour les employés sociaux d’identifier les personnes vulnérables susceptibles de bénéficier de l’offre de services du FNE. </a:t>
            </a:r>
          </a:p>
          <a:p>
            <a:r>
              <a:rPr lang="fr-FR" dirty="0" smtClean="0"/>
              <a:t> </a:t>
            </a:r>
          </a:p>
          <a:p>
            <a:r>
              <a:rPr lang="fr-FR" b="1" i="1" dirty="0" smtClean="0"/>
              <a:t/>
            </a:r>
            <a:br>
              <a:rPr lang="fr-FR" b="1" i="1" dirty="0" smtClean="0"/>
            </a:br>
            <a:endParaRPr lang="fr-FR" dirty="0" smtClean="0"/>
          </a:p>
        </p:txBody>
      </p:sp>
      <p:pic>
        <p:nvPicPr>
          <p:cNvPr id="6" name="Picture 2" descr="C:\Documents and Settings\Thérèse\Bureau\Images\FNE2.jpg"/>
          <p:cNvPicPr>
            <a:picLocks noChangeAspect="1" noChangeArrowheads="1"/>
          </p:cNvPicPr>
          <p:nvPr/>
        </p:nvPicPr>
        <p:blipFill>
          <a:blip r:embed="rId2" cstate="print"/>
          <a:srcRect/>
          <a:stretch>
            <a:fillRect/>
          </a:stretch>
        </p:blipFill>
        <p:spPr bwMode="auto">
          <a:xfrm>
            <a:off x="8715405" y="0"/>
            <a:ext cx="428595" cy="6858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20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2000"/>
                                        <p:tgtEl>
                                          <p:spTgt spid="3">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2000"/>
                                        <p:tgtEl>
                                          <p:spTgt spid="3">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2000"/>
                                        <p:tgtEl>
                                          <p:spTgt spid="3">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fade">
                                      <p:cBhvr>
                                        <p:cTn id="29" dur="2000"/>
                                        <p:tgtEl>
                                          <p:spTgt spid="3">
                                            <p:txEl>
                                              <p:pRg st="7" end="7"/>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fade">
                                      <p:cBhvr>
                                        <p:cTn id="34" dur="2000"/>
                                        <p:tgtEl>
                                          <p:spTgt spid="3">
                                            <p:txEl>
                                              <p:pRg st="8" end="8"/>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animEffect transition="in" filter="fade">
                                      <p:cBhvr>
                                        <p:cTn id="39" dur="2000"/>
                                        <p:tgtEl>
                                          <p:spTgt spid="3">
                                            <p:txEl>
                                              <p:pRg st="9" end="9"/>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3">
                                            <p:txEl>
                                              <p:pRg st="10" end="10"/>
                                            </p:txEl>
                                          </p:spTgt>
                                        </p:tgtEl>
                                        <p:attrNameLst>
                                          <p:attrName>style.visibility</p:attrName>
                                        </p:attrNameLst>
                                      </p:cBhvr>
                                      <p:to>
                                        <p:strVal val="visible"/>
                                      </p:to>
                                    </p:set>
                                    <p:animEffect transition="in" filter="fade">
                                      <p:cBhvr>
                                        <p:cTn id="44" dur="2000"/>
                                        <p:tgtEl>
                                          <p:spTgt spid="3">
                                            <p:txEl>
                                              <p:pRg st="10" end="1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3">
                                            <p:txEl>
                                              <p:pRg st="11" end="11"/>
                                            </p:txEl>
                                          </p:spTgt>
                                        </p:tgtEl>
                                        <p:attrNameLst>
                                          <p:attrName>style.visibility</p:attrName>
                                        </p:attrNameLst>
                                      </p:cBhvr>
                                      <p:to>
                                        <p:strVal val="visible"/>
                                      </p:to>
                                    </p:set>
                                    <p:animEffect transition="in" filter="fade">
                                      <p:cBhvr>
                                        <p:cTn id="49" dur="2000"/>
                                        <p:tgtEl>
                                          <p:spTgt spid="3">
                                            <p:txEl>
                                              <p:pRg st="11" end="11"/>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3">
                                            <p:txEl>
                                              <p:pRg st="12" end="12"/>
                                            </p:txEl>
                                          </p:spTgt>
                                        </p:tgtEl>
                                        <p:attrNameLst>
                                          <p:attrName>style.visibility</p:attrName>
                                        </p:attrNameLst>
                                      </p:cBhvr>
                                      <p:to>
                                        <p:strVal val="visible"/>
                                      </p:to>
                                    </p:set>
                                    <p:animEffect transition="in" filter="fade">
                                      <p:cBhvr>
                                        <p:cTn id="54" dur="2000"/>
                                        <p:tgtEl>
                                          <p:spTgt spid="3">
                                            <p:txEl>
                                              <p:pRg st="12" end="12"/>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animEffect transition="in" filter="fade">
                                      <p:cBhvr>
                                        <p:cTn id="59" dur="2000"/>
                                        <p:tgtEl>
                                          <p:spTgt spid="3">
                                            <p:txEl>
                                              <p:pRg st="13" end="13"/>
                                            </p:txEl>
                                          </p:spTgt>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3">
                                            <p:txEl>
                                              <p:pRg st="14" end="14"/>
                                            </p:txEl>
                                          </p:spTgt>
                                        </p:tgtEl>
                                        <p:attrNameLst>
                                          <p:attrName>style.visibility</p:attrName>
                                        </p:attrNameLst>
                                      </p:cBhvr>
                                      <p:to>
                                        <p:strVal val="visible"/>
                                      </p:to>
                                    </p:set>
                                    <p:animEffect transition="in" filter="fade">
                                      <p:cBhvr>
                                        <p:cTn id="64" dur="2000"/>
                                        <p:tgtEl>
                                          <p:spTgt spid="3">
                                            <p:txEl>
                                              <p:pRg st="14" end="14"/>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3">
                                            <p:txEl>
                                              <p:pRg st="15" end="15"/>
                                            </p:txEl>
                                          </p:spTgt>
                                        </p:tgtEl>
                                        <p:attrNameLst>
                                          <p:attrName>style.visibility</p:attrName>
                                        </p:attrNameLst>
                                      </p:cBhvr>
                                      <p:to>
                                        <p:strVal val="visible"/>
                                      </p:to>
                                    </p:set>
                                    <p:animEffect transition="in" filter="fade">
                                      <p:cBhvr>
                                        <p:cTn id="69" dur="2000"/>
                                        <p:tgtEl>
                                          <p:spTgt spid="3">
                                            <p:txEl>
                                              <p:pRg st="15" end="15"/>
                                            </p:txEl>
                                          </p:spTgt>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grpId="0" nodeType="clickEffect">
                                  <p:stCondLst>
                                    <p:cond delay="0"/>
                                  </p:stCondLst>
                                  <p:childTnLst>
                                    <p:set>
                                      <p:cBhvr>
                                        <p:cTn id="73" dur="1" fill="hold">
                                          <p:stCondLst>
                                            <p:cond delay="0"/>
                                          </p:stCondLst>
                                        </p:cTn>
                                        <p:tgtEl>
                                          <p:spTgt spid="3">
                                            <p:txEl>
                                              <p:pRg st="16" end="16"/>
                                            </p:txEl>
                                          </p:spTgt>
                                        </p:tgtEl>
                                        <p:attrNameLst>
                                          <p:attrName>style.visibility</p:attrName>
                                        </p:attrNameLst>
                                      </p:cBhvr>
                                      <p:to>
                                        <p:strVal val="visible"/>
                                      </p:to>
                                    </p:set>
                                    <p:animEffect transition="in" filter="fade">
                                      <p:cBhvr>
                                        <p:cTn id="74" dur="200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Thérèse\Bureau\Images\FNE2.jpg"/>
          <p:cNvPicPr>
            <a:picLocks noChangeAspect="1" noChangeArrowheads="1"/>
          </p:cNvPicPr>
          <p:nvPr/>
        </p:nvPicPr>
        <p:blipFill>
          <a:blip r:embed="rId2" cstate="print"/>
          <a:srcRect/>
          <a:stretch>
            <a:fillRect/>
          </a:stretch>
        </p:blipFill>
        <p:spPr bwMode="auto">
          <a:xfrm>
            <a:off x="1" y="0"/>
            <a:ext cx="428595" cy="6858000"/>
          </a:xfrm>
          <a:prstGeom prst="rect">
            <a:avLst/>
          </a:prstGeom>
          <a:noFill/>
        </p:spPr>
      </p:pic>
      <p:sp>
        <p:nvSpPr>
          <p:cNvPr id="3" name="Espace réservé du contenu 2"/>
          <p:cNvSpPr>
            <a:spLocks noGrp="1"/>
          </p:cNvSpPr>
          <p:nvPr>
            <p:ph idx="1"/>
          </p:nvPr>
        </p:nvSpPr>
        <p:spPr>
          <a:xfrm>
            <a:off x="457200" y="285728"/>
            <a:ext cx="8229600" cy="5286412"/>
          </a:xfrm>
        </p:spPr>
        <p:txBody>
          <a:bodyPr>
            <a:noAutofit/>
          </a:bodyPr>
          <a:lstStyle/>
          <a:p>
            <a:pPr>
              <a:buNone/>
            </a:pPr>
            <a:r>
              <a:rPr lang="fr-FR" sz="1400" b="1" i="1" dirty="0" smtClean="0"/>
              <a:t>3 – Accueil et orientation</a:t>
            </a:r>
            <a:endParaRPr lang="fr-FR" sz="1400" dirty="0" smtClean="0"/>
          </a:p>
          <a:p>
            <a:pPr>
              <a:buNone/>
            </a:pPr>
            <a:r>
              <a:rPr lang="fr-FR" sz="1400" b="1" i="1" dirty="0" smtClean="0"/>
              <a:t> </a:t>
            </a:r>
            <a:endParaRPr lang="fr-FR" sz="1400" dirty="0" smtClean="0"/>
          </a:p>
          <a:p>
            <a:r>
              <a:rPr lang="fr-FR" sz="1400" dirty="0" smtClean="0"/>
              <a:t>L’accueil et l’orientation consistent en une prise en main du candidat sur la base d’un diagnostic de sa situation afin de préconiser un itinéraire d’insertion professionnelle réussi en emploi salarié ou emploi indépendant. Plusieurs  étapes sont à mettre en œuvre:</a:t>
            </a:r>
          </a:p>
          <a:p>
            <a:pPr>
              <a:buNone/>
            </a:pPr>
            <a:r>
              <a:rPr lang="fr-FR" sz="1400" b="1" dirty="0" smtClean="0"/>
              <a:t> </a:t>
            </a:r>
            <a:endParaRPr lang="fr-FR" sz="1400" dirty="0" smtClean="0"/>
          </a:p>
          <a:p>
            <a:pPr lvl="0"/>
            <a:r>
              <a:rPr lang="fr-FR" sz="1400" dirty="0" smtClean="0"/>
              <a:t>Vérification de l’identification dans la base des données, </a:t>
            </a:r>
          </a:p>
          <a:p>
            <a:pPr lvl="0"/>
            <a:r>
              <a:rPr lang="fr-FR" sz="1400" dirty="0" smtClean="0"/>
              <a:t>Prise de  connaissance du bilan de santé,</a:t>
            </a:r>
          </a:p>
          <a:p>
            <a:pPr lvl="0"/>
            <a:r>
              <a:rPr lang="fr-FR" sz="1400" dirty="0" smtClean="0"/>
              <a:t>Etablissement du Bilan des compétences professionnelles,</a:t>
            </a:r>
          </a:p>
          <a:p>
            <a:pPr lvl="0"/>
            <a:r>
              <a:rPr lang="fr-FR" sz="1400" dirty="0" smtClean="0"/>
              <a:t>Recueil des aspirations,</a:t>
            </a:r>
          </a:p>
          <a:p>
            <a:pPr lvl="0"/>
            <a:r>
              <a:rPr lang="fr-FR" sz="1400" dirty="0" smtClean="0"/>
              <a:t>Etablissement du Bilan d’orientation, </a:t>
            </a:r>
          </a:p>
          <a:p>
            <a:pPr lvl="0"/>
            <a:r>
              <a:rPr lang="fr-FR" sz="1400" dirty="0" smtClean="0"/>
              <a:t>Orientation,</a:t>
            </a:r>
          </a:p>
          <a:p>
            <a:pPr lvl="0"/>
            <a:r>
              <a:rPr lang="fr-FR" sz="1400" dirty="0" smtClean="0"/>
              <a:t>Qualification/Formation professionnelle,</a:t>
            </a:r>
          </a:p>
          <a:p>
            <a:pPr lvl="0"/>
            <a:r>
              <a:rPr lang="fr-FR" sz="1400" dirty="0" smtClean="0"/>
              <a:t>Insertion en Emploi Salarié,</a:t>
            </a:r>
          </a:p>
          <a:p>
            <a:pPr lvl="0"/>
            <a:r>
              <a:rPr lang="fr-FR" sz="1400" dirty="0" smtClean="0"/>
              <a:t>Insertion en Emploi Indépendant,</a:t>
            </a:r>
          </a:p>
          <a:p>
            <a:pPr>
              <a:buNone/>
            </a:pPr>
            <a:r>
              <a:rPr lang="fr-FR" sz="1400" b="1" dirty="0" smtClean="0"/>
              <a:t> </a:t>
            </a:r>
            <a:endParaRPr lang="fr-FR" sz="1400" dirty="0" smtClean="0"/>
          </a:p>
          <a:p>
            <a:endParaRPr lang="fr-FR" sz="1400" dirty="0" smtClean="0"/>
          </a:p>
        </p:txBody>
      </p:sp>
      <p:pic>
        <p:nvPicPr>
          <p:cNvPr id="6" name="Picture 2" descr="C:\Documents and Settings\Thérèse\Bureau\Images\FNE2.jpg"/>
          <p:cNvPicPr>
            <a:picLocks noChangeAspect="1" noChangeArrowheads="1"/>
          </p:cNvPicPr>
          <p:nvPr/>
        </p:nvPicPr>
        <p:blipFill>
          <a:blip r:embed="rId2" cstate="print"/>
          <a:srcRect/>
          <a:stretch>
            <a:fillRect/>
          </a:stretch>
        </p:blipFill>
        <p:spPr bwMode="auto">
          <a:xfrm>
            <a:off x="8715405" y="0"/>
            <a:ext cx="428595" cy="6858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20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20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20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fade">
                                      <p:cBhvr>
                                        <p:cTn id="67" dur="20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fade">
                                      <p:cBhvr>
                                        <p:cTn id="72" dur="20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928670"/>
            <a:ext cx="8229600" cy="4525963"/>
          </a:xfrm>
        </p:spPr>
        <p:txBody>
          <a:bodyPr>
            <a:normAutofit fontScale="40000" lnSpcReduction="20000"/>
          </a:bodyPr>
          <a:lstStyle/>
          <a:p>
            <a:pPr>
              <a:buNone/>
            </a:pPr>
            <a:r>
              <a:rPr lang="fr-FR" b="1" i="1" dirty="0" smtClean="0"/>
              <a:t> 4 – Formation</a:t>
            </a:r>
            <a:r>
              <a:rPr lang="fr-FR" dirty="0" smtClean="0"/>
              <a:t> </a:t>
            </a:r>
          </a:p>
          <a:p>
            <a:pPr>
              <a:buNone/>
            </a:pPr>
            <a:endParaRPr lang="fr-FR" dirty="0" smtClean="0"/>
          </a:p>
          <a:p>
            <a:r>
              <a:rPr lang="fr-FR" dirty="0" smtClean="0"/>
              <a:t>Elle consiste à qualifier les bénéficiaires qui n’ont pas de compétence professionnelle particulière et qui ne maîtrisent aucun métier. Là également le processus d’intervention passe par plusieurs étapes :</a:t>
            </a:r>
          </a:p>
          <a:p>
            <a:pPr>
              <a:buNone/>
            </a:pPr>
            <a:r>
              <a:rPr lang="fr-FR" dirty="0" smtClean="0"/>
              <a:t> </a:t>
            </a:r>
          </a:p>
          <a:p>
            <a:pPr lvl="0"/>
            <a:r>
              <a:rPr lang="fr-FR" b="1" dirty="0" smtClean="0"/>
              <a:t>Recueil des besoins de formation des candidats,</a:t>
            </a:r>
          </a:p>
          <a:p>
            <a:pPr lvl="0"/>
            <a:r>
              <a:rPr lang="fr-FR" dirty="0" smtClean="0"/>
              <a:t>Identification des formateurs potentiels (les partenaires) à partir de la base des données des promoteurs,</a:t>
            </a:r>
          </a:p>
          <a:p>
            <a:pPr lvl="0"/>
            <a:r>
              <a:rPr lang="fr-FR" dirty="0" smtClean="0"/>
              <a:t>Sélection des partenaires,</a:t>
            </a:r>
          </a:p>
          <a:p>
            <a:pPr lvl="0"/>
            <a:r>
              <a:rPr lang="fr-FR" dirty="0" smtClean="0"/>
              <a:t>Préparation et signature des contrats ou conventions,</a:t>
            </a:r>
          </a:p>
          <a:p>
            <a:pPr lvl="0"/>
            <a:r>
              <a:rPr lang="fr-FR" dirty="0" smtClean="0"/>
              <a:t>Lancement des formations,</a:t>
            </a:r>
          </a:p>
          <a:p>
            <a:pPr lvl="0"/>
            <a:r>
              <a:rPr lang="fr-FR" dirty="0" smtClean="0"/>
              <a:t>Suivi,</a:t>
            </a:r>
          </a:p>
          <a:p>
            <a:pPr lvl="0"/>
            <a:r>
              <a:rPr lang="fr-FR" dirty="0" smtClean="0"/>
              <a:t>Évaluation</a:t>
            </a:r>
          </a:p>
          <a:p>
            <a:pPr lvl="0"/>
            <a:endParaRPr lang="fr-FR" dirty="0" smtClean="0"/>
          </a:p>
          <a:p>
            <a:pPr>
              <a:buNone/>
            </a:pPr>
            <a:r>
              <a:rPr lang="fr-FR" b="1" i="1" dirty="0" smtClean="0"/>
              <a:t> 5 – Insertion après formation</a:t>
            </a:r>
            <a:r>
              <a:rPr lang="fr-FR" dirty="0" smtClean="0"/>
              <a:t> </a:t>
            </a:r>
          </a:p>
          <a:p>
            <a:pPr>
              <a:buNone/>
            </a:pPr>
            <a:endParaRPr lang="fr-FR" dirty="0" smtClean="0"/>
          </a:p>
          <a:p>
            <a:r>
              <a:rPr lang="fr-FR" dirty="0" smtClean="0"/>
              <a:t>Après la formation, les nouveaux savoir-faire des bénéficiaires sont évalués afin de les diriger vers des emplois compatibles avec leur qualification. Ce qui se fait selon les étapes ci-après : </a:t>
            </a:r>
          </a:p>
          <a:p>
            <a:pPr lvl="0"/>
            <a:r>
              <a:rPr lang="fr-FR" b="1" dirty="0" smtClean="0"/>
              <a:t>Entretien professionnel avec le Conseiller Emploi</a:t>
            </a:r>
          </a:p>
          <a:p>
            <a:pPr lvl="0"/>
            <a:r>
              <a:rPr lang="fr-FR" b="1" dirty="0" smtClean="0"/>
              <a:t>Prise en compte des compétences acquises</a:t>
            </a:r>
          </a:p>
          <a:p>
            <a:pPr lvl="0"/>
            <a:r>
              <a:rPr lang="fr-FR" dirty="0" smtClean="0"/>
              <a:t>Formation aux Techniques de Recherche d’Emploi (La lettre de candidature, élaboration du CV et préparation aux entretiens d’embauche).</a:t>
            </a:r>
          </a:p>
          <a:p>
            <a:endParaRPr lang="fr-FR" dirty="0"/>
          </a:p>
        </p:txBody>
      </p:sp>
      <p:pic>
        <p:nvPicPr>
          <p:cNvPr id="4" name="Picture 2" descr="C:\Documents and Settings\Thérèse\Bureau\Images\FNE2.jpg"/>
          <p:cNvPicPr>
            <a:picLocks noChangeAspect="1" noChangeArrowheads="1"/>
          </p:cNvPicPr>
          <p:nvPr/>
        </p:nvPicPr>
        <p:blipFill>
          <a:blip r:embed="rId2" cstate="print"/>
          <a:srcRect/>
          <a:stretch>
            <a:fillRect/>
          </a:stretch>
        </p:blipFill>
        <p:spPr bwMode="auto">
          <a:xfrm>
            <a:off x="1" y="0"/>
            <a:ext cx="428595" cy="6858000"/>
          </a:xfrm>
          <a:prstGeom prst="rect">
            <a:avLst/>
          </a:prstGeom>
          <a:noFill/>
        </p:spPr>
      </p:pic>
      <p:pic>
        <p:nvPicPr>
          <p:cNvPr id="5" name="Picture 2" descr="C:\Documents and Settings\Thérèse\Bureau\Images\FNE2.jpg"/>
          <p:cNvPicPr>
            <a:picLocks noChangeAspect="1" noChangeArrowheads="1"/>
          </p:cNvPicPr>
          <p:nvPr/>
        </p:nvPicPr>
        <p:blipFill>
          <a:blip r:embed="rId2" cstate="print"/>
          <a:srcRect/>
          <a:stretch>
            <a:fillRect/>
          </a:stretch>
        </p:blipFill>
        <p:spPr bwMode="auto">
          <a:xfrm>
            <a:off x="8715405" y="0"/>
            <a:ext cx="428595" cy="68580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Thérèse\Bureau\Images\FNE2.jpg"/>
          <p:cNvPicPr>
            <a:picLocks noChangeAspect="1" noChangeArrowheads="1"/>
          </p:cNvPicPr>
          <p:nvPr/>
        </p:nvPicPr>
        <p:blipFill>
          <a:blip r:embed="rId2" cstate="print"/>
          <a:srcRect/>
          <a:stretch>
            <a:fillRect/>
          </a:stretch>
        </p:blipFill>
        <p:spPr bwMode="auto">
          <a:xfrm>
            <a:off x="1" y="0"/>
            <a:ext cx="428595" cy="6858000"/>
          </a:xfrm>
          <a:prstGeom prst="rect">
            <a:avLst/>
          </a:prstGeom>
          <a:noFill/>
        </p:spPr>
      </p:pic>
      <p:sp>
        <p:nvSpPr>
          <p:cNvPr id="3" name="Espace réservé du contenu 2"/>
          <p:cNvSpPr>
            <a:spLocks noGrp="1"/>
          </p:cNvSpPr>
          <p:nvPr>
            <p:ph idx="1"/>
          </p:nvPr>
        </p:nvSpPr>
        <p:spPr>
          <a:xfrm>
            <a:off x="457200" y="1457325"/>
            <a:ext cx="8229600" cy="3757625"/>
          </a:xfrm>
        </p:spPr>
        <p:txBody>
          <a:bodyPr>
            <a:noAutofit/>
          </a:bodyPr>
          <a:lstStyle/>
          <a:p>
            <a:r>
              <a:rPr lang="fr-FR" sz="1400" b="1" i="1" dirty="0" smtClean="0"/>
              <a:t> – a- Cas de l’insertion en emploi salarié</a:t>
            </a:r>
            <a:endParaRPr lang="fr-FR" sz="1400" b="1" dirty="0" smtClean="0"/>
          </a:p>
          <a:p>
            <a:pPr>
              <a:buNone/>
            </a:pPr>
            <a:r>
              <a:rPr lang="fr-FR" sz="1400" b="1" dirty="0" smtClean="0"/>
              <a:t> </a:t>
            </a:r>
            <a:endParaRPr lang="fr-FR" sz="1400" dirty="0" smtClean="0"/>
          </a:p>
          <a:p>
            <a:pPr lvl="0"/>
            <a:r>
              <a:rPr lang="fr-FR" sz="1400" dirty="0" smtClean="0"/>
              <a:t>Établissement de la carte des métiers (ROME) des candidats</a:t>
            </a:r>
          </a:p>
          <a:p>
            <a:pPr lvl="0"/>
            <a:r>
              <a:rPr lang="fr-FR" sz="1400" dirty="0" smtClean="0"/>
              <a:t>Établissement de l’échantillon des d’entreprises cibles</a:t>
            </a:r>
          </a:p>
          <a:p>
            <a:pPr lvl="0"/>
            <a:r>
              <a:rPr lang="fr-FR" sz="1400" dirty="0" smtClean="0"/>
              <a:t>Négociation avec les entreprises cibles</a:t>
            </a:r>
          </a:p>
          <a:p>
            <a:pPr lvl="0"/>
            <a:r>
              <a:rPr lang="fr-FR" sz="1400" dirty="0" smtClean="0"/>
              <a:t>Signature des conventions et éventuellement adaptation du poste de travail</a:t>
            </a:r>
          </a:p>
          <a:p>
            <a:pPr lvl="0"/>
            <a:r>
              <a:rPr lang="fr-FR" sz="1400" dirty="0" smtClean="0"/>
              <a:t>Insertion</a:t>
            </a:r>
          </a:p>
          <a:p>
            <a:pPr lvl="0"/>
            <a:r>
              <a:rPr lang="fr-FR" sz="1400" dirty="0" smtClean="0"/>
              <a:t>Suivi de  l’intégration en entreprise</a:t>
            </a:r>
          </a:p>
          <a:p>
            <a:endParaRPr lang="fr-FR" sz="1400" dirty="0" smtClean="0"/>
          </a:p>
        </p:txBody>
      </p:sp>
      <p:pic>
        <p:nvPicPr>
          <p:cNvPr id="6" name="Picture 2" descr="C:\Documents and Settings\Thérèse\Bureau\Images\FNE2.jpg"/>
          <p:cNvPicPr>
            <a:picLocks noChangeAspect="1" noChangeArrowheads="1"/>
          </p:cNvPicPr>
          <p:nvPr/>
        </p:nvPicPr>
        <p:blipFill>
          <a:blip r:embed="rId2" cstate="print"/>
          <a:srcRect/>
          <a:stretch>
            <a:fillRect/>
          </a:stretch>
        </p:blipFill>
        <p:spPr bwMode="auto">
          <a:xfrm>
            <a:off x="8715405" y="0"/>
            <a:ext cx="428595" cy="6858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142984"/>
            <a:ext cx="8229600" cy="4525963"/>
          </a:xfrm>
        </p:spPr>
        <p:txBody>
          <a:bodyPr>
            <a:normAutofit fontScale="40000" lnSpcReduction="20000"/>
          </a:bodyPr>
          <a:lstStyle/>
          <a:p>
            <a:pPr>
              <a:buNone/>
            </a:pPr>
            <a:r>
              <a:rPr lang="fr-FR" b="1" i="1" dirty="0" smtClean="0"/>
              <a:t>b- Cas de l’insertion en emploi indépendant</a:t>
            </a:r>
            <a:endParaRPr lang="fr-FR" dirty="0" smtClean="0"/>
          </a:p>
          <a:p>
            <a:r>
              <a:rPr lang="fr-FR" i="1" dirty="0" smtClean="0"/>
              <a:t>a) </a:t>
            </a:r>
            <a:r>
              <a:rPr lang="fr-FR" i="1" u="sng" dirty="0" smtClean="0"/>
              <a:t>Stratégie d’intervention pour les auto emplois individuels</a:t>
            </a:r>
            <a:endParaRPr lang="fr-FR" dirty="0" smtClean="0"/>
          </a:p>
          <a:p>
            <a:pPr>
              <a:buNone/>
            </a:pPr>
            <a:r>
              <a:rPr lang="fr-FR" b="1" dirty="0" smtClean="0"/>
              <a:t> </a:t>
            </a:r>
            <a:endParaRPr lang="fr-FR" dirty="0" smtClean="0"/>
          </a:p>
          <a:p>
            <a:r>
              <a:rPr lang="fr-FR" dirty="0" smtClean="0"/>
              <a:t>L’action du programme consiste à apporter à une personne vulnérable, mais déjà qualifiée dans un métier, un crédit :</a:t>
            </a:r>
          </a:p>
          <a:p>
            <a:r>
              <a:rPr lang="fr-FR" dirty="0" smtClean="0"/>
              <a:t>On distingue à cet effet, deux cas de figure :</a:t>
            </a:r>
          </a:p>
          <a:p>
            <a:pPr lvl="0"/>
            <a:r>
              <a:rPr lang="fr-FR" dirty="0" smtClean="0"/>
              <a:t>le cas des promoteurs ayant des idées précises de projets ;</a:t>
            </a:r>
          </a:p>
          <a:p>
            <a:pPr lvl="0"/>
            <a:r>
              <a:rPr lang="fr-FR" dirty="0" smtClean="0"/>
              <a:t>le cas des promoteurs ayant une idée vague de leur projet ou n’ayant pas d’idée du tout. </a:t>
            </a:r>
          </a:p>
          <a:p>
            <a:r>
              <a:rPr lang="fr-FR" dirty="0" smtClean="0"/>
              <a:t>Dans le premier cas, le processus se déroule en sept étapes : </a:t>
            </a:r>
          </a:p>
          <a:p>
            <a:pPr lvl="0"/>
            <a:r>
              <a:rPr lang="fr-FR" dirty="0" smtClean="0"/>
              <a:t>accueil et entretien des promoteurs ;</a:t>
            </a:r>
          </a:p>
          <a:p>
            <a:pPr lvl="0"/>
            <a:r>
              <a:rPr lang="fr-FR" dirty="0" smtClean="0"/>
              <a:t>montage du Business plan avec le promoteur ;</a:t>
            </a:r>
          </a:p>
          <a:p>
            <a:pPr lvl="0"/>
            <a:r>
              <a:rPr lang="fr-FR" dirty="0" smtClean="0"/>
              <a:t>présélection en comité ;</a:t>
            </a:r>
          </a:p>
          <a:p>
            <a:pPr lvl="0"/>
            <a:r>
              <a:rPr lang="fr-FR" dirty="0" smtClean="0"/>
              <a:t>formation en gestion des PME ;</a:t>
            </a:r>
          </a:p>
          <a:p>
            <a:pPr lvl="0"/>
            <a:r>
              <a:rPr lang="fr-FR" dirty="0" smtClean="0"/>
              <a:t>formalités administratives ;</a:t>
            </a:r>
          </a:p>
          <a:p>
            <a:pPr lvl="0"/>
            <a:r>
              <a:rPr lang="fr-FR" dirty="0" smtClean="0"/>
              <a:t>installation des promoteurs en présence des agents de recouvrement ;</a:t>
            </a:r>
          </a:p>
          <a:p>
            <a:pPr lvl="0"/>
            <a:r>
              <a:rPr lang="fr-FR" dirty="0" smtClean="0"/>
              <a:t>suivi et évaluation.</a:t>
            </a:r>
            <a:r>
              <a:rPr lang="fr-FR" b="1" dirty="0" smtClean="0"/>
              <a:t> </a:t>
            </a:r>
            <a:endParaRPr lang="fr-FR" dirty="0" smtClean="0"/>
          </a:p>
          <a:p>
            <a:r>
              <a:rPr lang="fr-FR" dirty="0" smtClean="0"/>
              <a:t>Dans le 2</a:t>
            </a:r>
            <a:r>
              <a:rPr lang="fr-FR" baseline="30000" dirty="0" smtClean="0"/>
              <a:t>ème</a:t>
            </a:r>
            <a:r>
              <a:rPr lang="fr-FR" dirty="0" smtClean="0"/>
              <a:t> cas, le processus reste identique. Cependant, le promoteur doit avant tout pouvoir passer de l’idée vague à une idée de projet précise avec l’aide de son conseiller à l’emploi.</a:t>
            </a:r>
          </a:p>
          <a:p>
            <a:pPr>
              <a:buNone/>
            </a:pPr>
            <a:r>
              <a:rPr lang="fr-FR" b="1" dirty="0" smtClean="0"/>
              <a:t> </a:t>
            </a:r>
            <a:endParaRPr lang="fr-FR" dirty="0" smtClean="0"/>
          </a:p>
          <a:p>
            <a:r>
              <a:rPr lang="fr-FR" i="1" dirty="0" smtClean="0"/>
              <a:t>La formation : </a:t>
            </a:r>
            <a:r>
              <a:rPr lang="fr-FR" dirty="0" smtClean="0"/>
              <a:t>Les candidats sélectionnés sont formés aux techniques modernes de production et de gestion dans leur domaine d’activité. </a:t>
            </a:r>
          </a:p>
          <a:p>
            <a:endParaRPr lang="fr-FR" dirty="0"/>
          </a:p>
        </p:txBody>
      </p:sp>
      <p:pic>
        <p:nvPicPr>
          <p:cNvPr id="4" name="Picture 2" descr="C:\Documents and Settings\Thérèse\Bureau\Images\FNE2.jpg"/>
          <p:cNvPicPr>
            <a:picLocks noChangeAspect="1" noChangeArrowheads="1"/>
          </p:cNvPicPr>
          <p:nvPr/>
        </p:nvPicPr>
        <p:blipFill>
          <a:blip r:embed="rId2" cstate="print"/>
          <a:srcRect/>
          <a:stretch>
            <a:fillRect/>
          </a:stretch>
        </p:blipFill>
        <p:spPr bwMode="auto">
          <a:xfrm>
            <a:off x="1" y="0"/>
            <a:ext cx="428595" cy="6858000"/>
          </a:xfrm>
          <a:prstGeom prst="rect">
            <a:avLst/>
          </a:prstGeom>
          <a:noFill/>
        </p:spPr>
      </p:pic>
      <p:pic>
        <p:nvPicPr>
          <p:cNvPr id="5" name="Picture 2" descr="C:\Documents and Settings\Thérèse\Bureau\Images\FNE2.jpg"/>
          <p:cNvPicPr>
            <a:picLocks noChangeAspect="1" noChangeArrowheads="1"/>
          </p:cNvPicPr>
          <p:nvPr/>
        </p:nvPicPr>
        <p:blipFill>
          <a:blip r:embed="rId2" cstate="print"/>
          <a:srcRect/>
          <a:stretch>
            <a:fillRect/>
          </a:stretch>
        </p:blipFill>
        <p:spPr bwMode="auto">
          <a:xfrm>
            <a:off x="8715405" y="0"/>
            <a:ext cx="428595" cy="6858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dirty="0" smtClean="0"/>
              <a:t>PRESENTATION DU FONDS NATIONAL DE L’EMPLOI DU CAMEROUN</a:t>
            </a:r>
            <a:br>
              <a:rPr lang="fr-FR" sz="2400" dirty="0" smtClean="0"/>
            </a:br>
            <a:r>
              <a:rPr lang="fr-FR" sz="2400" dirty="0" smtClean="0"/>
              <a:t/>
            </a:r>
            <a:br>
              <a:rPr lang="fr-FR" sz="2400" dirty="0" smtClean="0"/>
            </a:br>
            <a:endParaRPr lang="fr-FR" sz="2400" dirty="0"/>
          </a:p>
        </p:txBody>
      </p:sp>
      <p:sp>
        <p:nvSpPr>
          <p:cNvPr id="3" name="Espace réservé du contenu 2"/>
          <p:cNvSpPr>
            <a:spLocks noGrp="1"/>
          </p:cNvSpPr>
          <p:nvPr>
            <p:ph idx="1"/>
          </p:nvPr>
        </p:nvSpPr>
        <p:spPr>
          <a:xfrm>
            <a:off x="457200" y="1600200"/>
            <a:ext cx="8229600" cy="5257800"/>
          </a:xfrm>
        </p:spPr>
        <p:txBody>
          <a:bodyPr>
            <a:normAutofit/>
          </a:bodyPr>
          <a:lstStyle/>
          <a:p>
            <a:pPr algn="ctr">
              <a:buNone/>
            </a:pPr>
            <a:r>
              <a:rPr lang="fr-FR" dirty="0" smtClean="0"/>
              <a:t>PLAN D’INTERVENTION</a:t>
            </a:r>
          </a:p>
          <a:p>
            <a:pPr algn="ctr">
              <a:buNone/>
            </a:pPr>
            <a:r>
              <a:rPr lang="fr-FR" sz="2400" dirty="0" smtClean="0"/>
              <a:t>I-INTRODUCTION					</a:t>
            </a:r>
          </a:p>
          <a:p>
            <a:r>
              <a:rPr lang="fr-FR" sz="2400" dirty="0" smtClean="0"/>
              <a:t>II-SITUATION ET DEFIS DES PERSONNES HANDICAPEES SUR LE MARCHE DE L’EMPLOI</a:t>
            </a:r>
          </a:p>
          <a:p>
            <a:r>
              <a:rPr lang="fr-FR" sz="2400" dirty="0" smtClean="0"/>
              <a:t>III-EXPERIENCE DU FONDS NATIONAL DE L’EMPLOI : LE PROGRAMME PAIRPPEV</a:t>
            </a:r>
          </a:p>
          <a:p>
            <a:r>
              <a:rPr lang="fr-FR" sz="2400" dirty="0" smtClean="0"/>
              <a:t>IV-LES INSTITUTIONS DE FORMATION PROFESSIONNELLE ET DE REHABILITATION DES PERSONNES HANDICAPEES</a:t>
            </a:r>
          </a:p>
          <a:p>
            <a:r>
              <a:rPr lang="fr-FR" sz="2400" dirty="0" smtClean="0"/>
              <a:t>V-DEFIS,PERSPECTIVES ET SOLUTIONS PROPOSEES</a:t>
            </a:r>
          </a:p>
          <a:p>
            <a:r>
              <a:rPr lang="fr-FR" sz="2400" dirty="0" smtClean="0"/>
              <a:t>VI-CONCLUSION</a:t>
            </a:r>
            <a:br>
              <a:rPr lang="fr-FR" sz="2400" dirty="0" smtClean="0"/>
            </a:br>
            <a:r>
              <a:rPr lang="fr-FR" sz="2400" dirty="0" smtClean="0"/>
              <a:t> </a:t>
            </a:r>
          </a:p>
          <a:p>
            <a:pPr>
              <a:buNone/>
            </a:pPr>
            <a:endParaRPr lang="fr-FR" dirty="0" smtClean="0"/>
          </a:p>
          <a:p>
            <a:endParaRPr lang="fr-FR" dirty="0" smtClean="0"/>
          </a:p>
        </p:txBody>
      </p:sp>
      <p:pic>
        <p:nvPicPr>
          <p:cNvPr id="7" name="Picture 2" descr="C:\Documents and Settings\Thérèse\Bureau\Images\FNE2.jpg"/>
          <p:cNvPicPr>
            <a:picLocks noChangeAspect="1" noChangeArrowheads="1"/>
          </p:cNvPicPr>
          <p:nvPr/>
        </p:nvPicPr>
        <p:blipFill>
          <a:blip r:embed="rId2" cstate="print"/>
          <a:srcRect/>
          <a:stretch>
            <a:fillRect/>
          </a:stretch>
        </p:blipFill>
        <p:spPr bwMode="auto">
          <a:xfrm>
            <a:off x="1" y="0"/>
            <a:ext cx="428595" cy="6858000"/>
          </a:xfrm>
          <a:prstGeom prst="rect">
            <a:avLst/>
          </a:prstGeom>
          <a:noFill/>
        </p:spPr>
      </p:pic>
      <p:pic>
        <p:nvPicPr>
          <p:cNvPr id="8" name="Picture 2" descr="C:\Documents and Settings\Thérèse\Bureau\Images\FNE2.jpg"/>
          <p:cNvPicPr>
            <a:picLocks noChangeAspect="1" noChangeArrowheads="1"/>
          </p:cNvPicPr>
          <p:nvPr/>
        </p:nvPicPr>
        <p:blipFill>
          <a:blip r:embed="rId2" cstate="print"/>
          <a:srcRect/>
          <a:stretch>
            <a:fillRect/>
          </a:stretch>
        </p:blipFill>
        <p:spPr bwMode="auto">
          <a:xfrm>
            <a:off x="8715405" y="0"/>
            <a:ext cx="428595" cy="6858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allAtOnce"/>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Thérèse\Bureau\Images\FNE2.jpg"/>
          <p:cNvPicPr>
            <a:picLocks noChangeAspect="1" noChangeArrowheads="1"/>
          </p:cNvPicPr>
          <p:nvPr/>
        </p:nvPicPr>
        <p:blipFill>
          <a:blip r:embed="rId2" cstate="print"/>
          <a:srcRect/>
          <a:stretch>
            <a:fillRect/>
          </a:stretch>
        </p:blipFill>
        <p:spPr bwMode="auto">
          <a:xfrm>
            <a:off x="1" y="0"/>
            <a:ext cx="428595" cy="6858000"/>
          </a:xfrm>
          <a:prstGeom prst="rect">
            <a:avLst/>
          </a:prstGeom>
          <a:noFill/>
        </p:spPr>
      </p:pic>
      <p:sp>
        <p:nvSpPr>
          <p:cNvPr id="3" name="Espace réservé du contenu 2"/>
          <p:cNvSpPr>
            <a:spLocks noGrp="1"/>
          </p:cNvSpPr>
          <p:nvPr>
            <p:ph idx="1"/>
          </p:nvPr>
        </p:nvSpPr>
        <p:spPr>
          <a:xfrm>
            <a:off x="500034" y="357166"/>
            <a:ext cx="8072494" cy="6115079"/>
          </a:xfrm>
        </p:spPr>
        <p:txBody>
          <a:bodyPr>
            <a:normAutofit fontScale="47500" lnSpcReduction="20000"/>
          </a:bodyPr>
          <a:lstStyle/>
          <a:p>
            <a:r>
              <a:rPr lang="fr-FR" dirty="0" smtClean="0"/>
              <a:t>Elle est assurée par des structures d’encadrement spécialisées et agrées avec lesquelles le FNE signe un contrat à cet effet.</a:t>
            </a:r>
          </a:p>
          <a:p>
            <a:r>
              <a:rPr lang="fr-FR" dirty="0" smtClean="0"/>
              <a:t>Les candidats formés sont installés en auto emploi et bénéficient en permanence de l’assistance des encadreurs dans toutes les différentes phases de leur activité de production, de commercialisation et de remboursement des crédits.</a:t>
            </a:r>
          </a:p>
          <a:p>
            <a:r>
              <a:rPr lang="fr-FR" i="1" dirty="0" smtClean="0"/>
              <a:t>Le financement et l’installation en auto emploi</a:t>
            </a:r>
            <a:r>
              <a:rPr lang="fr-FR" dirty="0" smtClean="0"/>
              <a:t> : Selon les procédures du FNE, les candidats formés sur la base d’un projet viable reçoivent un financement et sont installés en auto emploi. Ce financement est octroyé sous forme de matériels, d’intrants, et éventuellement d’un appui en fonds de roulement.</a:t>
            </a:r>
          </a:p>
          <a:p>
            <a:pPr>
              <a:buNone/>
            </a:pPr>
            <a:endParaRPr lang="fr-FR" dirty="0" smtClean="0"/>
          </a:p>
          <a:p>
            <a:r>
              <a:rPr lang="fr-FR" b="1" i="1" dirty="0" smtClean="0"/>
              <a:t> </a:t>
            </a:r>
            <a:r>
              <a:rPr lang="fr-FR" b="1" i="1" u="sng" dirty="0" smtClean="0"/>
              <a:t>stratégie d’intervention pour les groupes</a:t>
            </a:r>
            <a:endParaRPr lang="fr-FR" b="1" dirty="0" smtClean="0"/>
          </a:p>
          <a:p>
            <a:r>
              <a:rPr lang="fr-FR" dirty="0" smtClean="0"/>
              <a:t>Pour l’heure, la stratégie d’appui au développement des emplois ruraux s’adresse essentiellement aux associations et aux groupes structurés. Son processus se déroule en cinq étapes essentielles :</a:t>
            </a:r>
          </a:p>
          <a:p>
            <a:pPr lvl="0"/>
            <a:r>
              <a:rPr lang="fr-FR" dirty="0" smtClean="0"/>
              <a:t>réunions d’information et de sensibilisation au crédit ;</a:t>
            </a:r>
          </a:p>
          <a:p>
            <a:pPr lvl="0"/>
            <a:r>
              <a:rPr lang="fr-FR" dirty="0" smtClean="0"/>
              <a:t>l’identification et la sélection des candidats ;</a:t>
            </a:r>
          </a:p>
          <a:p>
            <a:pPr lvl="0"/>
            <a:r>
              <a:rPr lang="fr-FR" dirty="0" smtClean="0"/>
              <a:t>la formation ;</a:t>
            </a:r>
          </a:p>
          <a:p>
            <a:pPr lvl="0"/>
            <a:r>
              <a:rPr lang="fr-FR" dirty="0" smtClean="0"/>
              <a:t>le financement</a:t>
            </a:r>
          </a:p>
          <a:p>
            <a:pPr lvl="0"/>
            <a:r>
              <a:rPr lang="fr-FR" dirty="0" smtClean="0"/>
              <a:t>installation du groupe ;</a:t>
            </a:r>
          </a:p>
          <a:p>
            <a:pPr>
              <a:buNone/>
            </a:pPr>
            <a:r>
              <a:rPr lang="fr-FR" dirty="0" smtClean="0"/>
              <a:t> </a:t>
            </a:r>
          </a:p>
          <a:p>
            <a:r>
              <a:rPr lang="fr-FR" dirty="0" smtClean="0"/>
              <a:t>Après l’installation, le projet est suivi et évalué tout au long de son exécution afin de pérenniser les emplois et de créer des richesses. Le recouvrement suit le cas échéant.</a:t>
            </a:r>
          </a:p>
          <a:p>
            <a:pPr>
              <a:buNone/>
            </a:pPr>
            <a:endParaRPr lang="fr-FR" b="1" dirty="0" smtClean="0"/>
          </a:p>
          <a:p>
            <a:pPr>
              <a:buNone/>
            </a:pPr>
            <a:r>
              <a:rPr lang="fr-FR" b="1" dirty="0" smtClean="0"/>
              <a:t>V – 3 – Durée </a:t>
            </a:r>
          </a:p>
          <a:p>
            <a:pPr>
              <a:buNone/>
            </a:pPr>
            <a:endParaRPr lang="fr-FR" dirty="0" smtClean="0"/>
          </a:p>
          <a:p>
            <a:r>
              <a:rPr lang="fr-FR" dirty="0" smtClean="0"/>
              <a:t>La durée du programme est de trois ans renouvelable à compter de la date de la mise à la disposition du FNE des fonds nécessaires à son </a:t>
            </a:r>
            <a:r>
              <a:rPr lang="fr-FR" dirty="0" err="1" smtClean="0"/>
              <a:t>exécution.Ce</a:t>
            </a:r>
            <a:r>
              <a:rPr lang="fr-FR" dirty="0" smtClean="0"/>
              <a:t> programme a démarré en Août 2016 et est en cous de redynamisation.</a:t>
            </a:r>
          </a:p>
          <a:p>
            <a:endParaRPr lang="fr-FR" dirty="0" smtClean="0"/>
          </a:p>
        </p:txBody>
      </p:sp>
      <p:pic>
        <p:nvPicPr>
          <p:cNvPr id="6" name="Picture 2" descr="C:\Documents and Settings\Thérèse\Bureau\Images\FNE2.jpg"/>
          <p:cNvPicPr>
            <a:picLocks noChangeAspect="1" noChangeArrowheads="1"/>
          </p:cNvPicPr>
          <p:nvPr/>
        </p:nvPicPr>
        <p:blipFill>
          <a:blip r:embed="rId2" cstate="print"/>
          <a:srcRect/>
          <a:stretch>
            <a:fillRect/>
          </a:stretch>
        </p:blipFill>
        <p:spPr bwMode="auto">
          <a:xfrm>
            <a:off x="8715405" y="0"/>
            <a:ext cx="428595" cy="6858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20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2000"/>
                                        <p:tgtEl>
                                          <p:spTgt spid="3">
                                            <p:txEl>
                                              <p:pRg st="8" end="8"/>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Effect transition="in" filter="fade">
                                      <p:cBhvr>
                                        <p:cTn id="47" dur="2000"/>
                                        <p:tgtEl>
                                          <p:spTgt spid="3">
                                            <p:txEl>
                                              <p:pRg st="9" end="9"/>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10" end="10"/>
                                            </p:txEl>
                                          </p:spTgt>
                                        </p:tgtEl>
                                        <p:attrNameLst>
                                          <p:attrName>style.visibility</p:attrName>
                                        </p:attrNameLst>
                                      </p:cBhvr>
                                      <p:to>
                                        <p:strVal val="visible"/>
                                      </p:to>
                                    </p:set>
                                    <p:animEffect transition="in" filter="fade">
                                      <p:cBhvr>
                                        <p:cTn id="52" dur="2000"/>
                                        <p:tgtEl>
                                          <p:spTgt spid="3">
                                            <p:txEl>
                                              <p:pRg st="10" end="1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1" end="11"/>
                                            </p:txEl>
                                          </p:spTgt>
                                        </p:tgtEl>
                                        <p:attrNameLst>
                                          <p:attrName>style.visibility</p:attrName>
                                        </p:attrNameLst>
                                      </p:cBhvr>
                                      <p:to>
                                        <p:strVal val="visible"/>
                                      </p:to>
                                    </p:set>
                                    <p:animEffect transition="in" filter="fade">
                                      <p:cBhvr>
                                        <p:cTn id="57" dur="2000"/>
                                        <p:tgtEl>
                                          <p:spTgt spid="3">
                                            <p:txEl>
                                              <p:pRg st="11" end="11"/>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xEl>
                                              <p:pRg st="12" end="12"/>
                                            </p:txEl>
                                          </p:spTgt>
                                        </p:tgtEl>
                                        <p:attrNameLst>
                                          <p:attrName>style.visibility</p:attrName>
                                        </p:attrNameLst>
                                      </p:cBhvr>
                                      <p:to>
                                        <p:strVal val="visible"/>
                                      </p:to>
                                    </p:set>
                                    <p:animEffect transition="in" filter="fade">
                                      <p:cBhvr>
                                        <p:cTn id="62" dur="2000"/>
                                        <p:tgtEl>
                                          <p:spTgt spid="3">
                                            <p:txEl>
                                              <p:pRg st="12" end="12"/>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
                                            <p:txEl>
                                              <p:pRg st="14" end="14"/>
                                            </p:txEl>
                                          </p:spTgt>
                                        </p:tgtEl>
                                        <p:attrNameLst>
                                          <p:attrName>style.visibility</p:attrName>
                                        </p:attrNameLst>
                                      </p:cBhvr>
                                      <p:to>
                                        <p:strVal val="visible"/>
                                      </p:to>
                                    </p:set>
                                    <p:animEffect transition="in" filter="fade">
                                      <p:cBhvr>
                                        <p:cTn id="67" dur="2000"/>
                                        <p:tgtEl>
                                          <p:spTgt spid="3">
                                            <p:txEl>
                                              <p:pRg st="14" end="1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
                                            <p:txEl>
                                              <p:pRg st="16" end="16"/>
                                            </p:txEl>
                                          </p:spTgt>
                                        </p:tgtEl>
                                        <p:attrNameLst>
                                          <p:attrName>style.visibility</p:attrName>
                                        </p:attrNameLst>
                                      </p:cBhvr>
                                      <p:to>
                                        <p:strVal val="visible"/>
                                      </p:to>
                                    </p:set>
                                    <p:animEffect transition="in" filter="fade">
                                      <p:cBhvr>
                                        <p:cTn id="72" dur="2000"/>
                                        <p:tgtEl>
                                          <p:spTgt spid="3">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Thérèse\Bureau\Images\FNE2.jpg"/>
          <p:cNvPicPr>
            <a:picLocks noChangeAspect="1" noChangeArrowheads="1"/>
          </p:cNvPicPr>
          <p:nvPr/>
        </p:nvPicPr>
        <p:blipFill>
          <a:blip r:embed="rId2" cstate="print"/>
          <a:srcRect/>
          <a:stretch>
            <a:fillRect/>
          </a:stretch>
        </p:blipFill>
        <p:spPr bwMode="auto">
          <a:xfrm>
            <a:off x="1" y="0"/>
            <a:ext cx="428595" cy="6858000"/>
          </a:xfrm>
          <a:prstGeom prst="rect">
            <a:avLst/>
          </a:prstGeom>
          <a:noFill/>
        </p:spPr>
      </p:pic>
      <p:sp>
        <p:nvSpPr>
          <p:cNvPr id="2" name="Titre 1"/>
          <p:cNvSpPr>
            <a:spLocks noGrp="1"/>
          </p:cNvSpPr>
          <p:nvPr>
            <p:ph type="title"/>
          </p:nvPr>
        </p:nvSpPr>
        <p:spPr/>
        <p:txBody>
          <a:bodyPr>
            <a:normAutofit/>
          </a:bodyPr>
          <a:lstStyle/>
          <a:p>
            <a:r>
              <a:rPr lang="fr-FR" dirty="0" smtClean="0"/>
              <a:t>PROCESSUS DU PROGRAMME</a:t>
            </a:r>
            <a:endParaRPr lang="fr-FR" dirty="0"/>
          </a:p>
        </p:txBody>
      </p:sp>
      <p:pic>
        <p:nvPicPr>
          <p:cNvPr id="6" name="Picture 2" descr="C:\Documents and Settings\Thérèse\Bureau\Images\FNE2.jpg"/>
          <p:cNvPicPr>
            <a:picLocks noChangeAspect="1" noChangeArrowheads="1"/>
          </p:cNvPicPr>
          <p:nvPr/>
        </p:nvPicPr>
        <p:blipFill>
          <a:blip r:embed="rId2" cstate="print"/>
          <a:srcRect/>
          <a:stretch>
            <a:fillRect/>
          </a:stretch>
        </p:blipFill>
        <p:spPr bwMode="auto">
          <a:xfrm>
            <a:off x="8715405" y="0"/>
            <a:ext cx="428595" cy="6858000"/>
          </a:xfrm>
          <a:prstGeom prst="rect">
            <a:avLst/>
          </a:prstGeom>
          <a:noFill/>
        </p:spPr>
      </p:pic>
      <p:pic>
        <p:nvPicPr>
          <p:cNvPr id="1028" name="Picture 4"/>
          <p:cNvPicPr>
            <a:picLocks noChangeAspect="1" noChangeArrowheads="1"/>
          </p:cNvPicPr>
          <p:nvPr/>
        </p:nvPicPr>
        <p:blipFill>
          <a:blip r:embed="rId3"/>
          <a:srcRect/>
          <a:stretch>
            <a:fillRect/>
          </a:stretch>
        </p:blipFill>
        <p:spPr bwMode="auto">
          <a:xfrm>
            <a:off x="571472" y="2285992"/>
            <a:ext cx="7885997" cy="1285884"/>
          </a:xfrm>
          <a:prstGeom prst="rect">
            <a:avLst/>
          </a:prstGeom>
          <a:noFill/>
          <a:ln w="9525">
            <a:noFill/>
            <a:miter lim="800000"/>
            <a:headEnd/>
            <a:tailEnd/>
          </a:ln>
          <a:effectLst/>
        </p:spPr>
      </p:pic>
      <p:sp>
        <p:nvSpPr>
          <p:cNvPr id="1029" name="Text Box 5"/>
          <p:cNvSpPr txBox="1">
            <a:spLocks noChangeArrowheads="1"/>
          </p:cNvSpPr>
          <p:nvPr/>
        </p:nvSpPr>
        <p:spPr bwMode="auto">
          <a:xfrm>
            <a:off x="642910" y="2613019"/>
            <a:ext cx="1357322" cy="744543"/>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400" b="1" i="0" u="none" strike="noStrike" cap="none" normalizeH="0" baseline="0" dirty="0" smtClean="0">
                <a:ln>
                  <a:noFill/>
                </a:ln>
                <a:solidFill>
                  <a:schemeClr val="tx1"/>
                </a:solidFill>
                <a:effectLst/>
                <a:latin typeface="Arial" pitchFamily="34" charset="0"/>
              </a:rPr>
              <a:t>Information</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400" b="1" i="0" u="none" strike="noStrike" cap="none" normalizeH="0" baseline="0" dirty="0" smtClean="0">
                <a:ln>
                  <a:noFill/>
                </a:ln>
                <a:solidFill>
                  <a:schemeClr val="tx1"/>
                </a:solidFill>
                <a:effectLst/>
                <a:latin typeface="Arial" pitchFamily="34" charset="0"/>
              </a:rPr>
              <a:t>Sensibilisation</a:t>
            </a:r>
            <a:endParaRPr kumimoji="0" lang="fr-FR" sz="1400" b="0" i="0" u="none" strike="noStrike" cap="none" normalizeH="0" baseline="0" dirty="0" smtClean="0">
              <a:ln>
                <a:noFill/>
              </a:ln>
              <a:solidFill>
                <a:schemeClr val="tx1"/>
              </a:solidFill>
              <a:effectLst/>
              <a:latin typeface="Arial" pitchFamily="34" charset="0"/>
            </a:endParaRPr>
          </a:p>
        </p:txBody>
      </p:sp>
      <p:sp>
        <p:nvSpPr>
          <p:cNvPr id="1030" name="Text Box 6"/>
          <p:cNvSpPr txBox="1">
            <a:spLocks noChangeArrowheads="1"/>
          </p:cNvSpPr>
          <p:nvPr/>
        </p:nvSpPr>
        <p:spPr bwMode="auto">
          <a:xfrm>
            <a:off x="2428860" y="2571744"/>
            <a:ext cx="1214446" cy="714380"/>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400" b="1" i="0" u="none" strike="noStrike" cap="none" normalizeH="0" baseline="0" dirty="0" smtClean="0">
                <a:ln>
                  <a:noFill/>
                </a:ln>
                <a:solidFill>
                  <a:schemeClr val="tx1"/>
                </a:solidFill>
                <a:effectLst/>
                <a:latin typeface="Arial" pitchFamily="34" charset="0"/>
              </a:rPr>
              <a:t>identification</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400" b="1" i="0" u="none" strike="noStrike" cap="none" normalizeH="0" baseline="0" dirty="0" smtClean="0">
                <a:ln>
                  <a:noFill/>
                </a:ln>
                <a:solidFill>
                  <a:schemeClr val="tx1"/>
                </a:solidFill>
                <a:effectLst/>
                <a:latin typeface="Arial" pitchFamily="34" charset="0"/>
              </a:rPr>
              <a:t>Sélection</a:t>
            </a:r>
            <a:endParaRPr kumimoji="0" lang="fr-FR" sz="1400" b="0" i="0" u="none" strike="noStrike" cap="none" normalizeH="0" baseline="0" dirty="0" smtClean="0">
              <a:ln>
                <a:noFill/>
              </a:ln>
              <a:solidFill>
                <a:schemeClr val="tx1"/>
              </a:solidFill>
              <a:effectLst/>
              <a:latin typeface="Arial" pitchFamily="34" charset="0"/>
            </a:endParaRPr>
          </a:p>
        </p:txBody>
      </p:sp>
      <p:sp>
        <p:nvSpPr>
          <p:cNvPr id="1031" name="Text Box 7"/>
          <p:cNvSpPr txBox="1">
            <a:spLocks noChangeArrowheads="1"/>
          </p:cNvSpPr>
          <p:nvPr/>
        </p:nvSpPr>
        <p:spPr bwMode="auto">
          <a:xfrm>
            <a:off x="4143372" y="2571744"/>
            <a:ext cx="1214446" cy="642942"/>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400" b="1" i="0" u="none" strike="noStrike" cap="none" normalizeH="0" baseline="0" dirty="0" smtClean="0">
                <a:ln>
                  <a:noFill/>
                </a:ln>
                <a:solidFill>
                  <a:schemeClr val="tx1"/>
                </a:solidFill>
                <a:effectLst/>
                <a:latin typeface="Arial" pitchFamily="34" charset="0"/>
              </a:rPr>
              <a:t>Accueil </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400" b="1" i="0" u="none" strike="noStrike" cap="none" normalizeH="0" baseline="0" dirty="0" smtClean="0">
                <a:ln>
                  <a:noFill/>
                </a:ln>
                <a:solidFill>
                  <a:schemeClr val="tx1"/>
                </a:solidFill>
                <a:effectLst/>
                <a:latin typeface="Arial" pitchFamily="34" charset="0"/>
              </a:rPr>
              <a:t>orientation</a:t>
            </a:r>
            <a:endParaRPr kumimoji="0" lang="fr-FR" sz="1400" b="0" i="0" u="none" strike="noStrike" cap="none" normalizeH="0" baseline="0" dirty="0" smtClean="0">
              <a:ln>
                <a:noFill/>
              </a:ln>
              <a:solidFill>
                <a:schemeClr val="tx1"/>
              </a:solidFill>
              <a:effectLst/>
              <a:latin typeface="Arial" pitchFamily="34" charset="0"/>
            </a:endParaRPr>
          </a:p>
        </p:txBody>
      </p:sp>
      <p:sp>
        <p:nvSpPr>
          <p:cNvPr id="13" name="Text Box 7"/>
          <p:cNvSpPr txBox="1">
            <a:spLocks noChangeArrowheads="1"/>
          </p:cNvSpPr>
          <p:nvPr/>
        </p:nvSpPr>
        <p:spPr bwMode="auto">
          <a:xfrm>
            <a:off x="7500958" y="2571744"/>
            <a:ext cx="1000132" cy="857256"/>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r>
              <a:rPr lang="fr-FR" sz="1400" b="1" dirty="0" smtClean="0"/>
              <a:t>Insertion </a:t>
            </a:r>
            <a:endParaRPr lang="fr-FR" sz="1400" dirty="0" smtClean="0"/>
          </a:p>
          <a:p>
            <a:r>
              <a:rPr lang="fr-FR" sz="1400" b="1" dirty="0" smtClean="0"/>
              <a:t>Après </a:t>
            </a:r>
            <a:endParaRPr lang="fr-FR" sz="1400" dirty="0" smtClean="0"/>
          </a:p>
          <a:p>
            <a:r>
              <a:rPr lang="fr-FR" sz="1400" b="1" dirty="0" smtClean="0"/>
              <a:t>formation</a:t>
            </a:r>
            <a:endParaRPr kumimoji="0" lang="fr-FR" sz="1400" b="0" i="0" u="none" strike="noStrike" cap="none" normalizeH="0" baseline="0" dirty="0" smtClean="0">
              <a:ln>
                <a:noFill/>
              </a:ln>
              <a:solidFill>
                <a:schemeClr val="tx1"/>
              </a:solidFill>
              <a:effectLst/>
              <a:latin typeface="Arial" pitchFamily="34" charset="0"/>
            </a:endParaRPr>
          </a:p>
        </p:txBody>
      </p:sp>
      <p:sp>
        <p:nvSpPr>
          <p:cNvPr id="1032" name="Text Box 8"/>
          <p:cNvSpPr txBox="1">
            <a:spLocks noChangeArrowheads="1"/>
          </p:cNvSpPr>
          <p:nvPr/>
        </p:nvSpPr>
        <p:spPr bwMode="auto">
          <a:xfrm>
            <a:off x="5643570" y="2651123"/>
            <a:ext cx="1428760" cy="635001"/>
          </a:xfrm>
          <a:prstGeom prst="rect">
            <a:avLst/>
          </a:prstGeom>
          <a:noFill/>
          <a:ln w="9525" algn="in">
            <a:noFill/>
            <a:miter lim="800000"/>
            <a:headEnd/>
            <a:tailEnd/>
          </a:ln>
          <a:effectLst/>
        </p:spPr>
        <p:txBody>
          <a:bodyPr vert="horz" wrap="square" lIns="36576" tIns="36576" rIns="36576" bIns="36576"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400" b="1" i="0" u="none" strike="noStrike" cap="none" normalizeH="0" baseline="0" smtClean="0">
                <a:ln>
                  <a:noFill/>
                </a:ln>
                <a:solidFill>
                  <a:schemeClr val="tx1"/>
                </a:solidFill>
                <a:effectLst/>
                <a:latin typeface="Arial" pitchFamily="34" charset="0"/>
              </a:rPr>
              <a:t>Formation</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fr-FR" sz="1400" b="1" i="0" u="none" strike="noStrike" cap="none" normalizeH="0" baseline="0" smtClean="0">
                <a:ln>
                  <a:noFill/>
                </a:ln>
                <a:solidFill>
                  <a:schemeClr val="tx1"/>
                </a:solidFill>
                <a:effectLst/>
                <a:latin typeface="Arial" pitchFamily="34" charset="0"/>
              </a:rPr>
              <a:t>professionnelle</a:t>
            </a:r>
            <a:endParaRPr kumimoji="0" lang="fr-FR" sz="14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Documents and Settings\Thérèse\Bureau\Images\FNE2.jpg"/>
          <p:cNvPicPr>
            <a:picLocks noChangeAspect="1" noChangeArrowheads="1"/>
          </p:cNvPicPr>
          <p:nvPr/>
        </p:nvPicPr>
        <p:blipFill>
          <a:blip r:embed="rId2" cstate="print"/>
          <a:srcRect/>
          <a:stretch>
            <a:fillRect/>
          </a:stretch>
        </p:blipFill>
        <p:spPr bwMode="auto">
          <a:xfrm>
            <a:off x="1" y="0"/>
            <a:ext cx="428595" cy="6858000"/>
          </a:xfrm>
          <a:prstGeom prst="rect">
            <a:avLst/>
          </a:prstGeom>
          <a:noFill/>
        </p:spPr>
      </p:pic>
      <p:pic>
        <p:nvPicPr>
          <p:cNvPr id="5" name="Picture 2" descr="C:\Documents and Settings\Thérèse\Bureau\Images\FNE2.jpg"/>
          <p:cNvPicPr>
            <a:picLocks noChangeAspect="1" noChangeArrowheads="1"/>
          </p:cNvPicPr>
          <p:nvPr/>
        </p:nvPicPr>
        <p:blipFill>
          <a:blip r:embed="rId2" cstate="print"/>
          <a:srcRect/>
          <a:stretch>
            <a:fillRect/>
          </a:stretch>
        </p:blipFill>
        <p:spPr bwMode="auto">
          <a:xfrm>
            <a:off x="8715405" y="0"/>
            <a:ext cx="428595" cy="6858000"/>
          </a:xfrm>
          <a:prstGeom prst="rect">
            <a:avLst/>
          </a:prstGeom>
          <a:noFill/>
        </p:spPr>
      </p:pic>
      <p:pic>
        <p:nvPicPr>
          <p:cNvPr id="6" name="Picture 9"/>
          <p:cNvPicPr>
            <a:picLocks noChangeAspect="1" noChangeArrowheads="1"/>
          </p:cNvPicPr>
          <p:nvPr/>
        </p:nvPicPr>
        <p:blipFill>
          <a:blip r:embed="rId3"/>
          <a:srcRect/>
          <a:stretch>
            <a:fillRect/>
          </a:stretch>
        </p:blipFill>
        <p:spPr bwMode="auto">
          <a:xfrm>
            <a:off x="500034" y="1928802"/>
            <a:ext cx="8072494" cy="3631498"/>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Thérèse\Bureau\Images\FNE2.jpg"/>
          <p:cNvPicPr>
            <a:picLocks noChangeAspect="1" noChangeArrowheads="1"/>
          </p:cNvPicPr>
          <p:nvPr/>
        </p:nvPicPr>
        <p:blipFill>
          <a:blip r:embed="rId2" cstate="print"/>
          <a:srcRect/>
          <a:stretch>
            <a:fillRect/>
          </a:stretch>
        </p:blipFill>
        <p:spPr bwMode="auto">
          <a:xfrm>
            <a:off x="1" y="0"/>
            <a:ext cx="428595" cy="6858000"/>
          </a:xfrm>
          <a:prstGeom prst="rect">
            <a:avLst/>
          </a:prstGeom>
          <a:noFill/>
        </p:spPr>
      </p:pic>
      <p:sp>
        <p:nvSpPr>
          <p:cNvPr id="3" name="Espace réservé du contenu 2"/>
          <p:cNvSpPr>
            <a:spLocks noGrp="1"/>
          </p:cNvSpPr>
          <p:nvPr>
            <p:ph idx="1"/>
          </p:nvPr>
        </p:nvSpPr>
        <p:spPr>
          <a:xfrm>
            <a:off x="457200" y="142852"/>
            <a:ext cx="8229600" cy="6715148"/>
          </a:xfrm>
        </p:spPr>
        <p:txBody>
          <a:bodyPr>
            <a:noAutofit/>
          </a:bodyPr>
          <a:lstStyle/>
          <a:p>
            <a:r>
              <a:rPr lang="fr-FR" sz="1400" b="1" dirty="0" smtClean="0"/>
              <a:t>VI – RESSOURCES HUMAINES </a:t>
            </a:r>
            <a:endParaRPr lang="fr-FR" sz="1400" dirty="0" smtClean="0"/>
          </a:p>
          <a:p>
            <a:r>
              <a:rPr lang="fr-FR" sz="1400" dirty="0" smtClean="0"/>
              <a:t>Le programme PAIRPPEV requiert une double expertise de base.</a:t>
            </a:r>
          </a:p>
          <a:p>
            <a:pPr lvl="0"/>
            <a:r>
              <a:rPr lang="fr-FR" sz="1400" dirty="0" smtClean="0"/>
              <a:t>En matière d’ingénierie de conseil et de traitement de l’emploi comprenant l’accueil et l’orientation, l’intermédiation, la formation professionnelle, l’appui à la création d’activité en milieu urbain et en milieu rural.</a:t>
            </a:r>
          </a:p>
          <a:p>
            <a:r>
              <a:rPr lang="fr-FR" sz="1400" dirty="0" smtClean="0"/>
              <a:t>A cet effet, le FNE doit mobiliser :</a:t>
            </a:r>
          </a:p>
          <a:p>
            <a:pPr lvl="1"/>
            <a:r>
              <a:rPr lang="fr-FR" sz="1400" dirty="0" smtClean="0"/>
              <a:t>des conseillers en intermédiation,</a:t>
            </a:r>
          </a:p>
          <a:p>
            <a:pPr lvl="1"/>
            <a:r>
              <a:rPr lang="fr-FR" sz="1400" dirty="0" smtClean="0"/>
              <a:t>des conseillers en formation</a:t>
            </a:r>
          </a:p>
          <a:p>
            <a:pPr lvl="1"/>
            <a:r>
              <a:rPr lang="fr-FR" sz="1400" dirty="0" smtClean="0"/>
              <a:t>des conseillers en emploi indépendant</a:t>
            </a:r>
          </a:p>
          <a:p>
            <a:pPr lvl="1"/>
            <a:r>
              <a:rPr lang="fr-FR" sz="1400" dirty="0" smtClean="0"/>
              <a:t>un administrateur de projets</a:t>
            </a:r>
          </a:p>
          <a:p>
            <a:pPr lvl="1"/>
            <a:r>
              <a:rPr lang="fr-FR" sz="1400" dirty="0" smtClean="0"/>
              <a:t>ainsi que des personnels d’appui compétents et disponibles (du personnel administratif et financier, des informaticiens, des secrétaires, des hôtesses d’accueil, des chauffeurs véhicules légers, des agents de liaison)</a:t>
            </a:r>
          </a:p>
          <a:p>
            <a:pPr lvl="0"/>
            <a:r>
              <a:rPr lang="fr-FR" sz="1400" dirty="0" smtClean="0"/>
              <a:t> En matière d’accompagnement psychosocial des personnes en difficulté comprenant le repérage, l’identification et l’extraction de ces personnes des milieux nocifs, le déconditionnement, l’insertion familiale et le soutien psychologique,</a:t>
            </a:r>
          </a:p>
          <a:p>
            <a:r>
              <a:rPr lang="fr-FR" sz="1400" dirty="0" smtClean="0"/>
              <a:t> le MINAS doit mobiliser pour sa part :</a:t>
            </a:r>
          </a:p>
          <a:p>
            <a:pPr lvl="0"/>
            <a:r>
              <a:rPr lang="fr-FR" sz="1400" dirty="0" smtClean="0"/>
              <a:t>des Inspecteurs des affaires sociales,</a:t>
            </a:r>
          </a:p>
          <a:p>
            <a:pPr lvl="0"/>
            <a:r>
              <a:rPr lang="fr-FR" sz="1400" dirty="0" smtClean="0"/>
              <a:t>des assistants des affaires sociales,</a:t>
            </a:r>
          </a:p>
          <a:p>
            <a:r>
              <a:rPr lang="fr-FR" sz="1400" dirty="0" smtClean="0"/>
              <a:t>Par ailleurs, le programme peut également faire appel à toute expertise complémentaire en fonction de la spécificité de la cible traitée : </a:t>
            </a:r>
          </a:p>
          <a:p>
            <a:pPr lvl="0"/>
            <a:r>
              <a:rPr lang="fr-FR" sz="1400" dirty="0" smtClean="0"/>
              <a:t>des médecins généralistes et spécialisés</a:t>
            </a:r>
          </a:p>
          <a:p>
            <a:pPr lvl="0"/>
            <a:r>
              <a:rPr lang="fr-FR" sz="1400" dirty="0" smtClean="0"/>
              <a:t>des spécialistes en langage des signes</a:t>
            </a:r>
          </a:p>
          <a:p>
            <a:pPr lvl="0"/>
            <a:r>
              <a:rPr lang="fr-FR" sz="1400" dirty="0" smtClean="0"/>
              <a:t>des spécialistes en braille</a:t>
            </a:r>
          </a:p>
          <a:p>
            <a:pPr lvl="0"/>
            <a:r>
              <a:rPr lang="fr-FR" sz="1400" dirty="0" smtClean="0"/>
              <a:t>des nutritionnistes etc.</a:t>
            </a:r>
          </a:p>
          <a:p>
            <a:pPr>
              <a:buNone/>
            </a:pPr>
            <a:endParaRPr lang="fr-FR" sz="1400" dirty="0" smtClean="0"/>
          </a:p>
        </p:txBody>
      </p:sp>
      <p:pic>
        <p:nvPicPr>
          <p:cNvPr id="6" name="Picture 2" descr="C:\Documents and Settings\Thérèse\Bureau\Images\FNE2.jpg"/>
          <p:cNvPicPr>
            <a:picLocks noChangeAspect="1" noChangeArrowheads="1"/>
          </p:cNvPicPr>
          <p:nvPr/>
        </p:nvPicPr>
        <p:blipFill>
          <a:blip r:embed="rId2" cstate="print"/>
          <a:srcRect/>
          <a:stretch>
            <a:fillRect/>
          </a:stretch>
        </p:blipFill>
        <p:spPr bwMode="auto">
          <a:xfrm>
            <a:off x="8715405" y="0"/>
            <a:ext cx="428595" cy="6858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200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2000"/>
                                        <p:tgtEl>
                                          <p:spTgt spid="3">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2000"/>
                                        <p:tgtEl>
                                          <p:spTgt spid="3">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fade">
                                      <p:cBhvr>
                                        <p:cTn id="34" dur="2000"/>
                                        <p:tgtEl>
                                          <p:spTgt spid="3">
                                            <p:txEl>
                                              <p:pRg st="7" end="7"/>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fade">
                                      <p:cBhvr>
                                        <p:cTn id="37" dur="2000"/>
                                        <p:tgtEl>
                                          <p:spTgt spid="3">
                                            <p:txEl>
                                              <p:pRg st="8" end="8"/>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fade">
                                      <p:cBhvr>
                                        <p:cTn id="40" dur="2000"/>
                                        <p:tgtEl>
                                          <p:spTgt spid="3">
                                            <p:txEl>
                                              <p:pRg st="9" end="9"/>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Effect transition="in" filter="fade">
                                      <p:cBhvr>
                                        <p:cTn id="43" dur="2000"/>
                                        <p:tgtEl>
                                          <p:spTgt spid="3">
                                            <p:txEl>
                                              <p:pRg st="10" end="10"/>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3">
                                            <p:txEl>
                                              <p:pRg st="11" end="11"/>
                                            </p:txEl>
                                          </p:spTgt>
                                        </p:tgtEl>
                                        <p:attrNameLst>
                                          <p:attrName>style.visibility</p:attrName>
                                        </p:attrNameLst>
                                      </p:cBhvr>
                                      <p:to>
                                        <p:strVal val="visible"/>
                                      </p:to>
                                    </p:set>
                                    <p:animEffect transition="in" filter="fade">
                                      <p:cBhvr>
                                        <p:cTn id="46" dur="2000"/>
                                        <p:tgtEl>
                                          <p:spTgt spid="3">
                                            <p:txEl>
                                              <p:pRg st="11" end="11"/>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3">
                                            <p:txEl>
                                              <p:pRg st="12" end="12"/>
                                            </p:txEl>
                                          </p:spTgt>
                                        </p:tgtEl>
                                        <p:attrNameLst>
                                          <p:attrName>style.visibility</p:attrName>
                                        </p:attrNameLst>
                                      </p:cBhvr>
                                      <p:to>
                                        <p:strVal val="visible"/>
                                      </p:to>
                                    </p:set>
                                    <p:animEffect transition="in" filter="fade">
                                      <p:cBhvr>
                                        <p:cTn id="49" dur="2000"/>
                                        <p:tgtEl>
                                          <p:spTgt spid="3">
                                            <p:txEl>
                                              <p:pRg st="12" end="12"/>
                                            </p:txEl>
                                          </p:spTgt>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3">
                                            <p:txEl>
                                              <p:pRg st="13" end="13"/>
                                            </p:txEl>
                                          </p:spTgt>
                                        </p:tgtEl>
                                        <p:attrNameLst>
                                          <p:attrName>style.visibility</p:attrName>
                                        </p:attrNameLst>
                                      </p:cBhvr>
                                      <p:to>
                                        <p:strVal val="visible"/>
                                      </p:to>
                                    </p:set>
                                    <p:animEffect transition="in" filter="fade">
                                      <p:cBhvr>
                                        <p:cTn id="52" dur="2000"/>
                                        <p:tgtEl>
                                          <p:spTgt spid="3">
                                            <p:txEl>
                                              <p:pRg st="13" end="13"/>
                                            </p:txEl>
                                          </p:spTgt>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3">
                                            <p:txEl>
                                              <p:pRg st="14" end="14"/>
                                            </p:txEl>
                                          </p:spTgt>
                                        </p:tgtEl>
                                        <p:attrNameLst>
                                          <p:attrName>style.visibility</p:attrName>
                                        </p:attrNameLst>
                                      </p:cBhvr>
                                      <p:to>
                                        <p:strVal val="visible"/>
                                      </p:to>
                                    </p:set>
                                    <p:animEffect transition="in" filter="fade">
                                      <p:cBhvr>
                                        <p:cTn id="55" dur="2000"/>
                                        <p:tgtEl>
                                          <p:spTgt spid="3">
                                            <p:txEl>
                                              <p:pRg st="14" end="14"/>
                                            </p:txEl>
                                          </p:spTgt>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3">
                                            <p:txEl>
                                              <p:pRg st="15" end="15"/>
                                            </p:txEl>
                                          </p:spTgt>
                                        </p:tgtEl>
                                        <p:attrNameLst>
                                          <p:attrName>style.visibility</p:attrName>
                                        </p:attrNameLst>
                                      </p:cBhvr>
                                      <p:to>
                                        <p:strVal val="visible"/>
                                      </p:to>
                                    </p:set>
                                    <p:animEffect transition="in" filter="fade">
                                      <p:cBhvr>
                                        <p:cTn id="58" dur="2000"/>
                                        <p:tgtEl>
                                          <p:spTgt spid="3">
                                            <p:txEl>
                                              <p:pRg st="15" end="15"/>
                                            </p:txEl>
                                          </p:spTgt>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3">
                                            <p:txEl>
                                              <p:pRg st="16" end="16"/>
                                            </p:txEl>
                                          </p:spTgt>
                                        </p:tgtEl>
                                        <p:attrNameLst>
                                          <p:attrName>style.visibility</p:attrName>
                                        </p:attrNameLst>
                                      </p:cBhvr>
                                      <p:to>
                                        <p:strVal val="visible"/>
                                      </p:to>
                                    </p:set>
                                    <p:animEffect transition="in" filter="fade">
                                      <p:cBhvr>
                                        <p:cTn id="61" dur="2000"/>
                                        <p:tgtEl>
                                          <p:spTgt spid="3">
                                            <p:txEl>
                                              <p:pRg st="16" end="16"/>
                                            </p:txEl>
                                          </p:spTgt>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3">
                                            <p:txEl>
                                              <p:pRg st="17" end="17"/>
                                            </p:txEl>
                                          </p:spTgt>
                                        </p:tgtEl>
                                        <p:attrNameLst>
                                          <p:attrName>style.visibility</p:attrName>
                                        </p:attrNameLst>
                                      </p:cBhvr>
                                      <p:to>
                                        <p:strVal val="visible"/>
                                      </p:to>
                                    </p:set>
                                    <p:animEffect transition="in" filter="fade">
                                      <p:cBhvr>
                                        <p:cTn id="64" dur="2000"/>
                                        <p:tgtEl>
                                          <p:spTgt spid="3">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1800" dirty="0" smtClean="0"/>
              <a:t>III-LES INSTITUTIONS DE FORMATION PROFESSIONNELLE ET DE REHABILITATION DES PERSONNES HANDI</a:t>
            </a:r>
            <a:r>
              <a:rPr lang="fr-FR" sz="1600" dirty="0" smtClean="0"/>
              <a:t>CAPEES</a:t>
            </a:r>
            <a:endParaRPr lang="fr-FR" sz="1600" dirty="0"/>
          </a:p>
        </p:txBody>
      </p:sp>
      <p:sp>
        <p:nvSpPr>
          <p:cNvPr id="3" name="Espace réservé du contenu 2"/>
          <p:cNvSpPr>
            <a:spLocks noGrp="1"/>
          </p:cNvSpPr>
          <p:nvPr>
            <p:ph idx="1"/>
          </p:nvPr>
        </p:nvSpPr>
        <p:spPr/>
        <p:txBody>
          <a:bodyPr>
            <a:noAutofit/>
          </a:bodyPr>
          <a:lstStyle/>
          <a:p>
            <a:r>
              <a:rPr lang="fr-FR" sz="1400" dirty="0" smtClean="0"/>
              <a:t>Nous commencerons par la réhabilitation dans la mesure où la formation professionnelle apparaît ici comme l’une de ses étapes.</a:t>
            </a:r>
          </a:p>
          <a:p>
            <a:r>
              <a:rPr lang="fr-FR" sz="1400" dirty="0" smtClean="0"/>
              <a:t>Le document de politique nationale définit la réhabilitation de la personne handicapée comme un processus.</a:t>
            </a:r>
          </a:p>
          <a:p>
            <a:r>
              <a:rPr lang="fr-FR" sz="1400" dirty="0" smtClean="0"/>
              <a:t>La réhabilitation permet à la personne handicapée d’atteindre et de préserver un niveau fonctionnel optimal du point de vue physique , sensoriel, intellectuel, psychosocial ,et à la doter ainsi des moyens d’acquérir une plus grande autonomie.</a:t>
            </a:r>
          </a:p>
          <a:p>
            <a:r>
              <a:rPr lang="fr-FR" sz="1400" dirty="0" smtClean="0"/>
              <a:t>Elle comprend:</a:t>
            </a:r>
          </a:p>
          <a:p>
            <a:r>
              <a:rPr lang="fr-FR" sz="1400" dirty="0" smtClean="0"/>
              <a:t>L’accompagnement psychosocial de la personne handicapée;</a:t>
            </a:r>
          </a:p>
          <a:p>
            <a:r>
              <a:rPr lang="fr-FR" sz="1400" dirty="0" smtClean="0"/>
              <a:t>La réadaptation professionnelle ;</a:t>
            </a:r>
          </a:p>
          <a:p>
            <a:r>
              <a:rPr lang="fr-FR" sz="1400" dirty="0" smtClean="0"/>
              <a:t>L’appui à l’intégration socioéconomique;</a:t>
            </a:r>
          </a:p>
          <a:p>
            <a:r>
              <a:rPr lang="fr-FR" sz="1400" dirty="0" smtClean="0"/>
              <a:t>La postcure</a:t>
            </a:r>
          </a:p>
          <a:p>
            <a:r>
              <a:rPr lang="fr-FR" sz="1400" dirty="0" smtClean="0"/>
              <a:t>L’accès aux activités physiques adaptées.</a:t>
            </a:r>
          </a:p>
          <a:p>
            <a:endParaRPr lang="fr-FR" sz="1400" dirty="0" smtClean="0"/>
          </a:p>
          <a:p>
            <a:r>
              <a:rPr lang="fr-FR" sz="1400" dirty="0" smtClean="0"/>
              <a:t>Dans ce domaine il est à noter que l’offre de services reste encore insuffisante. Trois centres sont  répertoriés au Cameroun pour lesquels l’on gagnerait à:</a:t>
            </a:r>
          </a:p>
          <a:p>
            <a:r>
              <a:rPr lang="fr-FR" sz="1400" dirty="0" smtClean="0"/>
              <a:t>-renforcer les plateaux techniques;</a:t>
            </a:r>
          </a:p>
          <a:p>
            <a:r>
              <a:rPr lang="fr-FR" sz="1400" dirty="0" smtClean="0"/>
              <a:t>-renforcer les capacités humaines;</a:t>
            </a:r>
          </a:p>
          <a:p>
            <a:r>
              <a:rPr lang="fr-FR" sz="1400" dirty="0" smtClean="0"/>
              <a:t>-développer les technologies adaptées en matière de fabrication des appareillages /aides techniques et de production locale des matériels pédagogiques spécialisés à l’aide des matériaux locaux.</a:t>
            </a:r>
          </a:p>
          <a:p>
            <a:r>
              <a:rPr lang="fr-FR" sz="1400" dirty="0" smtClean="0"/>
              <a:t>-étendre la couverture géographique pour favoriser l’émergence des services de proximité.</a:t>
            </a:r>
          </a:p>
          <a:p>
            <a:pPr>
              <a:buNone/>
            </a:pPr>
            <a:r>
              <a:rPr lang="fr-FR" sz="1400" dirty="0" smtClean="0"/>
              <a:t>                                                             </a:t>
            </a:r>
            <a:endParaRPr lang="fr-FR" sz="1400" dirty="0"/>
          </a:p>
        </p:txBody>
      </p:sp>
      <p:pic>
        <p:nvPicPr>
          <p:cNvPr id="4" name="Picture 2" descr="C:\Documents and Settings\Thérèse\Bureau\Images\FNE2.jpg"/>
          <p:cNvPicPr>
            <a:picLocks noChangeAspect="1" noChangeArrowheads="1"/>
          </p:cNvPicPr>
          <p:nvPr/>
        </p:nvPicPr>
        <p:blipFill>
          <a:blip r:embed="rId2" cstate="print"/>
          <a:srcRect/>
          <a:stretch>
            <a:fillRect/>
          </a:stretch>
        </p:blipFill>
        <p:spPr bwMode="auto">
          <a:xfrm>
            <a:off x="1" y="0"/>
            <a:ext cx="428595" cy="6858000"/>
          </a:xfrm>
          <a:prstGeom prst="rect">
            <a:avLst/>
          </a:prstGeom>
          <a:noFill/>
        </p:spPr>
      </p:pic>
      <p:pic>
        <p:nvPicPr>
          <p:cNvPr id="5" name="Picture 2" descr="C:\Documents and Settings\Thérèse\Bureau\Images\FNE2.jpg"/>
          <p:cNvPicPr>
            <a:picLocks noChangeAspect="1" noChangeArrowheads="1"/>
          </p:cNvPicPr>
          <p:nvPr/>
        </p:nvPicPr>
        <p:blipFill>
          <a:blip r:embed="rId2" cstate="print"/>
          <a:srcRect/>
          <a:stretch>
            <a:fillRect/>
          </a:stretch>
        </p:blipFill>
        <p:spPr bwMode="auto">
          <a:xfrm>
            <a:off x="8715405" y="0"/>
            <a:ext cx="428595" cy="6858000"/>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1600" dirty="0" smtClean="0"/>
              <a:t>IV-DEFIS, PERSPECTIVES ET SOLUTIONS PROPOSEES</a:t>
            </a:r>
            <a:endParaRPr lang="fr-FR" sz="1600" dirty="0"/>
          </a:p>
        </p:txBody>
      </p:sp>
      <p:sp>
        <p:nvSpPr>
          <p:cNvPr id="3" name="Espace réservé du contenu 2"/>
          <p:cNvSpPr>
            <a:spLocks noGrp="1"/>
          </p:cNvSpPr>
          <p:nvPr>
            <p:ph idx="1"/>
          </p:nvPr>
        </p:nvSpPr>
        <p:spPr/>
        <p:txBody>
          <a:bodyPr>
            <a:normAutofit/>
          </a:bodyPr>
          <a:lstStyle/>
          <a:p>
            <a:r>
              <a:rPr lang="fr-FR" sz="1600" dirty="0" smtClean="0">
                <a:latin typeface="Arial" pitchFamily="34" charset="0"/>
                <a:cs typeface="Arial" pitchFamily="34" charset="0"/>
              </a:rPr>
              <a:t>Face à ce paysage , une stratégie gouvernementale et un plan d’actions </a:t>
            </a:r>
            <a:r>
              <a:rPr lang="fr-FR" sz="1600" dirty="0" err="1" smtClean="0">
                <a:latin typeface="Arial" pitchFamily="34" charset="0"/>
                <a:cs typeface="Arial" pitchFamily="34" charset="0"/>
              </a:rPr>
              <a:t>quinquenal</a:t>
            </a:r>
            <a:r>
              <a:rPr lang="fr-FR" sz="1600" dirty="0" smtClean="0">
                <a:latin typeface="Arial" pitchFamily="34" charset="0"/>
                <a:cs typeface="Arial" pitchFamily="34" charset="0"/>
              </a:rPr>
              <a:t> ont été adoptés pour la promotion des personnes handicapées et leur autonomisation, couvrant la période 2017-2021.Huit axes de progrès ont été identifiés pour des améliorations significatives. Il s’agit de:</a:t>
            </a:r>
            <a:endParaRPr lang="fr-FR" sz="1600" dirty="0">
              <a:latin typeface="Arial" pitchFamily="34" charset="0"/>
              <a:cs typeface="Arial" pitchFamily="34" charset="0"/>
            </a:endParaRPr>
          </a:p>
        </p:txBody>
      </p:sp>
      <p:pic>
        <p:nvPicPr>
          <p:cNvPr id="4" name="Picture 2" descr="C:\Documents and Settings\Thérèse\Bureau\Images\FNE2.jpg"/>
          <p:cNvPicPr>
            <a:picLocks noChangeAspect="1" noChangeArrowheads="1"/>
          </p:cNvPicPr>
          <p:nvPr/>
        </p:nvPicPr>
        <p:blipFill>
          <a:blip r:embed="rId2" cstate="print"/>
          <a:srcRect/>
          <a:stretch>
            <a:fillRect/>
          </a:stretch>
        </p:blipFill>
        <p:spPr bwMode="auto">
          <a:xfrm>
            <a:off x="1" y="0"/>
            <a:ext cx="428595" cy="6858000"/>
          </a:xfrm>
          <a:prstGeom prst="rect">
            <a:avLst/>
          </a:prstGeom>
          <a:noFill/>
        </p:spPr>
      </p:pic>
      <p:pic>
        <p:nvPicPr>
          <p:cNvPr id="5" name="Picture 2" descr="C:\Documents and Settings\Thérèse\Bureau\Images\FNE2.jpg"/>
          <p:cNvPicPr>
            <a:picLocks noChangeAspect="1" noChangeArrowheads="1"/>
          </p:cNvPicPr>
          <p:nvPr/>
        </p:nvPicPr>
        <p:blipFill>
          <a:blip r:embed="rId2" cstate="print"/>
          <a:srcRect/>
          <a:stretch>
            <a:fillRect/>
          </a:stretch>
        </p:blipFill>
        <p:spPr bwMode="auto">
          <a:xfrm>
            <a:off x="8715405" y="0"/>
            <a:ext cx="428595" cy="6858000"/>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39718"/>
          </a:xfrm>
        </p:spPr>
        <p:txBody>
          <a:bodyPr>
            <a:normAutofit/>
          </a:bodyPr>
          <a:lstStyle/>
          <a:p>
            <a:r>
              <a:rPr lang="fr-FR" sz="1600" dirty="0" smtClean="0"/>
              <a:t>PERSPECTIVES ET SOLUTIONS PROPOSEES (suite)</a:t>
            </a:r>
            <a:endParaRPr lang="fr-FR" sz="1600" dirty="0"/>
          </a:p>
        </p:txBody>
      </p:sp>
      <p:sp>
        <p:nvSpPr>
          <p:cNvPr id="3" name="Espace réservé du contenu 2"/>
          <p:cNvSpPr>
            <a:spLocks noGrp="1"/>
          </p:cNvSpPr>
          <p:nvPr>
            <p:ph idx="1"/>
          </p:nvPr>
        </p:nvSpPr>
        <p:spPr>
          <a:xfrm>
            <a:off x="457200" y="785794"/>
            <a:ext cx="8229600" cy="5857916"/>
          </a:xfrm>
        </p:spPr>
        <p:txBody>
          <a:bodyPr>
            <a:normAutofit fontScale="62500" lnSpcReduction="20000"/>
          </a:bodyPr>
          <a:lstStyle/>
          <a:p>
            <a:r>
              <a:rPr lang="fr-FR" sz="2200" dirty="0" smtClean="0">
                <a:latin typeface="Arial" pitchFamily="34" charset="0"/>
                <a:cs typeface="Arial" pitchFamily="34" charset="0"/>
              </a:rPr>
              <a:t>Le renforcement des capacités des OPH (Organisation des Personnes Handicapées) en les redynamisant et en dotant leurs leaders de capacités managériales;</a:t>
            </a:r>
          </a:p>
          <a:p>
            <a:endParaRPr lang="fr-FR" sz="2200" dirty="0" smtClean="0">
              <a:latin typeface="Arial" pitchFamily="34" charset="0"/>
              <a:cs typeface="Arial" pitchFamily="34" charset="0"/>
            </a:endParaRPr>
          </a:p>
          <a:p>
            <a:r>
              <a:rPr lang="fr-FR" sz="2200" dirty="0" smtClean="0">
                <a:latin typeface="Arial" pitchFamily="34" charset="0"/>
                <a:cs typeface="Arial" pitchFamily="34" charset="0"/>
              </a:rPr>
              <a:t>Le développement du partenariat ,du plaidoyer et la mobilisation des ressources en interne et en externe (PPP, bilatéral et multilatéral) à travers des campagnes de sensibilisation sur la problématique du handicap;</a:t>
            </a:r>
          </a:p>
          <a:p>
            <a:endParaRPr lang="fr-FR" sz="2200" dirty="0" smtClean="0">
              <a:latin typeface="Arial" pitchFamily="34" charset="0"/>
              <a:cs typeface="Arial" pitchFamily="34" charset="0"/>
            </a:endParaRPr>
          </a:p>
          <a:p>
            <a:r>
              <a:rPr lang="fr-FR" sz="2200" dirty="0" smtClean="0">
                <a:latin typeface="Arial" pitchFamily="34" charset="0"/>
                <a:cs typeface="Arial" pitchFamily="34" charset="0"/>
              </a:rPr>
              <a:t>Le renforcement des structures de réhabilitation existantes par une modernisation de l’offre de services en réhabilitation et en appareillages;</a:t>
            </a:r>
          </a:p>
          <a:p>
            <a:endParaRPr lang="fr-FR" sz="2200" dirty="0" smtClean="0">
              <a:latin typeface="Arial" pitchFamily="34" charset="0"/>
              <a:cs typeface="Arial" pitchFamily="34" charset="0"/>
            </a:endParaRPr>
          </a:p>
          <a:p>
            <a:r>
              <a:rPr lang="fr-FR" sz="2200" dirty="0" smtClean="0">
                <a:latin typeface="Arial" pitchFamily="34" charset="0"/>
                <a:cs typeface="Arial" pitchFamily="34" charset="0"/>
              </a:rPr>
              <a:t>L’appui à la scolarisation et à la formation professionnelle dans le sens de l’inclusion sociale par exemple par l’acquisition de matériels didactiques spécialisés;</a:t>
            </a:r>
          </a:p>
          <a:p>
            <a:endParaRPr lang="fr-FR" sz="2200" dirty="0" smtClean="0">
              <a:latin typeface="Arial" pitchFamily="34" charset="0"/>
              <a:cs typeface="Arial" pitchFamily="34" charset="0"/>
            </a:endParaRPr>
          </a:p>
          <a:p>
            <a:r>
              <a:rPr lang="fr-FR" sz="2200" dirty="0" smtClean="0">
                <a:latin typeface="Arial" pitchFamily="34" charset="0"/>
                <a:cs typeface="Arial" pitchFamily="34" charset="0"/>
              </a:rPr>
              <a:t>L’amélioration de l’insertion socioprofessionnelle des personnes handicapées et la facilitation de leur accès aux infrastructures et édifices publics ou ouverts au public ainsi qu’aux offres d’emplois en organisant par exemple des salons d’orientation  professionnelle et d’emploi dédiés , en présentant lors de ces différentes prestations une monographie actualisée par type de déficience;</a:t>
            </a:r>
          </a:p>
          <a:p>
            <a:endParaRPr lang="fr-FR" sz="2200" dirty="0" smtClean="0">
              <a:latin typeface="Arial" pitchFamily="34" charset="0"/>
              <a:cs typeface="Arial" pitchFamily="34" charset="0"/>
            </a:endParaRPr>
          </a:p>
          <a:p>
            <a:r>
              <a:rPr lang="fr-FR" sz="2200" dirty="0" smtClean="0">
                <a:latin typeface="Arial" pitchFamily="34" charset="0"/>
                <a:cs typeface="Arial" pitchFamily="34" charset="0"/>
              </a:rPr>
              <a:t>La création et l’équipement de nouvelles structures de réhabilitation;</a:t>
            </a:r>
          </a:p>
          <a:p>
            <a:endParaRPr lang="fr-FR" sz="2200" dirty="0" smtClean="0">
              <a:latin typeface="Arial" pitchFamily="34" charset="0"/>
              <a:cs typeface="Arial" pitchFamily="34" charset="0"/>
            </a:endParaRPr>
          </a:p>
          <a:p>
            <a:r>
              <a:rPr lang="fr-FR" sz="2200" dirty="0" smtClean="0">
                <a:latin typeface="Arial" pitchFamily="34" charset="0"/>
                <a:cs typeface="Arial" pitchFamily="34" charset="0"/>
              </a:rPr>
              <a:t>Le renforcement du cadre politique , juridique et institutionnel (notamment accélérer le plaidoyer pour la ratification des textes d’application de la loi éponyme);</a:t>
            </a:r>
          </a:p>
          <a:p>
            <a:endParaRPr lang="fr-FR" sz="2200" dirty="0" smtClean="0">
              <a:latin typeface="Arial" pitchFamily="34" charset="0"/>
              <a:cs typeface="Arial" pitchFamily="34" charset="0"/>
            </a:endParaRPr>
          </a:p>
          <a:p>
            <a:r>
              <a:rPr lang="fr-FR" sz="2200" dirty="0" smtClean="0">
                <a:latin typeface="Arial" pitchFamily="34" charset="0"/>
                <a:cs typeface="Arial" pitchFamily="34" charset="0"/>
              </a:rPr>
              <a:t> Le renforcement de la prévention du dépistage précoce du handicap par une plus grande prévention médicale et la multiplication des campagnes de sensibilisation contre les violences domestiques ,l’insalubrité et les risques de catastrophes.</a:t>
            </a:r>
          </a:p>
          <a:p>
            <a:endParaRPr lang="fr-FR" sz="2200" dirty="0" smtClean="0">
              <a:latin typeface="Arial" pitchFamily="34" charset="0"/>
              <a:cs typeface="Arial" pitchFamily="34" charset="0"/>
            </a:endParaRPr>
          </a:p>
          <a:p>
            <a:r>
              <a:rPr lang="fr-FR" sz="2200" dirty="0" smtClean="0">
                <a:latin typeface="Arial" pitchFamily="34" charset="0"/>
                <a:cs typeface="Arial" pitchFamily="34" charset="0"/>
              </a:rPr>
              <a:t>Et le renforcement des capacités des intervenants sociaux et professionnels de l’emploi.</a:t>
            </a:r>
          </a:p>
          <a:p>
            <a:endParaRPr lang="fr-FR" sz="1600" dirty="0"/>
          </a:p>
        </p:txBody>
      </p:sp>
      <p:pic>
        <p:nvPicPr>
          <p:cNvPr id="4" name="Picture 2" descr="C:\Documents and Settings\Thérèse\Bureau\Images\FNE2.jpg"/>
          <p:cNvPicPr>
            <a:picLocks noChangeAspect="1" noChangeArrowheads="1"/>
          </p:cNvPicPr>
          <p:nvPr/>
        </p:nvPicPr>
        <p:blipFill>
          <a:blip r:embed="rId2" cstate="print"/>
          <a:srcRect/>
          <a:stretch>
            <a:fillRect/>
          </a:stretch>
        </p:blipFill>
        <p:spPr bwMode="auto">
          <a:xfrm>
            <a:off x="1" y="0"/>
            <a:ext cx="428595" cy="6858000"/>
          </a:xfrm>
          <a:prstGeom prst="rect">
            <a:avLst/>
          </a:prstGeom>
          <a:noFill/>
        </p:spPr>
      </p:pic>
      <p:pic>
        <p:nvPicPr>
          <p:cNvPr id="5" name="Picture 2" descr="C:\Documents and Settings\Thérèse\Bureau\Images\FNE2.jpg"/>
          <p:cNvPicPr>
            <a:picLocks noChangeAspect="1" noChangeArrowheads="1"/>
          </p:cNvPicPr>
          <p:nvPr/>
        </p:nvPicPr>
        <p:blipFill>
          <a:blip r:embed="rId2" cstate="print"/>
          <a:srcRect/>
          <a:stretch>
            <a:fillRect/>
          </a:stretch>
        </p:blipFill>
        <p:spPr bwMode="auto">
          <a:xfrm>
            <a:off x="8715405" y="0"/>
            <a:ext cx="428595" cy="6858000"/>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r>
              <a:rPr lang="fr-FR" dirty="0" smtClean="0"/>
              <a:t>Conclusion</a:t>
            </a:r>
          </a:p>
          <a:p>
            <a:r>
              <a:rPr lang="fr-FR" dirty="0" smtClean="0"/>
              <a:t>L’Etat du Cameroun s’est résolument engagé dans la lutte contre l’exclusion sociale afin de réaliser l’ambition de sa constitution nationale qui dit en son préambule;    » tous les hommes sont égaux en droits et en devoirs, l’Etat assure à tous les citoyens les conditions nécessaires à leurs développement. »</a:t>
            </a:r>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857500"/>
            <a:ext cx="8229600" cy="1143000"/>
          </a:xfrm>
        </p:spPr>
        <p:txBody>
          <a:bodyPr>
            <a:noAutofit/>
          </a:bodyPr>
          <a:lstStyle/>
          <a:p>
            <a:r>
              <a:rPr lang="fr-FR" sz="4000" b="1" dirty="0" smtClean="0"/>
              <a:t>JE VOUS REMERCIE POUR VOTRE AIMABLE ATTENTION</a:t>
            </a:r>
            <a:endParaRPr lang="fr-FR" sz="4000" b="1" dirty="0"/>
          </a:p>
        </p:txBody>
      </p:sp>
      <p:pic>
        <p:nvPicPr>
          <p:cNvPr id="4" name="Picture 2" descr="C:\Documents and Settings\Thérèse\Bureau\Images\FNE2.jpg"/>
          <p:cNvPicPr>
            <a:picLocks noChangeAspect="1" noChangeArrowheads="1"/>
          </p:cNvPicPr>
          <p:nvPr/>
        </p:nvPicPr>
        <p:blipFill>
          <a:blip r:embed="rId2" cstate="print"/>
          <a:srcRect/>
          <a:stretch>
            <a:fillRect/>
          </a:stretch>
        </p:blipFill>
        <p:spPr bwMode="auto">
          <a:xfrm>
            <a:off x="1" y="0"/>
            <a:ext cx="428595" cy="6858000"/>
          </a:xfrm>
          <a:prstGeom prst="rect">
            <a:avLst/>
          </a:prstGeom>
          <a:noFill/>
        </p:spPr>
      </p:pic>
      <p:pic>
        <p:nvPicPr>
          <p:cNvPr id="5" name="Picture 2" descr="C:\Documents and Settings\Thérèse\Bureau\Images\FNE2.jpg"/>
          <p:cNvPicPr>
            <a:picLocks noChangeAspect="1" noChangeArrowheads="1"/>
          </p:cNvPicPr>
          <p:nvPr/>
        </p:nvPicPr>
        <p:blipFill>
          <a:blip r:embed="rId2" cstate="print"/>
          <a:srcRect/>
          <a:stretch>
            <a:fillRect/>
          </a:stretch>
        </p:blipFill>
        <p:spPr bwMode="auto">
          <a:xfrm>
            <a:off x="8715405" y="0"/>
            <a:ext cx="428595" cy="68580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Thérèse\Bureau\Images\FNE2.jpg"/>
          <p:cNvPicPr>
            <a:picLocks noChangeAspect="1" noChangeArrowheads="1"/>
          </p:cNvPicPr>
          <p:nvPr/>
        </p:nvPicPr>
        <p:blipFill>
          <a:blip r:embed="rId2" cstate="print"/>
          <a:srcRect/>
          <a:stretch>
            <a:fillRect/>
          </a:stretch>
        </p:blipFill>
        <p:spPr bwMode="auto">
          <a:xfrm>
            <a:off x="1" y="0"/>
            <a:ext cx="428595" cy="6858000"/>
          </a:xfrm>
          <a:prstGeom prst="rect">
            <a:avLst/>
          </a:prstGeom>
          <a:noFill/>
        </p:spPr>
      </p:pic>
      <p:sp>
        <p:nvSpPr>
          <p:cNvPr id="2" name="Titre 1"/>
          <p:cNvSpPr>
            <a:spLocks noGrp="1"/>
          </p:cNvSpPr>
          <p:nvPr>
            <p:ph type="title"/>
          </p:nvPr>
        </p:nvSpPr>
        <p:spPr/>
        <p:txBody>
          <a:bodyPr>
            <a:normAutofit/>
          </a:bodyPr>
          <a:lstStyle/>
          <a:p>
            <a:r>
              <a:rPr lang="fr-FR" sz="1600" dirty="0" smtClean="0"/>
              <a:t>PRESENTATION DU FONDS NATIONAL DE L’EMPLOI DU CAMEROUN</a:t>
            </a:r>
            <a:endParaRPr lang="fr-FR" sz="1600" dirty="0"/>
          </a:p>
        </p:txBody>
      </p:sp>
      <p:sp>
        <p:nvSpPr>
          <p:cNvPr id="3" name="Espace réservé du contenu 2"/>
          <p:cNvSpPr>
            <a:spLocks noGrp="1"/>
          </p:cNvSpPr>
          <p:nvPr>
            <p:ph idx="1"/>
          </p:nvPr>
        </p:nvSpPr>
        <p:spPr>
          <a:xfrm>
            <a:off x="571472" y="928670"/>
            <a:ext cx="8158162" cy="5543575"/>
          </a:xfrm>
        </p:spPr>
        <p:txBody>
          <a:bodyPr>
            <a:normAutofit fontScale="25000" lnSpcReduction="20000"/>
          </a:bodyPr>
          <a:lstStyle/>
          <a:p>
            <a:r>
              <a:rPr lang="fr-FR" sz="6400" dirty="0" smtClean="0"/>
              <a:t>I- SITUATION ET DEFIS DES PERSONNES HANDICAPES SUR LE MARCHE DE L’EMPLOI CAMEROUNAIS</a:t>
            </a:r>
          </a:p>
          <a:p>
            <a:pPr>
              <a:buNone/>
            </a:pPr>
            <a:r>
              <a:rPr lang="fr-FR" sz="6400" dirty="0" smtClean="0"/>
              <a:t/>
            </a:r>
            <a:br>
              <a:rPr lang="fr-FR" sz="6400" dirty="0" smtClean="0"/>
            </a:br>
            <a:r>
              <a:rPr lang="fr-FR" sz="6400" dirty="0" smtClean="0"/>
              <a:t>L’orientation conceptuelle de la politique Nationale de protection et de promotion des personnes handicapées  du Cameroun est fondée sur la vision du développement global du Cameroun .Cette politique s’articule autour de quatre (04) volets:</a:t>
            </a:r>
          </a:p>
          <a:p>
            <a:r>
              <a:rPr lang="fr-FR" sz="6400" dirty="0" smtClean="0"/>
              <a:t>-la prévention des déficiences, la réadaptation de la personne handicapées ,l’intégration socio-économique et la présentation des statistiques.</a:t>
            </a:r>
          </a:p>
          <a:p>
            <a:r>
              <a:rPr lang="fr-FR" sz="6400" dirty="0" smtClean="0"/>
              <a:t>-Cette politique est elle-même sous-tendue par la constitution nationale qui stipule que, je cite:   »La nation protège(…)les personnes handicapées, d’une part ,et la vision du Chef de l’Etat ,d’autre part .</a:t>
            </a:r>
          </a:p>
          <a:p>
            <a:r>
              <a:rPr lang="fr-FR" sz="6400" dirty="0" smtClean="0"/>
              <a:t>Son excellence Mr Paul BIYA, promeut la participation de tous à travers sa politique de lutte contre l’exclusion sociale et de solidarité nationale. Chacun devant participer en fonction de ses capacités et de ses potentialités à l’effort de développement national.</a:t>
            </a:r>
          </a:p>
          <a:p>
            <a:r>
              <a:rPr lang="fr-FR" sz="6400" dirty="0" smtClean="0"/>
              <a:t>La vision de l’Etat est celle d’une société inclusive pour des personnes handicapées épanouies ,responsables, créatives ,dynamiques, pleinement engagées dans tous les chantiers de développement de l’émergence du Cameroun.</a:t>
            </a:r>
          </a:p>
          <a:p>
            <a:r>
              <a:rPr lang="fr-FR" sz="6400" dirty="0" smtClean="0"/>
              <a:t>La politique nationale de protection et de promotion des personnes handicapées a pour but d’assurer à l’horizon 2020 ,la pleine et égale jouissance de tous les droits de l’homme et de toutes les libertés fondamentales par les personnes handicapées.</a:t>
            </a:r>
          </a:p>
          <a:p>
            <a:r>
              <a:rPr lang="fr-FR" sz="6400" dirty="0" smtClean="0"/>
              <a:t>Elle a également pour objectif de promouvoir le respect de leur dignité intrinsèque ; de leur épanouissement intégral en créant les conditions favorables à leur bien être. Et ceci en vue de leur insertion socioéconomique.</a:t>
            </a:r>
          </a:p>
          <a:p>
            <a:endParaRPr lang="fr-FR" sz="6400" dirty="0" smtClean="0"/>
          </a:p>
          <a:p>
            <a:r>
              <a:rPr lang="fr-FR" sz="6400" dirty="0" smtClean="0"/>
              <a:t>Il s’agit donc de lever les obstacles à la pleine participation des personnes handicapées .</a:t>
            </a:r>
          </a:p>
          <a:p>
            <a:endParaRPr lang="fr-FR" sz="6400" dirty="0" smtClean="0"/>
          </a:p>
          <a:p>
            <a:pPr>
              <a:buNone/>
            </a:pPr>
            <a:endParaRPr lang="fr-FR" sz="6400" dirty="0" smtClean="0"/>
          </a:p>
          <a:p>
            <a:endParaRPr lang="fr-FR" dirty="0" smtClean="0"/>
          </a:p>
        </p:txBody>
      </p:sp>
      <p:pic>
        <p:nvPicPr>
          <p:cNvPr id="6" name="Picture 2" descr="C:\Documents and Settings\Thérèse\Bureau\Images\FNE2.jpg"/>
          <p:cNvPicPr>
            <a:picLocks noChangeAspect="1" noChangeArrowheads="1"/>
          </p:cNvPicPr>
          <p:nvPr/>
        </p:nvPicPr>
        <p:blipFill>
          <a:blip r:embed="rId2" cstate="print"/>
          <a:srcRect/>
          <a:stretch>
            <a:fillRect/>
          </a:stretch>
        </p:blipFill>
        <p:spPr bwMode="auto">
          <a:xfrm>
            <a:off x="8715405" y="0"/>
            <a:ext cx="428595" cy="6858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2000"/>
                                        <p:tgtEl>
                                          <p:spTgt spid="3">
                                            <p:txEl>
                                              <p:pRg st="1" end="1"/>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2000"/>
                                        <p:tgtEl>
                                          <p:spTgt spid="3">
                                            <p:txEl>
                                              <p:pRg st="2" end="2"/>
                                            </p:txEl>
                                          </p:spTgt>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2000"/>
                                        <p:tgtEl>
                                          <p:spTgt spid="3">
                                            <p:txEl>
                                              <p:pRg st="4" end="4"/>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2000"/>
                                        <p:tgtEl>
                                          <p:spTgt spid="3">
                                            <p:txEl>
                                              <p:pRg st="5" end="5"/>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fade">
                                      <p:cBhvr>
                                        <p:cTn id="26" dur="2000"/>
                                        <p:tgtEl>
                                          <p:spTgt spid="3">
                                            <p:txEl>
                                              <p:pRg st="6" end="6"/>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animEffect transition="in" filter="fade">
                                      <p:cBhvr>
                                        <p:cTn id="29" dur="2000"/>
                                        <p:tgtEl>
                                          <p:spTgt spid="3">
                                            <p:txEl>
                                              <p:pRg st="7" end="7"/>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fade">
                                      <p:cBhvr>
                                        <p:cTn id="32"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Thérèse\Bureau\Images\FNE2.jpg"/>
          <p:cNvPicPr>
            <a:picLocks noChangeAspect="1" noChangeArrowheads="1"/>
          </p:cNvPicPr>
          <p:nvPr/>
        </p:nvPicPr>
        <p:blipFill>
          <a:blip r:embed="rId2" cstate="print"/>
          <a:srcRect/>
          <a:stretch>
            <a:fillRect/>
          </a:stretch>
        </p:blipFill>
        <p:spPr bwMode="auto">
          <a:xfrm>
            <a:off x="-214298" y="0"/>
            <a:ext cx="428595" cy="6858000"/>
          </a:xfrm>
          <a:prstGeom prst="rect">
            <a:avLst/>
          </a:prstGeom>
          <a:noFill/>
        </p:spPr>
      </p:pic>
      <p:sp>
        <p:nvSpPr>
          <p:cNvPr id="2" name="Titre 1"/>
          <p:cNvSpPr>
            <a:spLocks noGrp="1"/>
          </p:cNvSpPr>
          <p:nvPr>
            <p:ph type="title"/>
          </p:nvPr>
        </p:nvSpPr>
        <p:spPr>
          <a:xfrm>
            <a:off x="642910" y="-1143032"/>
            <a:ext cx="8186766" cy="796908"/>
          </a:xfrm>
        </p:spPr>
        <p:txBody>
          <a:bodyPr>
            <a:normAutofit/>
          </a:bodyPr>
          <a:lstStyle/>
          <a:p>
            <a:endParaRPr lang="fr-FR" sz="1600" dirty="0"/>
          </a:p>
        </p:txBody>
      </p:sp>
      <p:sp>
        <p:nvSpPr>
          <p:cNvPr id="3" name="Espace réservé du contenu 2"/>
          <p:cNvSpPr>
            <a:spLocks noGrp="1"/>
          </p:cNvSpPr>
          <p:nvPr>
            <p:ph idx="1"/>
          </p:nvPr>
        </p:nvSpPr>
        <p:spPr>
          <a:xfrm>
            <a:off x="428596" y="285728"/>
            <a:ext cx="8301038" cy="6143668"/>
          </a:xfrm>
        </p:spPr>
        <p:txBody>
          <a:bodyPr>
            <a:noAutofit/>
          </a:bodyPr>
          <a:lstStyle/>
          <a:p>
            <a:r>
              <a:rPr lang="fr-FR" sz="1400" b="1" dirty="0" smtClean="0"/>
              <a:t>II-SITUATION SUR LE MARCHE DE L’EMPLOI</a:t>
            </a:r>
          </a:p>
          <a:p>
            <a:r>
              <a:rPr lang="fr-FR" sz="1400" dirty="0" smtClean="0"/>
              <a:t>Sur un marché de l’emploi caractérisé par </a:t>
            </a:r>
            <a:r>
              <a:rPr lang="fr-FR" sz="1400" dirty="0" smtClean="0">
                <a:solidFill>
                  <a:srgbClr val="FF0000"/>
                </a:solidFill>
              </a:rPr>
              <a:t>l’</a:t>
            </a:r>
            <a:r>
              <a:rPr lang="fr-FR" sz="1400" dirty="0" err="1" smtClean="0">
                <a:solidFill>
                  <a:srgbClr val="FF0000"/>
                </a:solidFill>
              </a:rPr>
              <a:t>existense</a:t>
            </a:r>
            <a:r>
              <a:rPr lang="fr-FR" sz="1400" dirty="0" smtClean="0"/>
              <a:t> de trois segments : l’emploi public, l’emploi dans le secteur privé formel ,et l’emploi dans le secteur informel, une prédominance des PME/PMI, un taux de chômage estimé à moins de 5% au sens du BIT, et un taux de sous emploi estimé à 76%,</a:t>
            </a:r>
          </a:p>
          <a:p>
            <a:r>
              <a:rPr lang="fr-FR" sz="1400" dirty="0" smtClean="0"/>
              <a:t>Les personnes handicapées qui représentent 1/10éme de la population camerounaise ,soit environ 2 200 000 personnes, font face ,de manière constante à des difficultés certaines parmi lesquelles:</a:t>
            </a:r>
          </a:p>
          <a:p>
            <a:r>
              <a:rPr lang="fr-FR" sz="1400" dirty="0" smtClean="0"/>
              <a:t>-une forte déscolarisation au niveau primaire;</a:t>
            </a:r>
          </a:p>
          <a:p>
            <a:r>
              <a:rPr lang="fr-FR" sz="1400" dirty="0" smtClean="0"/>
              <a:t>-lorsqu’ils ont un diplôme celui-ci relève le plus souvent de l’enseignement général:</a:t>
            </a:r>
          </a:p>
          <a:p>
            <a:r>
              <a:rPr lang="fr-FR" sz="1400" dirty="0" smtClean="0"/>
              <a:t>-un faible taux dans l’aménagement des postes de travail:</a:t>
            </a:r>
          </a:p>
          <a:p>
            <a:r>
              <a:rPr lang="fr-FR" sz="1400" dirty="0" smtClean="0"/>
              <a:t>-des équipements et infrastructures faiblement adaptés aux personnes handicapées;</a:t>
            </a:r>
          </a:p>
          <a:p>
            <a:r>
              <a:rPr lang="fr-FR" sz="1400" dirty="0" smtClean="0"/>
              <a:t>-une loi pour la promotion des personnes handicapées dont la force est diminuée par l’absence des textes d’application;</a:t>
            </a:r>
          </a:p>
          <a:p>
            <a:r>
              <a:rPr lang="fr-FR" sz="1400" dirty="0" smtClean="0"/>
              <a:t>-un faible taux d’emplois protégés;</a:t>
            </a:r>
          </a:p>
          <a:p>
            <a:r>
              <a:rPr lang="fr-FR" sz="1400" dirty="0" smtClean="0"/>
              <a:t>-une carte d’invalidité insuffisamment renseignée;</a:t>
            </a:r>
          </a:p>
          <a:p>
            <a:r>
              <a:rPr lang="fr-FR" sz="1400" dirty="0" smtClean="0"/>
              <a:t>-un accès limité aux informations professionnelles et notamment aux offres d’emploi ,</a:t>
            </a:r>
          </a:p>
          <a:p>
            <a:r>
              <a:rPr lang="fr-FR" sz="1400" dirty="0" smtClean="0"/>
              <a:t>-une insuffisante prise en compte de l’approche handicap;</a:t>
            </a:r>
          </a:p>
          <a:p>
            <a:r>
              <a:rPr lang="fr-FR" sz="1400" dirty="0" smtClean="0"/>
              <a:t>-l’élimination à priori dans l’accès à certains métiers;</a:t>
            </a:r>
          </a:p>
          <a:p>
            <a:r>
              <a:rPr lang="fr-FR" sz="1400" dirty="0" smtClean="0"/>
              <a:t>-l’absence des mesures de discrimination positive au profit des personnes handicapées;</a:t>
            </a:r>
          </a:p>
          <a:p>
            <a:r>
              <a:rPr lang="fr-FR" sz="1400" dirty="0" smtClean="0"/>
              <a:t>-une insuffisante formation au management et à la gestion des entreprises;</a:t>
            </a:r>
          </a:p>
          <a:p>
            <a:r>
              <a:rPr lang="fr-FR" sz="1400" dirty="0" smtClean="0"/>
              <a:t>-l’inefficacité des regroupements et des organisations des personnes handicapées;</a:t>
            </a:r>
          </a:p>
          <a:p>
            <a:r>
              <a:rPr lang="fr-FR" sz="1400" dirty="0" smtClean="0"/>
              <a:t>Ajouté à la Précarité sociale qui les caractérise : accès difficile ou pas du tout à l’éducation, à la formation, aux soins de santé et à une vie sociale normale.</a:t>
            </a:r>
          </a:p>
          <a:p>
            <a:pPr lvl="0">
              <a:buNone/>
            </a:pPr>
            <a:r>
              <a:rPr lang="fr-FR" sz="1400" dirty="0" smtClean="0"/>
              <a:t>Dans le but d’améliorer cette situation ,des programmes nationaux sont développés parmi lesquels les programmes spécifiques du Fonds National de l’Emploi ,le SPE camerounais.</a:t>
            </a:r>
          </a:p>
          <a:p>
            <a:pPr lvl="1">
              <a:buNone/>
            </a:pPr>
            <a:r>
              <a:rPr lang="fr-FR" dirty="0" smtClean="0"/>
              <a:t/>
            </a:r>
            <a:br>
              <a:rPr lang="fr-FR" dirty="0" smtClean="0"/>
            </a:br>
            <a:endParaRPr lang="fr-FR" dirty="0" smtClean="0"/>
          </a:p>
          <a:p>
            <a:endParaRPr lang="fr-FR" sz="1400" dirty="0" smtClean="0"/>
          </a:p>
          <a:p>
            <a:endParaRPr lang="fr-FR" sz="1400" dirty="0" smtClean="0"/>
          </a:p>
          <a:p>
            <a:endParaRPr lang="fr-FR" sz="1400" dirty="0" smtClean="0"/>
          </a:p>
        </p:txBody>
      </p:sp>
      <p:pic>
        <p:nvPicPr>
          <p:cNvPr id="6" name="Picture 2" descr="C:\Documents and Settings\Thérèse\Bureau\Images\FNE2.jpg"/>
          <p:cNvPicPr>
            <a:picLocks noChangeAspect="1" noChangeArrowheads="1"/>
          </p:cNvPicPr>
          <p:nvPr/>
        </p:nvPicPr>
        <p:blipFill>
          <a:blip r:embed="rId2" cstate="print"/>
          <a:srcRect/>
          <a:stretch>
            <a:fillRect/>
          </a:stretch>
        </p:blipFill>
        <p:spPr bwMode="auto">
          <a:xfrm>
            <a:off x="8715405" y="0"/>
            <a:ext cx="428595" cy="6858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fade">
                                      <p:cBhvr>
                                        <p:cTn id="40" dur="2000"/>
                                        <p:tgtEl>
                                          <p:spTgt spid="3">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Effect transition="in" filter="fade">
                                      <p:cBhvr>
                                        <p:cTn id="45" dur="2000"/>
                                        <p:tgtEl>
                                          <p:spTgt spid="3">
                                            <p:txEl>
                                              <p:pRg st="8" end="8"/>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3">
                                            <p:txEl>
                                              <p:pRg st="9" end="9"/>
                                            </p:txEl>
                                          </p:spTgt>
                                        </p:tgtEl>
                                        <p:attrNameLst>
                                          <p:attrName>style.visibility</p:attrName>
                                        </p:attrNameLst>
                                      </p:cBhvr>
                                      <p:to>
                                        <p:strVal val="visible"/>
                                      </p:to>
                                    </p:set>
                                    <p:animEffect transition="in" filter="fade">
                                      <p:cBhvr>
                                        <p:cTn id="50" dur="2000"/>
                                        <p:tgtEl>
                                          <p:spTgt spid="3">
                                            <p:txEl>
                                              <p:pRg st="9" end="9"/>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Effect transition="in" filter="fade">
                                      <p:cBhvr>
                                        <p:cTn id="55" dur="2000"/>
                                        <p:tgtEl>
                                          <p:spTgt spid="3">
                                            <p:txEl>
                                              <p:pRg st="10" end="10"/>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3">
                                            <p:txEl>
                                              <p:pRg st="11" end="11"/>
                                            </p:txEl>
                                          </p:spTgt>
                                        </p:tgtEl>
                                        <p:attrNameLst>
                                          <p:attrName>style.visibility</p:attrName>
                                        </p:attrNameLst>
                                      </p:cBhvr>
                                      <p:to>
                                        <p:strVal val="visible"/>
                                      </p:to>
                                    </p:set>
                                    <p:animEffect transition="in" filter="fade">
                                      <p:cBhvr>
                                        <p:cTn id="60" dur="2000"/>
                                        <p:tgtEl>
                                          <p:spTgt spid="3">
                                            <p:txEl>
                                              <p:pRg st="11" end="11"/>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3">
                                            <p:txEl>
                                              <p:pRg st="12" end="12"/>
                                            </p:txEl>
                                          </p:spTgt>
                                        </p:tgtEl>
                                        <p:attrNameLst>
                                          <p:attrName>style.visibility</p:attrName>
                                        </p:attrNameLst>
                                      </p:cBhvr>
                                      <p:to>
                                        <p:strVal val="visible"/>
                                      </p:to>
                                    </p:set>
                                    <p:animEffect transition="in" filter="fade">
                                      <p:cBhvr>
                                        <p:cTn id="65" dur="2000"/>
                                        <p:tgtEl>
                                          <p:spTgt spid="3">
                                            <p:txEl>
                                              <p:pRg st="12" end="12"/>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10" presetClass="entr" presetSubtype="0" fill="hold" grpId="0" nodeType="clickEffect">
                                  <p:stCondLst>
                                    <p:cond delay="0"/>
                                  </p:stCondLst>
                                  <p:childTnLst>
                                    <p:set>
                                      <p:cBhvr>
                                        <p:cTn id="69" dur="1" fill="hold">
                                          <p:stCondLst>
                                            <p:cond delay="0"/>
                                          </p:stCondLst>
                                        </p:cTn>
                                        <p:tgtEl>
                                          <p:spTgt spid="3">
                                            <p:txEl>
                                              <p:pRg st="13" end="13"/>
                                            </p:txEl>
                                          </p:spTgt>
                                        </p:tgtEl>
                                        <p:attrNameLst>
                                          <p:attrName>style.visibility</p:attrName>
                                        </p:attrNameLst>
                                      </p:cBhvr>
                                      <p:to>
                                        <p:strVal val="visible"/>
                                      </p:to>
                                    </p:set>
                                    <p:animEffect transition="in" filter="fade">
                                      <p:cBhvr>
                                        <p:cTn id="70" dur="2000"/>
                                        <p:tgtEl>
                                          <p:spTgt spid="3">
                                            <p:txEl>
                                              <p:pRg st="13" end="13"/>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10" presetClass="entr" presetSubtype="0" fill="hold" grpId="0" nodeType="clickEffect">
                                  <p:stCondLst>
                                    <p:cond delay="0"/>
                                  </p:stCondLst>
                                  <p:childTnLst>
                                    <p:set>
                                      <p:cBhvr>
                                        <p:cTn id="74" dur="1" fill="hold">
                                          <p:stCondLst>
                                            <p:cond delay="0"/>
                                          </p:stCondLst>
                                        </p:cTn>
                                        <p:tgtEl>
                                          <p:spTgt spid="3">
                                            <p:txEl>
                                              <p:pRg st="14" end="14"/>
                                            </p:txEl>
                                          </p:spTgt>
                                        </p:tgtEl>
                                        <p:attrNameLst>
                                          <p:attrName>style.visibility</p:attrName>
                                        </p:attrNameLst>
                                      </p:cBhvr>
                                      <p:to>
                                        <p:strVal val="visible"/>
                                      </p:to>
                                    </p:set>
                                    <p:animEffect transition="in" filter="fade">
                                      <p:cBhvr>
                                        <p:cTn id="75" dur="2000"/>
                                        <p:tgtEl>
                                          <p:spTgt spid="3">
                                            <p:txEl>
                                              <p:pRg st="14" end="14"/>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10" presetClass="entr" presetSubtype="0" fill="hold" grpId="0" nodeType="clickEffect">
                                  <p:stCondLst>
                                    <p:cond delay="0"/>
                                  </p:stCondLst>
                                  <p:childTnLst>
                                    <p:set>
                                      <p:cBhvr>
                                        <p:cTn id="79" dur="1" fill="hold">
                                          <p:stCondLst>
                                            <p:cond delay="0"/>
                                          </p:stCondLst>
                                        </p:cTn>
                                        <p:tgtEl>
                                          <p:spTgt spid="3">
                                            <p:txEl>
                                              <p:pRg st="15" end="15"/>
                                            </p:txEl>
                                          </p:spTgt>
                                        </p:tgtEl>
                                        <p:attrNameLst>
                                          <p:attrName>style.visibility</p:attrName>
                                        </p:attrNameLst>
                                      </p:cBhvr>
                                      <p:to>
                                        <p:strVal val="visible"/>
                                      </p:to>
                                    </p:set>
                                    <p:animEffect transition="in" filter="fade">
                                      <p:cBhvr>
                                        <p:cTn id="80" dur="2000"/>
                                        <p:tgtEl>
                                          <p:spTgt spid="3">
                                            <p:txEl>
                                              <p:pRg st="15" end="15"/>
                                            </p:txEl>
                                          </p:spTgt>
                                        </p:tgtEl>
                                      </p:cBhvr>
                                    </p:animEffect>
                                  </p:childTnLst>
                                </p:cTn>
                              </p:par>
                            </p:childTnLst>
                          </p:cTn>
                        </p:par>
                      </p:childTnLst>
                    </p:cTn>
                  </p:par>
                  <p:par>
                    <p:cTn id="81" fill="hold">
                      <p:stCondLst>
                        <p:cond delay="indefinite"/>
                      </p:stCondLst>
                      <p:childTnLst>
                        <p:par>
                          <p:cTn id="82" fill="hold">
                            <p:stCondLst>
                              <p:cond delay="0"/>
                            </p:stCondLst>
                            <p:childTnLst>
                              <p:par>
                                <p:cTn id="83" presetID="10" presetClass="entr" presetSubtype="0" fill="hold" grpId="0" nodeType="clickEffect">
                                  <p:stCondLst>
                                    <p:cond delay="0"/>
                                  </p:stCondLst>
                                  <p:childTnLst>
                                    <p:set>
                                      <p:cBhvr>
                                        <p:cTn id="84" dur="1" fill="hold">
                                          <p:stCondLst>
                                            <p:cond delay="0"/>
                                          </p:stCondLst>
                                        </p:cTn>
                                        <p:tgtEl>
                                          <p:spTgt spid="3">
                                            <p:txEl>
                                              <p:pRg st="16" end="16"/>
                                            </p:txEl>
                                          </p:spTgt>
                                        </p:tgtEl>
                                        <p:attrNameLst>
                                          <p:attrName>style.visibility</p:attrName>
                                        </p:attrNameLst>
                                      </p:cBhvr>
                                      <p:to>
                                        <p:strVal val="visible"/>
                                      </p:to>
                                    </p:set>
                                    <p:animEffect transition="in" filter="fade">
                                      <p:cBhvr>
                                        <p:cTn id="85" dur="2000"/>
                                        <p:tgtEl>
                                          <p:spTgt spid="3">
                                            <p:txEl>
                                              <p:pRg st="16" end="16"/>
                                            </p:txEl>
                                          </p:spTgt>
                                        </p:tgtEl>
                                      </p:cBhvr>
                                    </p:animEffect>
                                  </p:childTnLst>
                                </p:cTn>
                              </p:par>
                              <p:par>
                                <p:cTn id="86" presetID="10" presetClass="entr" presetSubtype="0" fill="hold" grpId="0" nodeType="withEffect">
                                  <p:stCondLst>
                                    <p:cond delay="0"/>
                                  </p:stCondLst>
                                  <p:childTnLst>
                                    <p:set>
                                      <p:cBhvr>
                                        <p:cTn id="87" dur="1" fill="hold">
                                          <p:stCondLst>
                                            <p:cond delay="0"/>
                                          </p:stCondLst>
                                        </p:cTn>
                                        <p:tgtEl>
                                          <p:spTgt spid="3">
                                            <p:txEl>
                                              <p:pRg st="17" end="17"/>
                                            </p:txEl>
                                          </p:spTgt>
                                        </p:tgtEl>
                                        <p:attrNameLst>
                                          <p:attrName>style.visibility</p:attrName>
                                        </p:attrNameLst>
                                      </p:cBhvr>
                                      <p:to>
                                        <p:strVal val="visible"/>
                                      </p:to>
                                    </p:set>
                                    <p:animEffect transition="in" filter="fade">
                                      <p:cBhvr>
                                        <p:cTn id="88" dur="2000"/>
                                        <p:tgtEl>
                                          <p:spTgt spid="3">
                                            <p:txEl>
                                              <p:pRg st="17" end="17"/>
                                            </p:txEl>
                                          </p:spTgt>
                                        </p:tgtEl>
                                      </p:cBhvr>
                                    </p:animEffect>
                                  </p:childTnLst>
                                </p:cTn>
                              </p:par>
                              <p:par>
                                <p:cTn id="89" presetID="10" presetClass="entr" presetSubtype="0" fill="hold" grpId="0" nodeType="withEffect">
                                  <p:stCondLst>
                                    <p:cond delay="0"/>
                                  </p:stCondLst>
                                  <p:childTnLst>
                                    <p:set>
                                      <p:cBhvr>
                                        <p:cTn id="90" dur="1" fill="hold">
                                          <p:stCondLst>
                                            <p:cond delay="0"/>
                                          </p:stCondLst>
                                        </p:cTn>
                                        <p:tgtEl>
                                          <p:spTgt spid="3">
                                            <p:txEl>
                                              <p:pRg st="18" end="18"/>
                                            </p:txEl>
                                          </p:spTgt>
                                        </p:tgtEl>
                                        <p:attrNameLst>
                                          <p:attrName>style.visibility</p:attrName>
                                        </p:attrNameLst>
                                      </p:cBhvr>
                                      <p:to>
                                        <p:strVal val="visible"/>
                                      </p:to>
                                    </p:set>
                                    <p:animEffect transition="in" filter="fade">
                                      <p:cBhvr>
                                        <p:cTn id="91" dur="2000"/>
                                        <p:tgtEl>
                                          <p:spTgt spid="3">
                                            <p:txEl>
                                              <p:pRg st="18" end="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Thérèse\Bureau\Images\FNE2.jpg"/>
          <p:cNvPicPr>
            <a:picLocks noChangeAspect="1" noChangeArrowheads="1"/>
          </p:cNvPicPr>
          <p:nvPr/>
        </p:nvPicPr>
        <p:blipFill>
          <a:blip r:embed="rId2" cstate="print"/>
          <a:srcRect/>
          <a:stretch>
            <a:fillRect/>
          </a:stretch>
        </p:blipFill>
        <p:spPr bwMode="auto">
          <a:xfrm>
            <a:off x="1" y="0"/>
            <a:ext cx="428595" cy="6858000"/>
          </a:xfrm>
          <a:prstGeom prst="rect">
            <a:avLst/>
          </a:prstGeom>
          <a:noFill/>
        </p:spPr>
      </p:pic>
      <p:sp>
        <p:nvSpPr>
          <p:cNvPr id="2" name="Titre 1"/>
          <p:cNvSpPr>
            <a:spLocks noGrp="1"/>
          </p:cNvSpPr>
          <p:nvPr>
            <p:ph type="title"/>
          </p:nvPr>
        </p:nvSpPr>
        <p:spPr/>
        <p:txBody>
          <a:bodyPr>
            <a:normAutofit/>
          </a:bodyPr>
          <a:lstStyle/>
          <a:p>
            <a:r>
              <a:rPr lang="fr-FR" sz="1800" dirty="0" smtClean="0"/>
              <a:t/>
            </a:r>
            <a:br>
              <a:rPr lang="fr-FR" sz="1800" dirty="0" smtClean="0"/>
            </a:br>
            <a:r>
              <a:rPr lang="fr-FR" sz="1800" dirty="0" smtClean="0"/>
              <a:t>III-L’EXPERIENCE DU FONDS NATIONAL DE L’EMPLOI EN MATIERE D’INSERTION PROFESSIONNELLE DES PERSONNES HANDICAPEES</a:t>
            </a:r>
            <a:endParaRPr lang="fr-FR" sz="1800" dirty="0"/>
          </a:p>
        </p:txBody>
      </p:sp>
      <p:sp>
        <p:nvSpPr>
          <p:cNvPr id="3" name="Espace réservé du contenu 2"/>
          <p:cNvSpPr>
            <a:spLocks noGrp="1"/>
          </p:cNvSpPr>
          <p:nvPr>
            <p:ph idx="1"/>
          </p:nvPr>
        </p:nvSpPr>
        <p:spPr>
          <a:xfrm>
            <a:off x="457200" y="1600200"/>
            <a:ext cx="8229600" cy="3757625"/>
          </a:xfrm>
        </p:spPr>
        <p:txBody>
          <a:bodyPr>
            <a:normAutofit fontScale="92500" lnSpcReduction="10000"/>
          </a:bodyPr>
          <a:lstStyle/>
          <a:p>
            <a:r>
              <a:rPr lang="fr-FR" sz="1600" dirty="0" smtClean="0"/>
              <a:t>Le FONDS NATIONAL DE L’EMPLOI du Cameroun est le Service Public de l’Emploi du Cameroun. Il a pour mission ,la promotion de l’emploi sur l’ensemble du territoire national à travers quatre (4) axes:</a:t>
            </a:r>
          </a:p>
          <a:p>
            <a:endParaRPr lang="fr-FR" sz="1600" dirty="0" smtClean="0"/>
          </a:p>
          <a:p>
            <a:r>
              <a:rPr lang="fr-FR" sz="1600" dirty="0" smtClean="0"/>
              <a:t>L’intermédiation, vue comme le rapprochement entre les demandeurs et les offreurs d’emplois que sont les entreprises ,les </a:t>
            </a:r>
            <a:r>
              <a:rPr lang="fr-FR" sz="1600" dirty="0" err="1" smtClean="0"/>
              <a:t>ONGs</a:t>
            </a:r>
            <a:r>
              <a:rPr lang="fr-FR" sz="1600" dirty="0" smtClean="0"/>
              <a:t> , les organismes internationaux et les  ménages)</a:t>
            </a:r>
          </a:p>
          <a:p>
            <a:endParaRPr lang="fr-FR" sz="1600" dirty="0" smtClean="0"/>
          </a:p>
          <a:p>
            <a:r>
              <a:rPr lang="fr-FR" sz="1600" dirty="0" smtClean="0"/>
              <a:t>La collecte , le traitement et la diffusion des informations sur le marché de l’emploi;</a:t>
            </a:r>
          </a:p>
          <a:p>
            <a:endParaRPr lang="fr-FR" sz="1600" dirty="0" smtClean="0"/>
          </a:p>
          <a:p>
            <a:r>
              <a:rPr lang="fr-FR" sz="1600" dirty="0" smtClean="0"/>
              <a:t>La conception et la mise en œuvre des programmes de formation formelles et sur le tas;</a:t>
            </a:r>
          </a:p>
          <a:p>
            <a:endParaRPr lang="fr-FR" sz="1600" dirty="0" smtClean="0"/>
          </a:p>
          <a:p>
            <a:r>
              <a:rPr lang="fr-FR" sz="1600" dirty="0" smtClean="0"/>
              <a:t>La conception et la mise en œuvre des programmes d’appui à l’emploi indépendant par l’auto-emploi et la micro-entreprise;</a:t>
            </a:r>
            <a:br>
              <a:rPr lang="fr-FR" sz="1600" dirty="0" smtClean="0"/>
            </a:br>
            <a:endParaRPr lang="fr-FR" sz="1600" dirty="0" smtClean="0"/>
          </a:p>
          <a:p>
            <a:r>
              <a:rPr lang="fr-FR" sz="1600" dirty="0" smtClean="0"/>
              <a:t>Et tout autre programme pouvant contribuer à la promotion de l’emploi.</a:t>
            </a:r>
          </a:p>
          <a:p>
            <a:endParaRPr lang="fr-FR" dirty="0" smtClean="0"/>
          </a:p>
          <a:p>
            <a:endParaRPr lang="fr-FR" dirty="0" smtClean="0"/>
          </a:p>
          <a:p>
            <a:endParaRPr lang="fr-FR" dirty="0" smtClean="0"/>
          </a:p>
        </p:txBody>
      </p:sp>
      <p:pic>
        <p:nvPicPr>
          <p:cNvPr id="6" name="Picture 2" descr="C:\Documents and Settings\Thérèse\Bureau\Images\FNE2.jpg"/>
          <p:cNvPicPr>
            <a:picLocks noChangeAspect="1" noChangeArrowheads="1"/>
          </p:cNvPicPr>
          <p:nvPr/>
        </p:nvPicPr>
        <p:blipFill>
          <a:blip r:embed="rId2" cstate="print"/>
          <a:srcRect/>
          <a:stretch>
            <a:fillRect/>
          </a:stretch>
        </p:blipFill>
        <p:spPr bwMode="auto">
          <a:xfrm>
            <a:off x="8715405" y="0"/>
            <a:ext cx="428595" cy="6858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000"/>
                            </p:stCondLst>
                            <p:childTnLst>
                              <p:par>
                                <p:cTn id="9" presetID="10" presetClass="entr" presetSubtype="0" fill="hold" grpId="0" nodeType="after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2000"/>
                                        <p:tgtEl>
                                          <p:spTgt spid="3">
                                            <p:txEl>
                                              <p:pRg st="2" end="2"/>
                                            </p:txEl>
                                          </p:spTgt>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2000"/>
                                        <p:tgtEl>
                                          <p:spTgt spid="3">
                                            <p:txEl>
                                              <p:pRg st="4" end="4"/>
                                            </p:txEl>
                                          </p:spTgt>
                                        </p:tgtEl>
                                      </p:cBhvr>
                                    </p:animEffect>
                                  </p:childTnLst>
                                </p:cTn>
                              </p:par>
                            </p:childTnLst>
                          </p:cTn>
                        </p:par>
                        <p:par>
                          <p:cTn id="15" fill="hold">
                            <p:stCondLst>
                              <p:cond delay="4000"/>
                            </p:stCondLst>
                            <p:childTnLst>
                              <p:par>
                                <p:cTn id="16" presetID="10" presetClass="entr" presetSubtype="0" fill="hold" grpId="0" nodeType="after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fade">
                                      <p:cBhvr>
                                        <p:cTn id="18" dur="2000"/>
                                        <p:tgtEl>
                                          <p:spTgt spid="3">
                                            <p:txEl>
                                              <p:pRg st="6" end="6"/>
                                            </p:txEl>
                                          </p:spTgt>
                                        </p:tgtEl>
                                      </p:cBhvr>
                                    </p:animEffect>
                                  </p:childTnLst>
                                </p:cTn>
                              </p:par>
                            </p:childTnLst>
                          </p:cTn>
                        </p:par>
                        <p:par>
                          <p:cTn id="19" fill="hold">
                            <p:stCondLst>
                              <p:cond delay="6000"/>
                            </p:stCondLst>
                            <p:childTnLst>
                              <p:par>
                                <p:cTn id="20" presetID="10" presetClass="entr" presetSubtype="0" fill="hold" grpId="0" nodeType="after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fade">
                                      <p:cBhvr>
                                        <p:cTn id="22" dur="2000"/>
                                        <p:tgtEl>
                                          <p:spTgt spid="3">
                                            <p:txEl>
                                              <p:pRg st="8" end="8"/>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Effect transition="in" filter="fade">
                                      <p:cBhvr>
                                        <p:cTn id="25"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5539" name="Picture 42" descr="Cameroun"/>
          <p:cNvPicPr>
            <a:picLocks noChangeAspect="1" noChangeArrowheads="1"/>
          </p:cNvPicPr>
          <p:nvPr/>
        </p:nvPicPr>
        <p:blipFill>
          <a:blip r:embed="rId2"/>
          <a:srcRect/>
          <a:stretch>
            <a:fillRect/>
          </a:stretch>
        </p:blipFill>
        <p:spPr bwMode="auto">
          <a:xfrm>
            <a:off x="2660610" y="71414"/>
            <a:ext cx="4483157" cy="6413500"/>
          </a:xfrm>
          <a:prstGeom prst="rect">
            <a:avLst/>
          </a:prstGeom>
          <a:noFill/>
          <a:ln w="9525">
            <a:noFill/>
            <a:miter lim="800000"/>
            <a:headEnd/>
            <a:tailEnd/>
          </a:ln>
        </p:spPr>
      </p:pic>
      <p:sp>
        <p:nvSpPr>
          <p:cNvPr id="6" name="Rectangle 7"/>
          <p:cNvSpPr txBox="1">
            <a:spLocks noChangeArrowheads="1"/>
          </p:cNvSpPr>
          <p:nvPr/>
        </p:nvSpPr>
        <p:spPr bwMode="auto">
          <a:xfrm>
            <a:off x="-1071602" y="1781151"/>
            <a:ext cx="8229600" cy="685800"/>
          </a:xfrm>
          <a:prstGeom prst="rect">
            <a:avLst/>
          </a:prstGeom>
          <a:noFill/>
          <a:ln w="9525">
            <a:noFill/>
            <a:miter lim="800000"/>
            <a:headEnd/>
            <a:tailEnd/>
          </a:ln>
        </p:spPr>
        <p:txBody>
          <a:bodyPr/>
          <a:lstStyle/>
          <a:p>
            <a:pPr marL="365125" indent="-282575" eaLnBrk="0" hangingPunct="0">
              <a:spcBef>
                <a:spcPts val="600"/>
              </a:spcBef>
              <a:buClr>
                <a:schemeClr val="accent1"/>
              </a:buClr>
              <a:buSzPct val="80000"/>
              <a:buFont typeface="Wingdings 2" pitchFamily="18" charset="2"/>
              <a:buChar char=""/>
              <a:defRPr/>
            </a:pPr>
            <a:endParaRPr lang="fr-FR" sz="2000" dirty="0">
              <a:solidFill>
                <a:srgbClr val="000000"/>
              </a:solidFill>
              <a:latin typeface="+mn-lt"/>
              <a:cs typeface="Arial" charset="0"/>
            </a:endParaRPr>
          </a:p>
        </p:txBody>
      </p:sp>
      <p:sp>
        <p:nvSpPr>
          <p:cNvPr id="65606" name="Text Box 24"/>
          <p:cNvSpPr txBox="1">
            <a:spLocks noChangeArrowheads="1"/>
          </p:cNvSpPr>
          <p:nvPr/>
        </p:nvSpPr>
        <p:spPr bwMode="auto">
          <a:xfrm>
            <a:off x="6088420" y="4324331"/>
            <a:ext cx="1512490" cy="497332"/>
          </a:xfrm>
          <a:prstGeom prst="rect">
            <a:avLst/>
          </a:prstGeom>
          <a:noFill/>
          <a:ln w="9525">
            <a:noFill/>
            <a:miter lim="800000"/>
            <a:headEnd/>
            <a:tailEnd/>
          </a:ln>
        </p:spPr>
        <p:txBody>
          <a:bodyPr>
            <a:spAutoFit/>
          </a:bodyPr>
          <a:lstStyle/>
          <a:p>
            <a:r>
              <a:rPr lang="fr-FR" sz="1400" b="1" dirty="0">
                <a:solidFill>
                  <a:srgbClr val="000000"/>
                </a:solidFill>
                <a:latin typeface="Aparajita" pitchFamily="34" charset="0"/>
                <a:cs typeface="Aparajita" pitchFamily="34" charset="0"/>
              </a:rPr>
              <a:t>Bertoua</a:t>
            </a:r>
            <a:endParaRPr lang="fr-FR" sz="1400" dirty="0">
              <a:solidFill>
                <a:srgbClr val="000000"/>
              </a:solidFill>
              <a:latin typeface="Aparajita" pitchFamily="34" charset="0"/>
              <a:cs typeface="Aparajita" pitchFamily="34" charset="0"/>
            </a:endParaRPr>
          </a:p>
          <a:p>
            <a:r>
              <a:rPr lang="fr-FR" sz="1400" dirty="0">
                <a:solidFill>
                  <a:srgbClr val="000000"/>
                </a:solidFill>
                <a:latin typeface="Aparajita" pitchFamily="34" charset="0"/>
                <a:cs typeface="Aparajita" pitchFamily="34" charset="0"/>
              </a:rPr>
              <a:t>(Est)</a:t>
            </a:r>
          </a:p>
        </p:txBody>
      </p:sp>
      <p:sp>
        <p:nvSpPr>
          <p:cNvPr id="65543" name="Text Box 23"/>
          <p:cNvSpPr txBox="1">
            <a:spLocks noChangeArrowheads="1"/>
          </p:cNvSpPr>
          <p:nvPr/>
        </p:nvSpPr>
        <p:spPr bwMode="auto">
          <a:xfrm>
            <a:off x="4702136" y="557189"/>
            <a:ext cx="1651000" cy="522287"/>
          </a:xfrm>
          <a:prstGeom prst="rect">
            <a:avLst/>
          </a:prstGeom>
          <a:noFill/>
          <a:ln w="9525">
            <a:noFill/>
            <a:miter lim="800000"/>
            <a:headEnd/>
            <a:tailEnd/>
          </a:ln>
        </p:spPr>
        <p:txBody>
          <a:bodyPr>
            <a:spAutoFit/>
          </a:bodyPr>
          <a:lstStyle/>
          <a:p>
            <a:r>
              <a:rPr lang="fr-FR" sz="1400" b="1">
                <a:solidFill>
                  <a:srgbClr val="000000"/>
                </a:solidFill>
                <a:latin typeface="Aparajita" pitchFamily="34" charset="0"/>
                <a:cs typeface="Aparajita" pitchFamily="34" charset="0"/>
              </a:rPr>
              <a:t>Maroua</a:t>
            </a:r>
          </a:p>
          <a:p>
            <a:r>
              <a:rPr lang="fr-FR" sz="1400">
                <a:solidFill>
                  <a:srgbClr val="000000"/>
                </a:solidFill>
                <a:latin typeface="Aparajita" pitchFamily="34" charset="0"/>
                <a:cs typeface="Aparajita" pitchFamily="34" charset="0"/>
              </a:rPr>
              <a:t>(Extrême Nord)</a:t>
            </a:r>
          </a:p>
        </p:txBody>
      </p:sp>
      <p:sp>
        <p:nvSpPr>
          <p:cNvPr id="65544" name="Text Box 26"/>
          <p:cNvSpPr txBox="1">
            <a:spLocks noChangeArrowheads="1"/>
          </p:cNvSpPr>
          <p:nvPr/>
        </p:nvSpPr>
        <p:spPr bwMode="auto">
          <a:xfrm>
            <a:off x="4857752" y="4121355"/>
            <a:ext cx="1762125" cy="307777"/>
          </a:xfrm>
          <a:prstGeom prst="rect">
            <a:avLst/>
          </a:prstGeom>
          <a:noFill/>
          <a:ln w="9525">
            <a:noFill/>
            <a:miter lim="800000"/>
            <a:headEnd/>
            <a:tailEnd/>
          </a:ln>
        </p:spPr>
        <p:txBody>
          <a:bodyPr>
            <a:spAutoFit/>
          </a:bodyPr>
          <a:lstStyle/>
          <a:p>
            <a:r>
              <a:rPr lang="fr-FR" sz="1400" b="1" dirty="0" smtClean="0">
                <a:solidFill>
                  <a:srgbClr val="000000"/>
                </a:solidFill>
                <a:latin typeface="Aparajita" pitchFamily="34" charset="0"/>
                <a:cs typeface="Aparajita" pitchFamily="34" charset="0"/>
              </a:rPr>
              <a:t>Yaoundé</a:t>
            </a:r>
            <a:endParaRPr lang="fr-FR" sz="1400" dirty="0">
              <a:solidFill>
                <a:srgbClr val="000000"/>
              </a:solidFill>
              <a:latin typeface="Aparajita" pitchFamily="34" charset="0"/>
              <a:cs typeface="Aparajita" pitchFamily="34" charset="0"/>
            </a:endParaRPr>
          </a:p>
        </p:txBody>
      </p:sp>
      <p:sp>
        <p:nvSpPr>
          <p:cNvPr id="65545" name="Text Box 35"/>
          <p:cNvSpPr txBox="1">
            <a:spLocks noChangeArrowheads="1"/>
          </p:cNvSpPr>
          <p:nvPr/>
        </p:nvSpPr>
        <p:spPr bwMode="auto">
          <a:xfrm>
            <a:off x="2271673" y="4364014"/>
            <a:ext cx="1427163" cy="522287"/>
          </a:xfrm>
          <a:prstGeom prst="rect">
            <a:avLst/>
          </a:prstGeom>
          <a:noFill/>
          <a:ln w="9525">
            <a:noFill/>
            <a:miter lim="800000"/>
            <a:headEnd/>
            <a:tailEnd/>
          </a:ln>
        </p:spPr>
        <p:txBody>
          <a:bodyPr>
            <a:spAutoFit/>
          </a:bodyPr>
          <a:lstStyle/>
          <a:p>
            <a:r>
              <a:rPr lang="fr-FR" sz="1400" b="1">
                <a:solidFill>
                  <a:srgbClr val="000000"/>
                </a:solidFill>
                <a:latin typeface="Aparajita" pitchFamily="34" charset="0"/>
                <a:cs typeface="Aparajita" pitchFamily="34" charset="0"/>
              </a:rPr>
              <a:t>Limbé</a:t>
            </a:r>
            <a:endParaRPr lang="fr-FR" sz="1400">
              <a:solidFill>
                <a:srgbClr val="000000"/>
              </a:solidFill>
              <a:latin typeface="Aparajita" pitchFamily="34" charset="0"/>
              <a:cs typeface="Aparajita" pitchFamily="34" charset="0"/>
            </a:endParaRPr>
          </a:p>
          <a:p>
            <a:r>
              <a:rPr lang="fr-FR" sz="1400">
                <a:solidFill>
                  <a:srgbClr val="000000"/>
                </a:solidFill>
                <a:latin typeface="Aparajita" pitchFamily="34" charset="0"/>
                <a:cs typeface="Aparajita" pitchFamily="34" charset="0"/>
              </a:rPr>
              <a:t>(Sud Ouest)</a:t>
            </a:r>
          </a:p>
        </p:txBody>
      </p:sp>
      <p:cxnSp>
        <p:nvCxnSpPr>
          <p:cNvPr id="65546" name="AutoShape 41"/>
          <p:cNvCxnSpPr>
            <a:cxnSpLocks noChangeShapeType="1"/>
          </p:cNvCxnSpPr>
          <p:nvPr/>
        </p:nvCxnSpPr>
        <p:spPr bwMode="auto">
          <a:xfrm>
            <a:off x="3500430" y="4357694"/>
            <a:ext cx="1071570" cy="142876"/>
          </a:xfrm>
          <a:prstGeom prst="bentConnector3">
            <a:avLst>
              <a:gd name="adj1" fmla="val 50000"/>
            </a:avLst>
          </a:prstGeom>
          <a:noFill/>
          <a:ln w="9525">
            <a:solidFill>
              <a:schemeClr val="tx1"/>
            </a:solidFill>
            <a:miter lim="800000"/>
            <a:headEnd/>
            <a:tailEnd type="triangle" w="med" len="med"/>
          </a:ln>
        </p:spPr>
      </p:cxnSp>
      <p:sp>
        <p:nvSpPr>
          <p:cNvPr id="65547" name="Text Box 53"/>
          <p:cNvSpPr txBox="1">
            <a:spLocks noChangeArrowheads="1"/>
          </p:cNvSpPr>
          <p:nvPr/>
        </p:nvSpPr>
        <p:spPr bwMode="auto">
          <a:xfrm>
            <a:off x="3084473" y="2960664"/>
            <a:ext cx="1878013" cy="523875"/>
          </a:xfrm>
          <a:prstGeom prst="rect">
            <a:avLst/>
          </a:prstGeom>
          <a:noFill/>
          <a:ln w="9525">
            <a:noFill/>
            <a:miter lim="800000"/>
            <a:headEnd/>
            <a:tailEnd/>
          </a:ln>
        </p:spPr>
        <p:txBody>
          <a:bodyPr>
            <a:spAutoFit/>
          </a:bodyPr>
          <a:lstStyle/>
          <a:p>
            <a:r>
              <a:rPr lang="fr-FR" sz="1400" b="1">
                <a:solidFill>
                  <a:srgbClr val="000000"/>
                </a:solidFill>
                <a:latin typeface="Aparajita" pitchFamily="34" charset="0"/>
                <a:cs typeface="Aparajita" pitchFamily="34" charset="0"/>
              </a:rPr>
              <a:t>Bamenda</a:t>
            </a:r>
            <a:endParaRPr lang="fr-FR" sz="1400">
              <a:solidFill>
                <a:srgbClr val="000000"/>
              </a:solidFill>
              <a:latin typeface="Aparajita" pitchFamily="34" charset="0"/>
              <a:cs typeface="Aparajita" pitchFamily="34" charset="0"/>
            </a:endParaRPr>
          </a:p>
          <a:p>
            <a:r>
              <a:rPr lang="fr-FR" sz="1400">
                <a:solidFill>
                  <a:srgbClr val="000000"/>
                </a:solidFill>
                <a:latin typeface="Aparajita" pitchFamily="34" charset="0"/>
                <a:cs typeface="Aparajita" pitchFamily="34" charset="0"/>
              </a:rPr>
              <a:t>(Nord Ouest)</a:t>
            </a:r>
          </a:p>
        </p:txBody>
      </p:sp>
      <p:cxnSp>
        <p:nvCxnSpPr>
          <p:cNvPr id="65548" name="AutoShape 55"/>
          <p:cNvCxnSpPr>
            <a:cxnSpLocks noChangeShapeType="1"/>
          </p:cNvCxnSpPr>
          <p:nvPr/>
        </p:nvCxnSpPr>
        <p:spPr bwMode="auto">
          <a:xfrm>
            <a:off x="3888001" y="3952850"/>
            <a:ext cx="683999" cy="547720"/>
          </a:xfrm>
          <a:prstGeom prst="bentConnector3">
            <a:avLst>
              <a:gd name="adj1" fmla="val 37389"/>
            </a:avLst>
          </a:prstGeom>
          <a:noFill/>
          <a:ln w="9525">
            <a:solidFill>
              <a:schemeClr val="tx1"/>
            </a:solidFill>
            <a:miter lim="800000"/>
            <a:headEnd/>
            <a:tailEnd type="triangle" w="med" len="med"/>
          </a:ln>
        </p:spPr>
      </p:cxnSp>
      <p:sp>
        <p:nvSpPr>
          <p:cNvPr id="65549" name="Text Box 61"/>
          <p:cNvSpPr txBox="1">
            <a:spLocks noChangeArrowheads="1"/>
          </p:cNvSpPr>
          <p:nvPr/>
        </p:nvSpPr>
        <p:spPr bwMode="auto">
          <a:xfrm>
            <a:off x="5930861" y="3140051"/>
            <a:ext cx="1244600" cy="523875"/>
          </a:xfrm>
          <a:prstGeom prst="rect">
            <a:avLst/>
          </a:prstGeom>
          <a:noFill/>
          <a:ln w="9525">
            <a:noFill/>
            <a:miter lim="800000"/>
            <a:headEnd/>
            <a:tailEnd/>
          </a:ln>
        </p:spPr>
        <p:txBody>
          <a:bodyPr>
            <a:spAutoFit/>
          </a:bodyPr>
          <a:lstStyle/>
          <a:p>
            <a:r>
              <a:rPr lang="fr-FR" sz="1400" b="1">
                <a:solidFill>
                  <a:srgbClr val="000000"/>
                </a:solidFill>
                <a:latin typeface="Aparajita" pitchFamily="34" charset="0"/>
                <a:cs typeface="Aparajita" pitchFamily="34" charset="0"/>
              </a:rPr>
              <a:t>Ngaoundéré</a:t>
            </a:r>
            <a:endParaRPr lang="fr-FR" sz="1400">
              <a:solidFill>
                <a:srgbClr val="000000"/>
              </a:solidFill>
              <a:latin typeface="Aparajita" pitchFamily="34" charset="0"/>
              <a:cs typeface="Aparajita" pitchFamily="34" charset="0"/>
            </a:endParaRPr>
          </a:p>
          <a:p>
            <a:r>
              <a:rPr lang="fr-FR" sz="1400">
                <a:solidFill>
                  <a:srgbClr val="000000"/>
                </a:solidFill>
                <a:latin typeface="Aparajita" pitchFamily="34" charset="0"/>
                <a:cs typeface="Aparajita" pitchFamily="34" charset="0"/>
              </a:rPr>
              <a:t>(Adamaoua)</a:t>
            </a:r>
          </a:p>
        </p:txBody>
      </p:sp>
      <p:cxnSp>
        <p:nvCxnSpPr>
          <p:cNvPr id="65550" name="AutoShape 20"/>
          <p:cNvCxnSpPr>
            <a:cxnSpLocks noChangeShapeType="1"/>
          </p:cNvCxnSpPr>
          <p:nvPr/>
        </p:nvCxnSpPr>
        <p:spPr bwMode="auto">
          <a:xfrm rot="5400000">
            <a:off x="4000465" y="3116275"/>
            <a:ext cx="2313020" cy="741322"/>
          </a:xfrm>
          <a:prstGeom prst="bentConnector3">
            <a:avLst>
              <a:gd name="adj1" fmla="val 50000"/>
            </a:avLst>
          </a:prstGeom>
          <a:noFill/>
          <a:ln w="9525">
            <a:solidFill>
              <a:schemeClr val="tx1"/>
            </a:solidFill>
            <a:miter lim="800000"/>
            <a:headEnd/>
            <a:tailEnd type="triangle" w="med" len="med"/>
          </a:ln>
        </p:spPr>
      </p:cxnSp>
      <p:sp>
        <p:nvSpPr>
          <p:cNvPr id="65551" name="Text Box 23"/>
          <p:cNvSpPr txBox="1">
            <a:spLocks noChangeArrowheads="1"/>
          </p:cNvSpPr>
          <p:nvPr/>
        </p:nvSpPr>
        <p:spPr bwMode="auto">
          <a:xfrm>
            <a:off x="5913398" y="2092301"/>
            <a:ext cx="1651000" cy="307975"/>
          </a:xfrm>
          <a:prstGeom prst="rect">
            <a:avLst/>
          </a:prstGeom>
          <a:noFill/>
          <a:ln w="9525">
            <a:noFill/>
            <a:miter lim="800000"/>
            <a:headEnd/>
            <a:tailEnd/>
          </a:ln>
        </p:spPr>
        <p:txBody>
          <a:bodyPr>
            <a:spAutoFit/>
          </a:bodyPr>
          <a:lstStyle/>
          <a:p>
            <a:r>
              <a:rPr lang="fr-FR" sz="1400" b="1">
                <a:solidFill>
                  <a:srgbClr val="000000"/>
                </a:solidFill>
                <a:latin typeface="Aparajita" pitchFamily="34" charset="0"/>
                <a:cs typeface="Aparajita" pitchFamily="34" charset="0"/>
              </a:rPr>
              <a:t>Garoua (</a:t>
            </a:r>
            <a:r>
              <a:rPr lang="fr-FR" sz="1400">
                <a:solidFill>
                  <a:srgbClr val="000000"/>
                </a:solidFill>
                <a:latin typeface="Aparajita" pitchFamily="34" charset="0"/>
                <a:cs typeface="Aparajita" pitchFamily="34" charset="0"/>
              </a:rPr>
              <a:t>Nord)</a:t>
            </a:r>
          </a:p>
        </p:txBody>
      </p:sp>
      <p:sp>
        <p:nvSpPr>
          <p:cNvPr id="65552" name="Text Box 53"/>
          <p:cNvSpPr txBox="1">
            <a:spLocks noChangeArrowheads="1"/>
          </p:cNvSpPr>
          <p:nvPr/>
        </p:nvSpPr>
        <p:spPr bwMode="auto">
          <a:xfrm>
            <a:off x="2428860" y="3643314"/>
            <a:ext cx="2019300" cy="523875"/>
          </a:xfrm>
          <a:prstGeom prst="rect">
            <a:avLst/>
          </a:prstGeom>
          <a:noFill/>
          <a:ln w="9525">
            <a:noFill/>
            <a:miter lim="800000"/>
            <a:headEnd/>
            <a:tailEnd/>
          </a:ln>
        </p:spPr>
        <p:txBody>
          <a:bodyPr>
            <a:spAutoFit/>
          </a:bodyPr>
          <a:lstStyle/>
          <a:p>
            <a:r>
              <a:rPr lang="fr-FR" sz="1400" b="1" dirty="0">
                <a:solidFill>
                  <a:srgbClr val="000000"/>
                </a:solidFill>
                <a:latin typeface="Aparajita" pitchFamily="34" charset="0"/>
                <a:cs typeface="Aparajita" pitchFamily="34" charset="0"/>
              </a:rPr>
              <a:t>Bafoussam</a:t>
            </a:r>
            <a:endParaRPr lang="fr-FR" sz="1400" dirty="0">
              <a:solidFill>
                <a:srgbClr val="000000"/>
              </a:solidFill>
              <a:latin typeface="Aparajita" pitchFamily="34" charset="0"/>
              <a:cs typeface="Aparajita" pitchFamily="34" charset="0"/>
            </a:endParaRPr>
          </a:p>
          <a:p>
            <a:r>
              <a:rPr lang="fr-FR" sz="1400" dirty="0">
                <a:solidFill>
                  <a:srgbClr val="000000"/>
                </a:solidFill>
                <a:latin typeface="Aparajita" pitchFamily="34" charset="0"/>
                <a:cs typeface="Aparajita" pitchFamily="34" charset="0"/>
              </a:rPr>
              <a:t>(Ouest)</a:t>
            </a:r>
          </a:p>
        </p:txBody>
      </p:sp>
      <p:sp>
        <p:nvSpPr>
          <p:cNvPr id="65553" name="Oval 59"/>
          <p:cNvSpPr>
            <a:spLocks noChangeArrowheads="1"/>
          </p:cNvSpPr>
          <p:nvPr/>
        </p:nvSpPr>
        <p:spPr bwMode="auto">
          <a:xfrm>
            <a:off x="3571868" y="5156176"/>
            <a:ext cx="238125" cy="288925"/>
          </a:xfrm>
          <a:prstGeom prst="ellipse">
            <a:avLst/>
          </a:prstGeom>
          <a:solidFill>
            <a:srgbClr val="99FF33"/>
          </a:solidFill>
          <a:ln w="9525">
            <a:solidFill>
              <a:schemeClr val="tx1"/>
            </a:solidFill>
            <a:miter lim="800000"/>
            <a:headEnd/>
            <a:tailEnd/>
          </a:ln>
        </p:spPr>
        <p:txBody>
          <a:bodyPr wrap="none" anchor="ctr"/>
          <a:lstStyle/>
          <a:p>
            <a:endParaRPr lang="fr-FR">
              <a:solidFill>
                <a:srgbClr val="99FF33"/>
              </a:solidFill>
              <a:latin typeface="Aparajita" pitchFamily="34" charset="0"/>
              <a:cs typeface="Aparajita" pitchFamily="34" charset="0"/>
            </a:endParaRPr>
          </a:p>
        </p:txBody>
      </p:sp>
      <p:cxnSp>
        <p:nvCxnSpPr>
          <p:cNvPr id="65554" name="AutoShape 55"/>
          <p:cNvCxnSpPr>
            <a:cxnSpLocks noChangeShapeType="1"/>
          </p:cNvCxnSpPr>
          <p:nvPr/>
        </p:nvCxnSpPr>
        <p:spPr bwMode="auto">
          <a:xfrm rot="5400000">
            <a:off x="4765237" y="3526254"/>
            <a:ext cx="923956" cy="881801"/>
          </a:xfrm>
          <a:prstGeom prst="bentConnector3">
            <a:avLst>
              <a:gd name="adj1" fmla="val 50000"/>
            </a:avLst>
          </a:prstGeom>
          <a:noFill/>
          <a:ln w="9525">
            <a:solidFill>
              <a:schemeClr val="tx1"/>
            </a:solidFill>
            <a:miter lim="800000"/>
            <a:headEnd/>
            <a:tailEnd type="triangle" w="med" len="med"/>
          </a:ln>
        </p:spPr>
      </p:cxnSp>
      <p:cxnSp>
        <p:nvCxnSpPr>
          <p:cNvPr id="65555" name="AutoShape 20"/>
          <p:cNvCxnSpPr>
            <a:cxnSpLocks noChangeShapeType="1"/>
          </p:cNvCxnSpPr>
          <p:nvPr/>
        </p:nvCxnSpPr>
        <p:spPr bwMode="auto">
          <a:xfrm rot="5400000">
            <a:off x="3764739" y="2478863"/>
            <a:ext cx="3114720" cy="785818"/>
          </a:xfrm>
          <a:prstGeom prst="bentConnector3">
            <a:avLst>
              <a:gd name="adj1" fmla="val 50000"/>
            </a:avLst>
          </a:prstGeom>
          <a:noFill/>
          <a:ln w="9525">
            <a:solidFill>
              <a:schemeClr val="tx1"/>
            </a:solidFill>
            <a:miter lim="800000"/>
            <a:headEnd/>
            <a:tailEnd type="triangle" w="med" len="med"/>
          </a:ln>
        </p:spPr>
      </p:cxnSp>
      <p:sp>
        <p:nvSpPr>
          <p:cNvPr id="65556" name="Oval 59"/>
          <p:cNvSpPr>
            <a:spLocks noChangeArrowheads="1"/>
          </p:cNvSpPr>
          <p:nvPr/>
        </p:nvSpPr>
        <p:spPr bwMode="auto">
          <a:xfrm>
            <a:off x="3714744" y="5300639"/>
            <a:ext cx="215900" cy="287337"/>
          </a:xfrm>
          <a:prstGeom prst="ellipse">
            <a:avLst/>
          </a:prstGeom>
          <a:solidFill>
            <a:srgbClr val="99FF33"/>
          </a:solidFill>
          <a:ln w="9525">
            <a:solidFill>
              <a:schemeClr val="tx1"/>
            </a:solidFill>
            <a:miter lim="800000"/>
            <a:headEnd/>
            <a:tailEnd/>
          </a:ln>
        </p:spPr>
        <p:txBody>
          <a:bodyPr wrap="none" anchor="ctr"/>
          <a:lstStyle/>
          <a:p>
            <a:endParaRPr lang="fr-FR">
              <a:solidFill>
                <a:srgbClr val="99FF33"/>
              </a:solidFill>
              <a:latin typeface="Aparajita" pitchFamily="34" charset="0"/>
              <a:cs typeface="Aparajita" pitchFamily="34" charset="0"/>
            </a:endParaRPr>
          </a:p>
        </p:txBody>
      </p:sp>
      <p:sp>
        <p:nvSpPr>
          <p:cNvPr id="65557" name="Oval 59"/>
          <p:cNvSpPr>
            <a:spLocks noChangeArrowheads="1"/>
          </p:cNvSpPr>
          <p:nvPr/>
        </p:nvSpPr>
        <p:spPr bwMode="auto">
          <a:xfrm>
            <a:off x="3914736" y="4643446"/>
            <a:ext cx="215900" cy="287337"/>
          </a:xfrm>
          <a:prstGeom prst="ellipse">
            <a:avLst/>
          </a:prstGeom>
          <a:solidFill>
            <a:srgbClr val="99FF33"/>
          </a:solidFill>
          <a:ln w="9525">
            <a:solidFill>
              <a:schemeClr val="tx1"/>
            </a:solidFill>
            <a:miter lim="800000"/>
            <a:headEnd/>
            <a:tailEnd/>
          </a:ln>
        </p:spPr>
        <p:txBody>
          <a:bodyPr wrap="none" anchor="ctr"/>
          <a:lstStyle/>
          <a:p>
            <a:endParaRPr lang="fr-FR">
              <a:solidFill>
                <a:srgbClr val="99FF33"/>
              </a:solidFill>
              <a:latin typeface="Aparajita" pitchFamily="34" charset="0"/>
              <a:cs typeface="Aparajita" pitchFamily="34" charset="0"/>
            </a:endParaRPr>
          </a:p>
        </p:txBody>
      </p:sp>
      <p:sp>
        <p:nvSpPr>
          <p:cNvPr id="65558" name="Oval 59"/>
          <p:cNvSpPr>
            <a:spLocks noChangeArrowheads="1"/>
          </p:cNvSpPr>
          <p:nvPr/>
        </p:nvSpPr>
        <p:spPr bwMode="auto">
          <a:xfrm>
            <a:off x="4927604" y="4856175"/>
            <a:ext cx="215900" cy="287337"/>
          </a:xfrm>
          <a:prstGeom prst="ellipse">
            <a:avLst/>
          </a:prstGeom>
          <a:solidFill>
            <a:srgbClr val="99FF33"/>
          </a:solidFill>
          <a:ln w="9525">
            <a:solidFill>
              <a:schemeClr val="tx1"/>
            </a:solidFill>
            <a:miter lim="800000"/>
            <a:headEnd/>
            <a:tailEnd/>
          </a:ln>
        </p:spPr>
        <p:txBody>
          <a:bodyPr wrap="none" anchor="ctr"/>
          <a:lstStyle/>
          <a:p>
            <a:endParaRPr lang="fr-FR">
              <a:solidFill>
                <a:srgbClr val="99FF33"/>
              </a:solidFill>
              <a:latin typeface="Aparajita" pitchFamily="34" charset="0"/>
              <a:cs typeface="Aparajita" pitchFamily="34" charset="0"/>
            </a:endParaRPr>
          </a:p>
        </p:txBody>
      </p:sp>
      <p:sp>
        <p:nvSpPr>
          <p:cNvPr id="65560" name="Text Box 25"/>
          <p:cNvSpPr txBox="1">
            <a:spLocks noChangeArrowheads="1"/>
          </p:cNvSpPr>
          <p:nvPr/>
        </p:nvSpPr>
        <p:spPr bwMode="auto">
          <a:xfrm>
            <a:off x="3000364" y="5043464"/>
            <a:ext cx="1579562" cy="523875"/>
          </a:xfrm>
          <a:prstGeom prst="rect">
            <a:avLst/>
          </a:prstGeom>
          <a:noFill/>
          <a:ln w="9525">
            <a:noFill/>
            <a:miter lim="800000"/>
            <a:headEnd/>
            <a:tailEnd/>
          </a:ln>
        </p:spPr>
        <p:txBody>
          <a:bodyPr>
            <a:spAutoFit/>
          </a:bodyPr>
          <a:lstStyle/>
          <a:p>
            <a:r>
              <a:rPr lang="fr-FR" sz="1400" b="1" dirty="0">
                <a:solidFill>
                  <a:srgbClr val="000000"/>
                </a:solidFill>
                <a:latin typeface="Aparajita" pitchFamily="34" charset="0"/>
                <a:cs typeface="Aparajita" pitchFamily="34" charset="0"/>
              </a:rPr>
              <a:t>Douala</a:t>
            </a:r>
            <a:endParaRPr lang="fr-FR" sz="1400" dirty="0">
              <a:solidFill>
                <a:srgbClr val="000000"/>
              </a:solidFill>
              <a:latin typeface="Aparajita" pitchFamily="34" charset="0"/>
              <a:cs typeface="Aparajita" pitchFamily="34" charset="0"/>
            </a:endParaRPr>
          </a:p>
          <a:p>
            <a:r>
              <a:rPr lang="fr-FR" sz="1400" dirty="0">
                <a:solidFill>
                  <a:srgbClr val="000000"/>
                </a:solidFill>
                <a:latin typeface="Aparajita" pitchFamily="34" charset="0"/>
                <a:cs typeface="Aparajita" pitchFamily="34" charset="0"/>
              </a:rPr>
              <a:t>(Littoral)</a:t>
            </a:r>
          </a:p>
        </p:txBody>
      </p:sp>
      <p:grpSp>
        <p:nvGrpSpPr>
          <p:cNvPr id="3" name="Groupe 3"/>
          <p:cNvGrpSpPr>
            <a:grpSpLocks/>
          </p:cNvGrpSpPr>
          <p:nvPr/>
        </p:nvGrpSpPr>
        <p:grpSpPr bwMode="auto">
          <a:xfrm>
            <a:off x="1262055" y="325414"/>
            <a:ext cx="2309813" cy="1190625"/>
            <a:chOff x="2667916" y="1155700"/>
            <a:chExt cx="2309813" cy="1190625"/>
          </a:xfrm>
        </p:grpSpPr>
        <p:sp>
          <p:nvSpPr>
            <p:cNvPr id="65599" name="Oval 59"/>
            <p:cNvSpPr>
              <a:spLocks noChangeArrowheads="1"/>
            </p:cNvSpPr>
            <p:nvPr/>
          </p:nvSpPr>
          <p:spPr bwMode="auto">
            <a:xfrm>
              <a:off x="2674266" y="1597025"/>
              <a:ext cx="287338" cy="296862"/>
            </a:xfrm>
            <a:prstGeom prst="ellipse">
              <a:avLst/>
            </a:prstGeom>
            <a:solidFill>
              <a:srgbClr val="99FF33"/>
            </a:solidFill>
            <a:ln w="9525">
              <a:solidFill>
                <a:schemeClr val="tx1"/>
              </a:solidFill>
              <a:miter lim="800000"/>
              <a:headEnd/>
              <a:tailEnd/>
            </a:ln>
          </p:spPr>
          <p:txBody>
            <a:bodyPr wrap="none" anchor="ctr"/>
            <a:lstStyle/>
            <a:p>
              <a:endParaRPr lang="fr-FR">
                <a:solidFill>
                  <a:srgbClr val="99FF33"/>
                </a:solidFill>
                <a:latin typeface="Aparajita" pitchFamily="34" charset="0"/>
                <a:cs typeface="Aparajita" pitchFamily="34" charset="0"/>
              </a:endParaRPr>
            </a:p>
          </p:txBody>
        </p:sp>
        <p:sp>
          <p:nvSpPr>
            <p:cNvPr id="65600" name="Text Box 53"/>
            <p:cNvSpPr txBox="1">
              <a:spLocks noChangeArrowheads="1"/>
            </p:cNvSpPr>
            <p:nvPr/>
          </p:nvSpPr>
          <p:spPr bwMode="auto">
            <a:xfrm>
              <a:off x="3093366" y="1155700"/>
              <a:ext cx="1878013" cy="306387"/>
            </a:xfrm>
            <a:prstGeom prst="rect">
              <a:avLst/>
            </a:prstGeom>
            <a:noFill/>
            <a:ln w="9525">
              <a:noFill/>
              <a:miter lim="800000"/>
              <a:headEnd/>
              <a:tailEnd/>
            </a:ln>
          </p:spPr>
          <p:txBody>
            <a:bodyPr>
              <a:spAutoFit/>
            </a:bodyPr>
            <a:lstStyle/>
            <a:p>
              <a:r>
                <a:rPr lang="fr-FR" sz="1400" dirty="0">
                  <a:solidFill>
                    <a:srgbClr val="000000"/>
                  </a:solidFill>
                  <a:latin typeface="Aparajita" pitchFamily="34" charset="0"/>
                  <a:cs typeface="Aparajita" pitchFamily="34" charset="0"/>
                </a:rPr>
                <a:t>Agence Régionale</a:t>
              </a:r>
            </a:p>
          </p:txBody>
        </p:sp>
        <p:sp>
          <p:nvSpPr>
            <p:cNvPr id="65601" name="Text Box 53"/>
            <p:cNvSpPr txBox="1">
              <a:spLocks noChangeArrowheads="1"/>
            </p:cNvSpPr>
            <p:nvPr/>
          </p:nvSpPr>
          <p:spPr bwMode="auto">
            <a:xfrm>
              <a:off x="3099716" y="1649403"/>
              <a:ext cx="1878013" cy="307975"/>
            </a:xfrm>
            <a:prstGeom prst="rect">
              <a:avLst/>
            </a:prstGeom>
            <a:noFill/>
            <a:ln w="9525">
              <a:noFill/>
              <a:miter lim="800000"/>
              <a:headEnd/>
              <a:tailEnd/>
            </a:ln>
          </p:spPr>
          <p:txBody>
            <a:bodyPr>
              <a:spAutoFit/>
            </a:bodyPr>
            <a:lstStyle/>
            <a:p>
              <a:r>
                <a:rPr lang="fr-FR" sz="1400">
                  <a:solidFill>
                    <a:srgbClr val="000000"/>
                  </a:solidFill>
                  <a:latin typeface="Aparajita" pitchFamily="34" charset="0"/>
                  <a:cs typeface="Aparajita" pitchFamily="34" charset="0"/>
                </a:rPr>
                <a:t>Agence Locale </a:t>
              </a:r>
              <a:r>
                <a:rPr lang="fr-FR" sz="1400" b="1">
                  <a:solidFill>
                    <a:srgbClr val="000000"/>
                  </a:solidFill>
                  <a:latin typeface="Aparajita" pitchFamily="34" charset="0"/>
                  <a:cs typeface="Aparajita" pitchFamily="34" charset="0"/>
                </a:rPr>
                <a:t>(*)</a:t>
              </a:r>
            </a:p>
          </p:txBody>
        </p:sp>
        <p:sp>
          <p:nvSpPr>
            <p:cNvPr id="65602" name="Text Box 53"/>
            <p:cNvSpPr txBox="1">
              <a:spLocks noChangeArrowheads="1"/>
            </p:cNvSpPr>
            <p:nvPr/>
          </p:nvSpPr>
          <p:spPr bwMode="auto">
            <a:xfrm>
              <a:off x="3099716" y="2038350"/>
              <a:ext cx="1878013" cy="307975"/>
            </a:xfrm>
            <a:prstGeom prst="rect">
              <a:avLst/>
            </a:prstGeom>
            <a:noFill/>
            <a:ln w="9525">
              <a:noFill/>
              <a:miter lim="800000"/>
              <a:headEnd/>
              <a:tailEnd/>
            </a:ln>
          </p:spPr>
          <p:txBody>
            <a:bodyPr>
              <a:spAutoFit/>
            </a:bodyPr>
            <a:lstStyle/>
            <a:p>
              <a:r>
                <a:rPr lang="fr-FR" sz="1400" dirty="0">
                  <a:solidFill>
                    <a:srgbClr val="000000"/>
                  </a:solidFill>
                  <a:latin typeface="Aparajita" pitchFamily="34" charset="0"/>
                  <a:cs typeface="Aparajita" pitchFamily="34" charset="0"/>
                </a:rPr>
                <a:t>Siège sociale</a:t>
              </a:r>
            </a:p>
          </p:txBody>
        </p:sp>
        <p:sp>
          <p:nvSpPr>
            <p:cNvPr id="51" name="Rectangle 50"/>
            <p:cNvSpPr/>
            <p:nvPr/>
          </p:nvSpPr>
          <p:spPr>
            <a:xfrm>
              <a:off x="2667916" y="1174750"/>
              <a:ext cx="287338" cy="287337"/>
            </a:xfrm>
            <a:prstGeom prst="rect">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latin typeface="Aparajita" pitchFamily="34" charset="0"/>
                <a:cs typeface="Aparajita" pitchFamily="34" charset="0"/>
              </a:endParaRPr>
            </a:p>
          </p:txBody>
        </p:sp>
      </p:grpSp>
      <p:sp>
        <p:nvSpPr>
          <p:cNvPr id="53" name="Rectangle 52"/>
          <p:cNvSpPr/>
          <p:nvPr/>
        </p:nvSpPr>
        <p:spPr>
          <a:xfrm>
            <a:off x="5656223" y="1200126"/>
            <a:ext cx="288925" cy="288925"/>
          </a:xfrm>
          <a:prstGeom prst="rect">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latin typeface="Aparajita" pitchFamily="34" charset="0"/>
              <a:cs typeface="Aparajita" pitchFamily="34" charset="0"/>
            </a:endParaRPr>
          </a:p>
        </p:txBody>
      </p:sp>
      <p:sp>
        <p:nvSpPr>
          <p:cNvPr id="54" name="Rectangle 53"/>
          <p:cNvSpPr/>
          <p:nvPr/>
        </p:nvSpPr>
        <p:spPr>
          <a:xfrm>
            <a:off x="5513348" y="2136751"/>
            <a:ext cx="287338" cy="287338"/>
          </a:xfrm>
          <a:prstGeom prst="rect">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latin typeface="Aparajita" pitchFamily="34" charset="0"/>
              <a:cs typeface="Aparajita" pitchFamily="34" charset="0"/>
            </a:endParaRPr>
          </a:p>
        </p:txBody>
      </p:sp>
      <p:sp>
        <p:nvSpPr>
          <p:cNvPr id="55" name="Rectangle 54"/>
          <p:cNvSpPr/>
          <p:nvPr/>
        </p:nvSpPr>
        <p:spPr>
          <a:xfrm>
            <a:off x="5564148" y="3216251"/>
            <a:ext cx="287338" cy="288925"/>
          </a:xfrm>
          <a:prstGeom prst="rect">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latin typeface="Aparajita" pitchFamily="34" charset="0"/>
              <a:cs typeface="Aparajita" pitchFamily="34" charset="0"/>
            </a:endParaRPr>
          </a:p>
        </p:txBody>
      </p:sp>
      <p:sp>
        <p:nvSpPr>
          <p:cNvPr id="57" name="Rectangle 56"/>
          <p:cNvSpPr/>
          <p:nvPr/>
        </p:nvSpPr>
        <p:spPr>
          <a:xfrm>
            <a:off x="3640098" y="3819501"/>
            <a:ext cx="288925" cy="288925"/>
          </a:xfrm>
          <a:prstGeom prst="rect">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latin typeface="Aparajita" pitchFamily="34" charset="0"/>
              <a:cs typeface="Aparajita" pitchFamily="34" charset="0"/>
            </a:endParaRPr>
          </a:p>
        </p:txBody>
      </p:sp>
      <p:sp>
        <p:nvSpPr>
          <p:cNvPr id="58" name="Rectangle 57"/>
          <p:cNvSpPr/>
          <p:nvPr/>
        </p:nvSpPr>
        <p:spPr>
          <a:xfrm>
            <a:off x="3208298" y="4286256"/>
            <a:ext cx="288925" cy="287338"/>
          </a:xfrm>
          <a:prstGeom prst="rect">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latin typeface="Aparajita" pitchFamily="34" charset="0"/>
              <a:cs typeface="Aparajita" pitchFamily="34" charset="0"/>
            </a:endParaRPr>
          </a:p>
        </p:txBody>
      </p:sp>
      <p:sp>
        <p:nvSpPr>
          <p:cNvPr id="61" name="Rectangle 60"/>
          <p:cNvSpPr/>
          <p:nvPr/>
        </p:nvSpPr>
        <p:spPr>
          <a:xfrm>
            <a:off x="5643570" y="4500570"/>
            <a:ext cx="287337" cy="287338"/>
          </a:xfrm>
          <a:prstGeom prst="rect">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latin typeface="Aparajita" pitchFamily="34" charset="0"/>
              <a:cs typeface="Aparajita" pitchFamily="34" charset="0"/>
            </a:endParaRPr>
          </a:p>
        </p:txBody>
      </p:sp>
      <p:cxnSp>
        <p:nvCxnSpPr>
          <p:cNvPr id="65571" name="AutoShape 55"/>
          <p:cNvCxnSpPr>
            <a:cxnSpLocks noChangeShapeType="1"/>
            <a:stCxn id="56" idx="3"/>
          </p:cNvCxnSpPr>
          <p:nvPr/>
        </p:nvCxnSpPr>
        <p:spPr bwMode="auto">
          <a:xfrm>
            <a:off x="4216361" y="3675833"/>
            <a:ext cx="498515" cy="753299"/>
          </a:xfrm>
          <a:prstGeom prst="bentConnector2">
            <a:avLst/>
          </a:prstGeom>
          <a:noFill/>
          <a:ln w="9525">
            <a:solidFill>
              <a:schemeClr val="tx1"/>
            </a:solidFill>
            <a:miter lim="800000"/>
            <a:headEnd/>
            <a:tailEnd type="triangle" w="med" len="med"/>
          </a:ln>
        </p:spPr>
      </p:cxnSp>
      <p:sp>
        <p:nvSpPr>
          <p:cNvPr id="56" name="Rectangle 55"/>
          <p:cNvSpPr/>
          <p:nvPr/>
        </p:nvSpPr>
        <p:spPr>
          <a:xfrm>
            <a:off x="3929023" y="3532164"/>
            <a:ext cx="287338" cy="287337"/>
          </a:xfrm>
          <a:prstGeom prst="rect">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latin typeface="Aparajita" pitchFamily="34" charset="0"/>
              <a:cs typeface="Aparajita" pitchFamily="34" charset="0"/>
            </a:endParaRPr>
          </a:p>
        </p:txBody>
      </p:sp>
      <p:sp>
        <p:nvSpPr>
          <p:cNvPr id="65597" name="Text Box 36"/>
          <p:cNvSpPr txBox="1">
            <a:spLocks noChangeArrowheads="1"/>
          </p:cNvSpPr>
          <p:nvPr/>
        </p:nvSpPr>
        <p:spPr bwMode="auto">
          <a:xfrm>
            <a:off x="4482144" y="5572140"/>
            <a:ext cx="2018682" cy="504000"/>
          </a:xfrm>
          <a:prstGeom prst="rect">
            <a:avLst/>
          </a:prstGeom>
          <a:noFill/>
          <a:ln w="9525">
            <a:noFill/>
            <a:miter lim="800000"/>
            <a:headEnd/>
            <a:tailEnd/>
          </a:ln>
        </p:spPr>
        <p:txBody>
          <a:bodyPr>
            <a:spAutoFit/>
          </a:bodyPr>
          <a:lstStyle/>
          <a:p>
            <a:r>
              <a:rPr lang="fr-FR" sz="1400" b="1" dirty="0">
                <a:solidFill>
                  <a:srgbClr val="000000"/>
                </a:solidFill>
                <a:latin typeface="Aparajita" pitchFamily="34" charset="0"/>
                <a:cs typeface="Aparajita" pitchFamily="34" charset="0"/>
              </a:rPr>
              <a:t>Ebolowa</a:t>
            </a:r>
            <a:endParaRPr lang="fr-FR" sz="1400" dirty="0">
              <a:solidFill>
                <a:srgbClr val="000000"/>
              </a:solidFill>
              <a:latin typeface="Aparajita" pitchFamily="34" charset="0"/>
              <a:cs typeface="Aparajita" pitchFamily="34" charset="0"/>
            </a:endParaRPr>
          </a:p>
          <a:p>
            <a:r>
              <a:rPr lang="fr-FR" sz="1400" dirty="0">
                <a:solidFill>
                  <a:srgbClr val="000000"/>
                </a:solidFill>
                <a:latin typeface="Aparajita" pitchFamily="34" charset="0"/>
                <a:cs typeface="Aparajita" pitchFamily="34" charset="0"/>
              </a:rPr>
              <a:t>(Sud)</a:t>
            </a:r>
          </a:p>
        </p:txBody>
      </p:sp>
      <p:sp>
        <p:nvSpPr>
          <p:cNvPr id="72" name="Rectangle 71"/>
          <p:cNvSpPr/>
          <p:nvPr/>
        </p:nvSpPr>
        <p:spPr>
          <a:xfrm>
            <a:off x="4214810" y="5572140"/>
            <a:ext cx="288925" cy="288925"/>
          </a:xfrm>
          <a:prstGeom prst="rect">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latin typeface="Aparajita" pitchFamily="34" charset="0"/>
              <a:cs typeface="Aparajita" pitchFamily="34" charset="0"/>
            </a:endParaRPr>
          </a:p>
        </p:txBody>
      </p:sp>
      <p:sp>
        <p:nvSpPr>
          <p:cNvPr id="65575" name="Oval 59"/>
          <p:cNvSpPr>
            <a:spLocks noChangeArrowheads="1"/>
          </p:cNvSpPr>
          <p:nvPr/>
        </p:nvSpPr>
        <p:spPr bwMode="auto">
          <a:xfrm>
            <a:off x="3497223" y="5548289"/>
            <a:ext cx="215900" cy="288925"/>
          </a:xfrm>
          <a:prstGeom prst="ellipse">
            <a:avLst/>
          </a:prstGeom>
          <a:solidFill>
            <a:srgbClr val="99FF33"/>
          </a:solidFill>
          <a:ln w="9525">
            <a:solidFill>
              <a:schemeClr val="tx1"/>
            </a:solidFill>
            <a:miter lim="800000"/>
            <a:headEnd/>
            <a:tailEnd/>
          </a:ln>
        </p:spPr>
        <p:txBody>
          <a:bodyPr wrap="none" anchor="ctr"/>
          <a:lstStyle/>
          <a:p>
            <a:endParaRPr lang="fr-FR">
              <a:solidFill>
                <a:srgbClr val="99FF33"/>
              </a:solidFill>
              <a:latin typeface="Aparajita" pitchFamily="34" charset="0"/>
              <a:cs typeface="Aparajita" pitchFamily="34" charset="0"/>
            </a:endParaRPr>
          </a:p>
        </p:txBody>
      </p:sp>
      <p:sp>
        <p:nvSpPr>
          <p:cNvPr id="65577" name="Text Box 26"/>
          <p:cNvSpPr txBox="1">
            <a:spLocks noChangeArrowheads="1"/>
          </p:cNvSpPr>
          <p:nvPr/>
        </p:nvSpPr>
        <p:spPr bwMode="auto">
          <a:xfrm>
            <a:off x="5000628" y="5043464"/>
            <a:ext cx="1762125" cy="307975"/>
          </a:xfrm>
          <a:prstGeom prst="rect">
            <a:avLst/>
          </a:prstGeom>
          <a:noFill/>
          <a:ln w="9525">
            <a:noFill/>
            <a:miter lim="800000"/>
            <a:headEnd/>
            <a:tailEnd/>
          </a:ln>
        </p:spPr>
        <p:txBody>
          <a:bodyPr>
            <a:spAutoFit/>
          </a:bodyPr>
          <a:lstStyle/>
          <a:p>
            <a:r>
              <a:rPr lang="fr-FR" sz="1400" b="1" i="1" dirty="0" err="1">
                <a:solidFill>
                  <a:srgbClr val="000000"/>
                </a:solidFill>
                <a:latin typeface="Aparajita" pitchFamily="34" charset="0"/>
                <a:cs typeface="Aparajita" pitchFamily="34" charset="0"/>
              </a:rPr>
              <a:t>Mvolye</a:t>
            </a:r>
            <a:r>
              <a:rPr lang="fr-FR" sz="1400" b="1" i="1" dirty="0">
                <a:solidFill>
                  <a:srgbClr val="000000"/>
                </a:solidFill>
                <a:latin typeface="Aparajita" pitchFamily="34" charset="0"/>
                <a:cs typeface="Aparajita" pitchFamily="34" charset="0"/>
              </a:rPr>
              <a:t> (*)</a:t>
            </a:r>
            <a:endParaRPr lang="fr-FR" sz="1400" i="1" dirty="0">
              <a:solidFill>
                <a:srgbClr val="000000"/>
              </a:solidFill>
              <a:latin typeface="Aparajita" pitchFamily="34" charset="0"/>
              <a:cs typeface="Aparajita" pitchFamily="34" charset="0"/>
            </a:endParaRPr>
          </a:p>
        </p:txBody>
      </p:sp>
      <p:sp>
        <p:nvSpPr>
          <p:cNvPr id="65578" name="Text Box 26"/>
          <p:cNvSpPr txBox="1">
            <a:spLocks noChangeArrowheads="1"/>
          </p:cNvSpPr>
          <p:nvPr/>
        </p:nvSpPr>
        <p:spPr bwMode="auto">
          <a:xfrm>
            <a:off x="4095759" y="3906843"/>
            <a:ext cx="1762125" cy="307975"/>
          </a:xfrm>
          <a:prstGeom prst="rect">
            <a:avLst/>
          </a:prstGeom>
          <a:noFill/>
          <a:ln w="9525">
            <a:noFill/>
            <a:miter lim="800000"/>
            <a:headEnd/>
            <a:tailEnd/>
          </a:ln>
        </p:spPr>
        <p:txBody>
          <a:bodyPr>
            <a:spAutoFit/>
          </a:bodyPr>
          <a:lstStyle/>
          <a:p>
            <a:r>
              <a:rPr lang="fr-FR" sz="1400" b="1" i="1" dirty="0">
                <a:solidFill>
                  <a:srgbClr val="000000"/>
                </a:solidFill>
                <a:latin typeface="Aparajita" pitchFamily="34" charset="0"/>
                <a:cs typeface="Aparajita" pitchFamily="34" charset="0"/>
              </a:rPr>
              <a:t>Bafia (*)</a:t>
            </a:r>
            <a:endParaRPr lang="fr-FR" sz="1400" i="1" dirty="0">
              <a:solidFill>
                <a:srgbClr val="000000"/>
              </a:solidFill>
              <a:latin typeface="Aparajita" pitchFamily="34" charset="0"/>
              <a:cs typeface="Aparajita" pitchFamily="34" charset="0"/>
            </a:endParaRPr>
          </a:p>
        </p:txBody>
      </p:sp>
      <p:sp>
        <p:nvSpPr>
          <p:cNvPr id="65579" name="Text Box 26"/>
          <p:cNvSpPr txBox="1">
            <a:spLocks noChangeArrowheads="1"/>
          </p:cNvSpPr>
          <p:nvPr/>
        </p:nvSpPr>
        <p:spPr bwMode="auto">
          <a:xfrm>
            <a:off x="2847936" y="5619726"/>
            <a:ext cx="1762125" cy="307975"/>
          </a:xfrm>
          <a:prstGeom prst="rect">
            <a:avLst/>
          </a:prstGeom>
          <a:noFill/>
          <a:ln w="9525">
            <a:noFill/>
            <a:miter lim="800000"/>
            <a:headEnd/>
            <a:tailEnd/>
          </a:ln>
        </p:spPr>
        <p:txBody>
          <a:bodyPr>
            <a:spAutoFit/>
          </a:bodyPr>
          <a:lstStyle/>
          <a:p>
            <a:r>
              <a:rPr lang="fr-FR" sz="1400" b="1" i="1">
                <a:solidFill>
                  <a:srgbClr val="000000"/>
                </a:solidFill>
                <a:latin typeface="Aparajita" pitchFamily="34" charset="0"/>
                <a:cs typeface="Aparajita" pitchFamily="34" charset="0"/>
              </a:rPr>
              <a:t>Kribi (*)</a:t>
            </a:r>
            <a:endParaRPr lang="fr-FR" sz="1400" i="1">
              <a:solidFill>
                <a:srgbClr val="000000"/>
              </a:solidFill>
              <a:latin typeface="Aparajita" pitchFamily="34" charset="0"/>
              <a:cs typeface="Aparajita" pitchFamily="34" charset="0"/>
            </a:endParaRPr>
          </a:p>
        </p:txBody>
      </p:sp>
      <p:sp>
        <p:nvSpPr>
          <p:cNvPr id="65580" name="Text Box 26"/>
          <p:cNvSpPr txBox="1">
            <a:spLocks noChangeArrowheads="1"/>
          </p:cNvSpPr>
          <p:nvPr/>
        </p:nvSpPr>
        <p:spPr bwMode="auto">
          <a:xfrm>
            <a:off x="3428992" y="4429132"/>
            <a:ext cx="1762125" cy="307975"/>
          </a:xfrm>
          <a:prstGeom prst="rect">
            <a:avLst/>
          </a:prstGeom>
          <a:noFill/>
          <a:ln w="9525">
            <a:noFill/>
            <a:miter lim="800000"/>
            <a:headEnd/>
            <a:tailEnd/>
          </a:ln>
        </p:spPr>
        <p:txBody>
          <a:bodyPr>
            <a:spAutoFit/>
          </a:bodyPr>
          <a:lstStyle/>
          <a:p>
            <a:r>
              <a:rPr lang="fr-FR" sz="1400" b="1" i="1" dirty="0">
                <a:solidFill>
                  <a:srgbClr val="000000"/>
                </a:solidFill>
                <a:latin typeface="Aparajita" pitchFamily="34" charset="0"/>
                <a:cs typeface="Aparajita" pitchFamily="34" charset="0"/>
              </a:rPr>
              <a:t>Nkongsamba </a:t>
            </a:r>
            <a:r>
              <a:rPr lang="fr-FR" sz="1400" b="1" i="1" dirty="0" smtClean="0">
                <a:solidFill>
                  <a:srgbClr val="000000"/>
                </a:solidFill>
                <a:latin typeface="Aparajita" pitchFamily="34" charset="0"/>
                <a:cs typeface="Aparajita" pitchFamily="34" charset="0"/>
              </a:rPr>
              <a:t>(*)</a:t>
            </a:r>
            <a:endParaRPr lang="fr-FR" sz="1400" i="1" dirty="0">
              <a:solidFill>
                <a:srgbClr val="000000"/>
              </a:solidFill>
              <a:latin typeface="Aparajita" pitchFamily="34" charset="0"/>
              <a:cs typeface="Aparajita" pitchFamily="34" charset="0"/>
            </a:endParaRPr>
          </a:p>
        </p:txBody>
      </p:sp>
      <p:sp>
        <p:nvSpPr>
          <p:cNvPr id="65581" name="Text Box 26"/>
          <p:cNvSpPr txBox="1">
            <a:spLocks noChangeArrowheads="1"/>
          </p:cNvSpPr>
          <p:nvPr/>
        </p:nvSpPr>
        <p:spPr bwMode="auto">
          <a:xfrm>
            <a:off x="3714744" y="5121289"/>
            <a:ext cx="1762125" cy="307975"/>
          </a:xfrm>
          <a:prstGeom prst="rect">
            <a:avLst/>
          </a:prstGeom>
          <a:noFill/>
          <a:ln w="9525">
            <a:noFill/>
            <a:miter lim="800000"/>
            <a:headEnd/>
            <a:tailEnd/>
          </a:ln>
        </p:spPr>
        <p:txBody>
          <a:bodyPr>
            <a:spAutoFit/>
          </a:bodyPr>
          <a:lstStyle/>
          <a:p>
            <a:r>
              <a:rPr lang="fr-FR" sz="1400" b="1" i="1" dirty="0">
                <a:solidFill>
                  <a:srgbClr val="000000"/>
                </a:solidFill>
                <a:latin typeface="Aparajita" pitchFamily="34" charset="0"/>
                <a:cs typeface="Aparajita" pitchFamily="34" charset="0"/>
              </a:rPr>
              <a:t>Bassa (*)</a:t>
            </a:r>
            <a:endParaRPr lang="fr-FR" sz="1400" i="1" dirty="0">
              <a:solidFill>
                <a:srgbClr val="000000"/>
              </a:solidFill>
              <a:latin typeface="Aparajita" pitchFamily="34" charset="0"/>
              <a:cs typeface="Aparajita" pitchFamily="34" charset="0"/>
            </a:endParaRPr>
          </a:p>
        </p:txBody>
      </p:sp>
      <p:sp>
        <p:nvSpPr>
          <p:cNvPr id="65582" name="Text Box 26"/>
          <p:cNvSpPr txBox="1">
            <a:spLocks noChangeArrowheads="1"/>
          </p:cNvSpPr>
          <p:nvPr/>
        </p:nvSpPr>
        <p:spPr bwMode="auto">
          <a:xfrm>
            <a:off x="2928926" y="4827564"/>
            <a:ext cx="1762125" cy="307975"/>
          </a:xfrm>
          <a:prstGeom prst="rect">
            <a:avLst/>
          </a:prstGeom>
          <a:noFill/>
          <a:ln w="9525">
            <a:noFill/>
            <a:miter lim="800000"/>
            <a:headEnd/>
            <a:tailEnd/>
          </a:ln>
        </p:spPr>
        <p:txBody>
          <a:bodyPr>
            <a:spAutoFit/>
          </a:bodyPr>
          <a:lstStyle/>
          <a:p>
            <a:r>
              <a:rPr lang="fr-FR" sz="1400" b="1" i="1" dirty="0" smtClean="0">
                <a:solidFill>
                  <a:srgbClr val="000000"/>
                </a:solidFill>
                <a:latin typeface="Aparajita" pitchFamily="34" charset="0"/>
                <a:cs typeface="Aparajita" pitchFamily="34" charset="0"/>
              </a:rPr>
              <a:t>Bonabéri </a:t>
            </a:r>
            <a:r>
              <a:rPr lang="fr-FR" sz="1400" b="1" i="1" dirty="0">
                <a:solidFill>
                  <a:srgbClr val="000000"/>
                </a:solidFill>
                <a:latin typeface="Aparajita" pitchFamily="34" charset="0"/>
                <a:cs typeface="Aparajita" pitchFamily="34" charset="0"/>
              </a:rPr>
              <a:t>(*)</a:t>
            </a:r>
            <a:endParaRPr lang="fr-FR" sz="1400" i="1" dirty="0">
              <a:solidFill>
                <a:srgbClr val="000000"/>
              </a:solidFill>
              <a:latin typeface="Aparajita" pitchFamily="34" charset="0"/>
              <a:cs typeface="Aparajita" pitchFamily="34" charset="0"/>
            </a:endParaRPr>
          </a:p>
        </p:txBody>
      </p:sp>
      <p:sp>
        <p:nvSpPr>
          <p:cNvPr id="74" name="Rectangle 73"/>
          <p:cNvSpPr/>
          <p:nvPr/>
        </p:nvSpPr>
        <p:spPr bwMode="auto">
          <a:xfrm>
            <a:off x="4572000" y="4429132"/>
            <a:ext cx="642942" cy="357190"/>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fr-FR">
              <a:latin typeface="Aparajita" pitchFamily="34" charset="0"/>
              <a:cs typeface="Aparajita" pitchFamily="34" charset="0"/>
            </a:endParaRPr>
          </a:p>
        </p:txBody>
      </p:sp>
      <p:cxnSp>
        <p:nvCxnSpPr>
          <p:cNvPr id="154" name="Forme 153"/>
          <p:cNvCxnSpPr/>
          <p:nvPr/>
        </p:nvCxnSpPr>
        <p:spPr>
          <a:xfrm flipV="1">
            <a:off x="4498314" y="4786322"/>
            <a:ext cx="324000" cy="828000"/>
          </a:xfrm>
          <a:prstGeom prst="bentConnector2">
            <a:avLst/>
          </a:prstGeom>
          <a:noFill/>
          <a:ln w="9525">
            <a:solidFill>
              <a:schemeClr val="tx1"/>
            </a:solidFill>
            <a:miter lim="800000"/>
            <a:headEnd/>
            <a:tailEnd type="triangle" w="med" len="med"/>
          </a:ln>
        </p:spPr>
      </p:cxnSp>
      <p:sp>
        <p:nvSpPr>
          <p:cNvPr id="60" name="Rectangle 59"/>
          <p:cNvSpPr/>
          <p:nvPr/>
        </p:nvSpPr>
        <p:spPr>
          <a:xfrm>
            <a:off x="4714876" y="5043464"/>
            <a:ext cx="288925" cy="288925"/>
          </a:xfrm>
          <a:prstGeom prst="rect">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latin typeface="Aparajita" pitchFamily="34" charset="0"/>
              <a:cs typeface="Aparajita" pitchFamily="34" charset="0"/>
            </a:endParaRPr>
          </a:p>
        </p:txBody>
      </p:sp>
      <p:cxnSp>
        <p:nvCxnSpPr>
          <p:cNvPr id="167" name="Forme 166"/>
          <p:cNvCxnSpPr/>
          <p:nvPr/>
        </p:nvCxnSpPr>
        <p:spPr>
          <a:xfrm flipV="1">
            <a:off x="3929058" y="4676074"/>
            <a:ext cx="642942" cy="396000"/>
          </a:xfrm>
          <a:prstGeom prst="bentConnector3">
            <a:avLst>
              <a:gd name="adj1" fmla="val 50000"/>
            </a:avLst>
          </a:prstGeom>
          <a:noFill/>
          <a:ln w="9525">
            <a:solidFill>
              <a:schemeClr val="tx1"/>
            </a:solidFill>
            <a:miter lim="800000"/>
            <a:headEnd/>
            <a:tailEnd type="triangle" w="med" len="med"/>
          </a:ln>
        </p:spPr>
      </p:cxnSp>
      <p:sp>
        <p:nvSpPr>
          <p:cNvPr id="65570" name="Oval 59"/>
          <p:cNvSpPr>
            <a:spLocks noChangeArrowheads="1"/>
          </p:cNvSpPr>
          <p:nvPr/>
        </p:nvSpPr>
        <p:spPr bwMode="auto">
          <a:xfrm>
            <a:off x="4286248" y="4143380"/>
            <a:ext cx="215900" cy="287337"/>
          </a:xfrm>
          <a:prstGeom prst="ellipse">
            <a:avLst/>
          </a:prstGeom>
          <a:solidFill>
            <a:srgbClr val="99FF33"/>
          </a:solidFill>
          <a:ln w="9525">
            <a:solidFill>
              <a:schemeClr val="tx1"/>
            </a:solidFill>
            <a:miter lim="800000"/>
            <a:headEnd/>
            <a:tailEnd/>
          </a:ln>
        </p:spPr>
        <p:txBody>
          <a:bodyPr wrap="none" anchor="ctr"/>
          <a:lstStyle/>
          <a:p>
            <a:endParaRPr lang="fr-FR">
              <a:solidFill>
                <a:srgbClr val="99FF33"/>
              </a:solidFill>
              <a:latin typeface="Aparajita" pitchFamily="34" charset="0"/>
              <a:cs typeface="Aparajita" pitchFamily="34" charset="0"/>
            </a:endParaRPr>
          </a:p>
        </p:txBody>
      </p:sp>
      <p:sp>
        <p:nvSpPr>
          <p:cNvPr id="59" name="Rectangle 58"/>
          <p:cNvSpPr/>
          <p:nvPr/>
        </p:nvSpPr>
        <p:spPr>
          <a:xfrm>
            <a:off x="3786182" y="4900589"/>
            <a:ext cx="288925" cy="287337"/>
          </a:xfrm>
          <a:prstGeom prst="rect">
            <a:avLst/>
          </a:prstGeom>
          <a:gradFill flip="none" rotWithShape="1">
            <a:gsLst>
              <a:gs pos="0">
                <a:srgbClr val="00B050">
                  <a:shade val="30000"/>
                  <a:satMod val="115000"/>
                </a:srgbClr>
              </a:gs>
              <a:gs pos="50000">
                <a:srgbClr val="00B050">
                  <a:shade val="67500"/>
                  <a:satMod val="115000"/>
                </a:srgbClr>
              </a:gs>
              <a:gs pos="100000">
                <a:srgbClr val="00B050">
                  <a:shade val="100000"/>
                  <a:satMod val="115000"/>
                </a:srgbClr>
              </a:gs>
            </a:gsLst>
            <a:lin ang="135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latin typeface="Aparajita" pitchFamily="34" charset="0"/>
              <a:cs typeface="Aparajita" pitchFamily="34" charset="0"/>
            </a:endParaRPr>
          </a:p>
        </p:txBody>
      </p:sp>
      <p:cxnSp>
        <p:nvCxnSpPr>
          <p:cNvPr id="172" name="Connecteur droit avec flèche 171"/>
          <p:cNvCxnSpPr/>
          <p:nvPr/>
        </p:nvCxnSpPr>
        <p:spPr>
          <a:xfrm rot="10800000">
            <a:off x="5214944" y="4643446"/>
            <a:ext cx="428627" cy="1588"/>
          </a:xfrm>
          <a:prstGeom prst="straightConnector1">
            <a:avLst/>
          </a:prstGeom>
          <a:noFill/>
          <a:ln w="9525">
            <a:solidFill>
              <a:schemeClr val="tx1"/>
            </a:solidFill>
            <a:miter lim="800000"/>
            <a:headEnd/>
            <a:tailEnd type="triangle" w="med" len="med"/>
          </a:ln>
        </p:spPr>
      </p:cxnSp>
      <p:sp>
        <p:nvSpPr>
          <p:cNvPr id="207" name="Rectangle 206"/>
          <p:cNvSpPr/>
          <p:nvPr/>
        </p:nvSpPr>
        <p:spPr bwMode="auto">
          <a:xfrm>
            <a:off x="1071538" y="1142984"/>
            <a:ext cx="642942" cy="357190"/>
          </a:xfrm>
          <a:prstGeom prst="rect">
            <a:avLst/>
          </a:prstGeom>
        </p:spPr>
        <p:style>
          <a:lnRef idx="1">
            <a:schemeClr val="accent2"/>
          </a:lnRef>
          <a:fillRef idx="3">
            <a:schemeClr val="accent2"/>
          </a:fillRef>
          <a:effectRef idx="2">
            <a:schemeClr val="accent2"/>
          </a:effectRef>
          <a:fontRef idx="minor">
            <a:schemeClr val="lt1"/>
          </a:fontRef>
        </p:style>
        <p:txBody>
          <a:bodyPr anchor="ctr"/>
          <a:lstStyle/>
          <a:p>
            <a:pPr algn="ctr">
              <a:defRPr/>
            </a:pPr>
            <a:endParaRPr lang="fr-FR">
              <a:latin typeface="Aparajita" pitchFamily="34" charset="0"/>
              <a:cs typeface="Aparajita" pitchFamily="34" charset="0"/>
            </a:endParaRPr>
          </a:p>
        </p:txBody>
      </p:sp>
    </p:spTree>
    <p:extLst>
      <p:ext uri="{BB962C8B-B14F-4D97-AF65-F5344CB8AC3E}">
        <p14:creationId xmlns:p14="http://schemas.microsoft.com/office/powerpoint/2010/main" val="7599774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Thérèse\Bureau\Images\FNE2.jpg"/>
          <p:cNvPicPr>
            <a:picLocks noChangeAspect="1" noChangeArrowheads="1"/>
          </p:cNvPicPr>
          <p:nvPr/>
        </p:nvPicPr>
        <p:blipFill>
          <a:blip r:embed="rId2" cstate="print"/>
          <a:srcRect/>
          <a:stretch>
            <a:fillRect/>
          </a:stretch>
        </p:blipFill>
        <p:spPr bwMode="auto">
          <a:xfrm>
            <a:off x="1" y="0"/>
            <a:ext cx="428595" cy="6858000"/>
          </a:xfrm>
          <a:prstGeom prst="rect">
            <a:avLst/>
          </a:prstGeom>
          <a:noFill/>
        </p:spPr>
      </p:pic>
      <p:sp>
        <p:nvSpPr>
          <p:cNvPr id="2" name="Titre 1"/>
          <p:cNvSpPr>
            <a:spLocks noGrp="1"/>
          </p:cNvSpPr>
          <p:nvPr>
            <p:ph type="title"/>
          </p:nvPr>
        </p:nvSpPr>
        <p:spPr>
          <a:xfrm>
            <a:off x="428596" y="164881"/>
            <a:ext cx="8229600" cy="1143000"/>
          </a:xfrm>
        </p:spPr>
        <p:txBody>
          <a:bodyPr>
            <a:normAutofit/>
          </a:bodyPr>
          <a:lstStyle/>
          <a:p>
            <a:endParaRPr lang="fr-FR" sz="1600" dirty="0"/>
          </a:p>
        </p:txBody>
      </p:sp>
      <p:sp>
        <p:nvSpPr>
          <p:cNvPr id="3" name="Espace réservé du contenu 2"/>
          <p:cNvSpPr>
            <a:spLocks noGrp="1"/>
          </p:cNvSpPr>
          <p:nvPr>
            <p:ph idx="1"/>
          </p:nvPr>
        </p:nvSpPr>
        <p:spPr>
          <a:xfrm>
            <a:off x="457200" y="1600200"/>
            <a:ext cx="8258204" cy="4972072"/>
          </a:xfrm>
        </p:spPr>
        <p:txBody>
          <a:bodyPr>
            <a:normAutofit/>
          </a:bodyPr>
          <a:lstStyle/>
          <a:p>
            <a:pPr marL="0" lvl="8" indent="0">
              <a:buNone/>
            </a:pPr>
            <a:endParaRPr lang="tr-TR" sz="1800" dirty="0"/>
          </a:p>
          <a:p>
            <a:pPr marL="0" lvl="8" indent="0">
              <a:buNone/>
            </a:pPr>
            <a:r>
              <a:rPr lang="tr-TR" sz="1800" smtClean="0"/>
              <a:t>       </a:t>
            </a:r>
            <a:r>
              <a:rPr lang="fr-FR" sz="1800" smtClean="0"/>
              <a:t>Afin </a:t>
            </a:r>
            <a:r>
              <a:rPr lang="fr-FR" sz="1800" dirty="0"/>
              <a:t>d’accomplir cette </a:t>
            </a:r>
            <a:r>
              <a:rPr lang="fr-FR" sz="1800" dirty="0" err="1"/>
              <a:t>mission,le</a:t>
            </a:r>
            <a:r>
              <a:rPr lang="fr-FR" sz="1800" dirty="0"/>
              <a:t> Fonds National de l’Emploi a développé une stratégie d’intervention et de nombreux programmes dédiés à ses publics cibles;</a:t>
            </a:r>
          </a:p>
          <a:p>
            <a:pPr marL="0" indent="0">
              <a:buNone/>
            </a:pPr>
            <a:endParaRPr lang="tr-TR" sz="1800" dirty="0"/>
          </a:p>
          <a:p>
            <a:r>
              <a:rPr lang="fr-FR" sz="1800" dirty="0" smtClean="0"/>
              <a:t>Dont </a:t>
            </a:r>
            <a:r>
              <a:rPr lang="fr-FR" sz="1800" dirty="0" smtClean="0"/>
              <a:t>certains sont implémentés grâce à des partenariats divers: c’est le cas du PAIRPPEV (Programme d’Appui à l’Insertion-Réinsertion Professionnelle des Personnes vulnérables).</a:t>
            </a:r>
          </a:p>
          <a:p>
            <a:endParaRPr lang="fr-FR" sz="1800" dirty="0" smtClean="0"/>
          </a:p>
          <a:p>
            <a:r>
              <a:rPr lang="fr-FR" sz="1800" dirty="0" smtClean="0"/>
              <a:t>Les bénéficiaires de ce programme sont les Adolescents de la Rue, Les personnes Handicapées, les personnes marginales tels que les Pygmées et bientôt les réfugiés.</a:t>
            </a:r>
          </a:p>
          <a:p>
            <a:endParaRPr lang="fr-FR" sz="1800" dirty="0" smtClean="0"/>
          </a:p>
          <a:p>
            <a:r>
              <a:rPr lang="fr-FR" sz="1800" dirty="0" smtClean="0"/>
              <a:t>La stratégie d’intervention est telle présentée ci-dessous: Mr MOUTE A BIDIAS Camille, Directeur Général du FNE présente une segmentation du public cible en huit groupes distincts auxquels sont appliqués des programmes dédiés:</a:t>
            </a:r>
          </a:p>
          <a:p>
            <a:endParaRPr lang="fr-FR" sz="2000" dirty="0" smtClean="0"/>
          </a:p>
        </p:txBody>
      </p:sp>
      <p:pic>
        <p:nvPicPr>
          <p:cNvPr id="6" name="Picture 2" descr="C:\Documents and Settings\Thérèse\Bureau\Images\FNE2.jpg"/>
          <p:cNvPicPr>
            <a:picLocks noChangeAspect="1" noChangeArrowheads="1"/>
          </p:cNvPicPr>
          <p:nvPr/>
        </p:nvPicPr>
        <p:blipFill>
          <a:blip r:embed="rId2" cstate="print"/>
          <a:srcRect/>
          <a:stretch>
            <a:fillRect/>
          </a:stretch>
        </p:blipFill>
        <p:spPr bwMode="auto">
          <a:xfrm>
            <a:off x="8715405" y="0"/>
            <a:ext cx="428595" cy="6858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2000"/>
                                        <p:tgtEl>
                                          <p:spTgt spid="3">
                                            <p:txEl>
                                              <p:pRg st="3" end="3"/>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fade">
                                      <p:cBhvr>
                                        <p:cTn id="13" dur="2000"/>
                                        <p:tgtEl>
                                          <p:spTgt spid="3">
                                            <p:txEl>
                                              <p:pRg st="5" end="5"/>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fade">
                                      <p:cBhvr>
                                        <p:cTn id="16"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536575" y="-684213"/>
            <a:ext cx="1981200" cy="0"/>
          </a:xfrm>
          <a:prstGeom prst="rect">
            <a:avLst/>
          </a:prstGeom>
          <a:solidFill>
            <a:srgbClr val="FFFFFF"/>
          </a:solidFill>
          <a:ln w="9525">
            <a:noFill/>
            <a:miter lim="800000"/>
            <a:headEnd/>
            <a:tailEnd/>
          </a:ln>
        </p:spPr>
        <p:txBody>
          <a:bodyPr wrap="none" anchor="ctr">
            <a:spAutoFit/>
          </a:bodyPr>
          <a:lstStyle/>
          <a:p>
            <a:endParaRPr lang="fr-FR"/>
          </a:p>
        </p:txBody>
      </p:sp>
      <p:graphicFrame>
        <p:nvGraphicFramePr>
          <p:cNvPr id="18502" name="Group 70"/>
          <p:cNvGraphicFramePr>
            <a:graphicFrameLocks noGrp="1"/>
          </p:cNvGraphicFramePr>
          <p:nvPr/>
        </p:nvGraphicFramePr>
        <p:xfrm>
          <a:off x="0" y="115888"/>
          <a:ext cx="9144000" cy="487680"/>
        </p:xfrm>
        <a:graphic>
          <a:graphicData uri="http://schemas.openxmlformats.org/drawingml/2006/table">
            <a:tbl>
              <a:tblPr/>
              <a:tblGrid>
                <a:gridCol w="1373188"/>
                <a:gridCol w="1446212"/>
                <a:gridCol w="3830638"/>
                <a:gridCol w="2493962"/>
              </a:tblGrid>
              <a:tr h="3968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300" b="1" i="0" u="none" strike="noStrike" cap="none" normalizeH="0" baseline="0" smtClean="0">
                          <a:ln>
                            <a:noFill/>
                          </a:ln>
                          <a:solidFill>
                            <a:schemeClr val="bg1"/>
                          </a:solidFill>
                          <a:effectLst/>
                          <a:latin typeface="Arial" charset="0"/>
                          <a:cs typeface="Times New Roman" pitchFamily="18" charset="0"/>
                        </a:rPr>
                        <a:t>Populations cibles</a:t>
                      </a:r>
                      <a:endParaRPr kumimoji="0" lang="fr-FR" sz="1300" b="0" i="0" u="none" strike="noStrike" cap="none" normalizeH="0" baseline="0" smtClean="0">
                        <a:ln>
                          <a:noFill/>
                        </a:ln>
                        <a:solidFill>
                          <a:schemeClr val="bg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300" b="1" i="0" u="none" strike="noStrike" cap="none" normalizeH="0" baseline="0" smtClean="0">
                          <a:ln>
                            <a:noFill/>
                          </a:ln>
                          <a:solidFill>
                            <a:schemeClr val="bg1"/>
                          </a:solidFill>
                          <a:effectLst/>
                          <a:latin typeface="Arial" charset="0"/>
                          <a:cs typeface="Arial" charset="0"/>
                        </a:rPr>
                        <a:t>Mesures d’insertion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300" b="1" i="0" u="none" strike="noStrike" cap="none" normalizeH="0" baseline="0" smtClean="0">
                          <a:ln>
                            <a:noFill/>
                          </a:ln>
                          <a:solidFill>
                            <a:schemeClr val="bg1"/>
                          </a:solidFill>
                          <a:effectLst/>
                          <a:latin typeface="Arial" charset="0"/>
                          <a:cs typeface="Arial" charset="0"/>
                        </a:rPr>
                        <a:t>Solutions préconisées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300" b="1" i="0" u="none" strike="noStrike" cap="none" normalizeH="0" baseline="0" smtClean="0">
                          <a:ln>
                            <a:noFill/>
                          </a:ln>
                          <a:solidFill>
                            <a:schemeClr val="bg1"/>
                          </a:solidFill>
                          <a:effectLst/>
                          <a:latin typeface="Arial" charset="0"/>
                          <a:cs typeface="Times New Roman" pitchFamily="18" charset="0"/>
                        </a:rPr>
                        <a:t>Réponses FNE</a:t>
                      </a:r>
                      <a:endParaRPr kumimoji="0" lang="fr-FR" sz="1300" b="0" i="0" u="none" strike="noStrike" cap="none" normalizeH="0" baseline="0" smtClean="0">
                        <a:ln>
                          <a:noFill/>
                        </a:ln>
                        <a:solidFill>
                          <a:schemeClr val="bg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r>
            </a:tbl>
          </a:graphicData>
        </a:graphic>
      </p:graphicFrame>
      <p:sp>
        <p:nvSpPr>
          <p:cNvPr id="3087" name="Text Box 21"/>
          <p:cNvSpPr txBox="1">
            <a:spLocks noChangeArrowheads="1"/>
          </p:cNvSpPr>
          <p:nvPr/>
        </p:nvSpPr>
        <p:spPr bwMode="auto">
          <a:xfrm>
            <a:off x="1692275" y="0"/>
            <a:ext cx="5543550" cy="188913"/>
          </a:xfrm>
          <a:prstGeom prst="rect">
            <a:avLst/>
          </a:prstGeom>
          <a:solidFill>
            <a:schemeClr val="tx1"/>
          </a:solidFill>
          <a:ln w="9525">
            <a:noFill/>
            <a:miter lim="800000"/>
            <a:headEnd/>
            <a:tailEnd/>
          </a:ln>
        </p:spPr>
        <p:txBody>
          <a:bodyPr wrap="none" lIns="0" tIns="0" rIns="0" bIns="0"/>
          <a:lstStyle/>
          <a:p>
            <a:pPr algn="ctr">
              <a:spcBef>
                <a:spcPts val="900"/>
              </a:spcBef>
              <a:spcAft>
                <a:spcPts val="600"/>
              </a:spcAft>
            </a:pPr>
            <a:r>
              <a:rPr lang="fr-FR" sz="1400" b="1">
                <a:solidFill>
                  <a:schemeClr val="bg1"/>
                </a:solidFill>
              </a:rPr>
              <a:t>Déclinaison de la stratégie du FNE selon les publics cibles</a:t>
            </a:r>
            <a:endParaRPr lang="fr-FR" sz="1400">
              <a:solidFill>
                <a:schemeClr val="bg1"/>
              </a:solidFill>
            </a:endParaRPr>
          </a:p>
        </p:txBody>
      </p:sp>
      <p:grpSp>
        <p:nvGrpSpPr>
          <p:cNvPr id="2" name="Group 80"/>
          <p:cNvGrpSpPr>
            <a:grpSpLocks/>
          </p:cNvGrpSpPr>
          <p:nvPr/>
        </p:nvGrpSpPr>
        <p:grpSpPr bwMode="auto">
          <a:xfrm>
            <a:off x="0" y="693738"/>
            <a:ext cx="9144000" cy="2879725"/>
            <a:chOff x="0" y="482"/>
            <a:chExt cx="5760" cy="1814"/>
          </a:xfrm>
        </p:grpSpPr>
        <p:sp>
          <p:nvSpPr>
            <p:cNvPr id="3102" name="Line 52"/>
            <p:cNvSpPr>
              <a:spLocks noChangeShapeType="1"/>
            </p:cNvSpPr>
            <p:nvPr/>
          </p:nvSpPr>
          <p:spPr bwMode="auto">
            <a:xfrm>
              <a:off x="0" y="2296"/>
              <a:ext cx="5760" cy="0"/>
            </a:xfrm>
            <a:prstGeom prst="line">
              <a:avLst/>
            </a:prstGeom>
            <a:noFill/>
            <a:ln w="19050">
              <a:solidFill>
                <a:schemeClr val="tx1"/>
              </a:solidFill>
              <a:round/>
              <a:headEnd/>
              <a:tailEnd/>
            </a:ln>
          </p:spPr>
          <p:txBody>
            <a:bodyPr/>
            <a:lstStyle/>
            <a:p>
              <a:endParaRPr lang="fr-FR"/>
            </a:p>
          </p:txBody>
        </p:sp>
        <p:grpSp>
          <p:nvGrpSpPr>
            <p:cNvPr id="3" name="Group 79"/>
            <p:cNvGrpSpPr>
              <a:grpSpLocks/>
            </p:cNvGrpSpPr>
            <p:nvPr/>
          </p:nvGrpSpPr>
          <p:grpSpPr bwMode="auto">
            <a:xfrm>
              <a:off x="0" y="482"/>
              <a:ext cx="5760" cy="1694"/>
              <a:chOff x="0" y="527"/>
              <a:chExt cx="5760" cy="1694"/>
            </a:xfrm>
          </p:grpSpPr>
          <p:sp>
            <p:nvSpPr>
              <p:cNvPr id="3104" name="AutoShape 25"/>
              <p:cNvSpPr>
                <a:spLocks noChangeArrowheads="1"/>
              </p:cNvSpPr>
              <p:nvPr/>
            </p:nvSpPr>
            <p:spPr bwMode="auto">
              <a:xfrm>
                <a:off x="1020" y="635"/>
                <a:ext cx="771" cy="245"/>
              </a:xfrm>
              <a:prstGeom prst="chevron">
                <a:avLst>
                  <a:gd name="adj" fmla="val 10839"/>
                </a:avLst>
              </a:prstGeom>
              <a:solidFill>
                <a:schemeClr val="accent1"/>
              </a:solidFill>
              <a:ln w="9525">
                <a:solidFill>
                  <a:schemeClr val="tx1"/>
                </a:solidFill>
                <a:miter lim="800000"/>
                <a:headEnd/>
                <a:tailEnd/>
              </a:ln>
            </p:spPr>
            <p:txBody>
              <a:bodyPr wrap="none" anchor="ctr"/>
              <a:lstStyle/>
              <a:p>
                <a:pPr algn="ctr"/>
                <a:r>
                  <a:rPr lang="fr-FR" sz="1200" b="1"/>
                  <a:t>Emploi salarié</a:t>
                </a:r>
              </a:p>
            </p:txBody>
          </p:sp>
          <p:sp>
            <p:nvSpPr>
              <p:cNvPr id="3105" name="AutoShape 38"/>
              <p:cNvSpPr>
                <a:spLocks noChangeArrowheads="1"/>
              </p:cNvSpPr>
              <p:nvPr/>
            </p:nvSpPr>
            <p:spPr bwMode="auto">
              <a:xfrm>
                <a:off x="1020" y="1242"/>
                <a:ext cx="771" cy="244"/>
              </a:xfrm>
              <a:prstGeom prst="chevron">
                <a:avLst>
                  <a:gd name="adj" fmla="val 10884"/>
                </a:avLst>
              </a:prstGeom>
              <a:solidFill>
                <a:schemeClr val="accent1"/>
              </a:solidFill>
              <a:ln w="9525">
                <a:solidFill>
                  <a:schemeClr val="tx1"/>
                </a:solidFill>
                <a:miter lim="800000"/>
                <a:headEnd/>
                <a:tailEnd/>
              </a:ln>
            </p:spPr>
            <p:txBody>
              <a:bodyPr wrap="none" anchor="ctr"/>
              <a:lstStyle/>
              <a:p>
                <a:pPr algn="ctr"/>
                <a:r>
                  <a:rPr lang="fr-FR" sz="1200" b="1"/>
                  <a:t>Emploi</a:t>
                </a:r>
              </a:p>
              <a:p>
                <a:pPr algn="ctr"/>
                <a:r>
                  <a:rPr lang="fr-FR" sz="1200" b="1"/>
                  <a:t>indépendant</a:t>
                </a:r>
              </a:p>
            </p:txBody>
          </p:sp>
          <p:sp>
            <p:nvSpPr>
              <p:cNvPr id="3106" name="AutoShape 40"/>
              <p:cNvSpPr>
                <a:spLocks noChangeArrowheads="1"/>
              </p:cNvSpPr>
              <p:nvPr/>
            </p:nvSpPr>
            <p:spPr bwMode="auto">
              <a:xfrm>
                <a:off x="1791" y="527"/>
                <a:ext cx="2359" cy="583"/>
              </a:xfrm>
              <a:prstGeom prst="foldedCorner">
                <a:avLst>
                  <a:gd name="adj" fmla="val 12500"/>
                </a:avLst>
              </a:prstGeom>
              <a:solidFill>
                <a:schemeClr val="accent1"/>
              </a:solidFill>
              <a:ln w="9525">
                <a:solidFill>
                  <a:schemeClr val="tx1"/>
                </a:solidFill>
                <a:round/>
                <a:headEnd/>
                <a:tailEnd/>
              </a:ln>
            </p:spPr>
            <p:txBody>
              <a:bodyPr anchor="ctr"/>
              <a:lstStyle/>
              <a:p>
                <a:endParaRPr lang="fr-FR" sz="1200" b="1"/>
              </a:p>
              <a:p>
                <a:r>
                  <a:rPr lang="fr-FR" sz="1200" b="1"/>
                  <a:t>-Placement dans les entreprises ( manœuvres, ouvriers, agents)                                                                                                                           - Placement en emploi de masse (programmes HIMO, emplois agricoles) </a:t>
                </a:r>
              </a:p>
              <a:p>
                <a:endParaRPr lang="fr-FR" sz="1200" b="1"/>
              </a:p>
            </p:txBody>
          </p:sp>
          <p:sp>
            <p:nvSpPr>
              <p:cNvPr id="3107" name="AutoShape 41"/>
              <p:cNvSpPr>
                <a:spLocks noChangeArrowheads="1"/>
              </p:cNvSpPr>
              <p:nvPr/>
            </p:nvSpPr>
            <p:spPr bwMode="auto">
              <a:xfrm>
                <a:off x="1791" y="1200"/>
                <a:ext cx="2359" cy="539"/>
              </a:xfrm>
              <a:prstGeom prst="foldedCorner">
                <a:avLst>
                  <a:gd name="adj" fmla="val 12500"/>
                </a:avLst>
              </a:prstGeom>
              <a:solidFill>
                <a:schemeClr val="accent1"/>
              </a:solidFill>
              <a:ln w="9525">
                <a:solidFill>
                  <a:schemeClr val="tx1"/>
                </a:solidFill>
                <a:round/>
                <a:headEnd/>
                <a:tailEnd/>
              </a:ln>
            </p:spPr>
            <p:txBody>
              <a:bodyPr anchor="ctr"/>
              <a:lstStyle/>
              <a:p>
                <a:r>
                  <a:rPr lang="fr-FR" sz="1200" b="1"/>
                  <a:t>Appui technique ou financier à la création de petits projets dans les domaines de l’artisanat, l’agriculture, l’élevage et la pêche et autres petits métiers,  </a:t>
                </a:r>
              </a:p>
            </p:txBody>
          </p:sp>
          <p:sp>
            <p:nvSpPr>
              <p:cNvPr id="3108" name="AutoShape 42"/>
              <p:cNvSpPr>
                <a:spLocks noChangeArrowheads="1"/>
              </p:cNvSpPr>
              <p:nvPr/>
            </p:nvSpPr>
            <p:spPr bwMode="auto">
              <a:xfrm>
                <a:off x="0" y="799"/>
                <a:ext cx="884" cy="1079"/>
              </a:xfrm>
              <a:prstGeom prst="homePlate">
                <a:avLst>
                  <a:gd name="adj" fmla="val 25000"/>
                </a:avLst>
              </a:prstGeom>
              <a:solidFill>
                <a:schemeClr val="accent1"/>
              </a:solidFill>
              <a:ln w="9525">
                <a:solidFill>
                  <a:schemeClr val="tx1"/>
                </a:solidFill>
                <a:miter lim="800000"/>
                <a:headEnd/>
                <a:tailEnd/>
              </a:ln>
            </p:spPr>
            <p:txBody>
              <a:bodyPr anchor="ctr"/>
              <a:lstStyle/>
              <a:p>
                <a:r>
                  <a:rPr lang="fr-FR" b="1">
                    <a:solidFill>
                      <a:srgbClr val="FF0000"/>
                    </a:solidFill>
                  </a:rPr>
                  <a:t>    -A-</a:t>
                </a:r>
                <a:r>
                  <a:rPr lang="fr-FR" sz="1200" b="1"/>
                  <a:t>       Chercheurs d’emploi </a:t>
                </a:r>
              </a:p>
              <a:p>
                <a:r>
                  <a:rPr lang="fr-FR" sz="1200" b="1"/>
                  <a:t>Analphabètes, vulnérables  handicapés</a:t>
                </a:r>
              </a:p>
            </p:txBody>
          </p:sp>
          <p:sp>
            <p:nvSpPr>
              <p:cNvPr id="3109" name="AutoShape 55"/>
              <p:cNvSpPr>
                <a:spLocks noChangeArrowheads="1"/>
              </p:cNvSpPr>
              <p:nvPr/>
            </p:nvSpPr>
            <p:spPr bwMode="auto">
              <a:xfrm>
                <a:off x="1020" y="1949"/>
                <a:ext cx="771" cy="245"/>
              </a:xfrm>
              <a:prstGeom prst="chevron">
                <a:avLst>
                  <a:gd name="adj" fmla="val 10839"/>
                </a:avLst>
              </a:prstGeom>
              <a:solidFill>
                <a:schemeClr val="accent1"/>
              </a:solidFill>
              <a:ln w="9525">
                <a:solidFill>
                  <a:schemeClr val="tx1"/>
                </a:solidFill>
                <a:miter lim="800000"/>
                <a:headEnd/>
                <a:tailEnd/>
              </a:ln>
            </p:spPr>
            <p:txBody>
              <a:bodyPr wrap="none" anchor="ctr"/>
              <a:lstStyle/>
              <a:p>
                <a:pPr algn="ctr"/>
                <a:r>
                  <a:rPr lang="fr-FR" sz="1200" b="1"/>
                  <a:t>Formation</a:t>
                </a:r>
              </a:p>
            </p:txBody>
          </p:sp>
          <p:sp>
            <p:nvSpPr>
              <p:cNvPr id="3110" name="AutoShape 56"/>
              <p:cNvSpPr>
                <a:spLocks noChangeArrowheads="1"/>
              </p:cNvSpPr>
              <p:nvPr/>
            </p:nvSpPr>
            <p:spPr bwMode="auto">
              <a:xfrm>
                <a:off x="1791" y="1829"/>
                <a:ext cx="2359" cy="392"/>
              </a:xfrm>
              <a:prstGeom prst="foldedCorner">
                <a:avLst>
                  <a:gd name="adj" fmla="val 12500"/>
                </a:avLst>
              </a:prstGeom>
              <a:solidFill>
                <a:schemeClr val="accent1"/>
              </a:solidFill>
              <a:ln w="9525">
                <a:solidFill>
                  <a:schemeClr val="tx1"/>
                </a:solidFill>
                <a:round/>
                <a:headEnd/>
                <a:tailEnd/>
              </a:ln>
            </p:spPr>
            <p:txBody>
              <a:bodyPr anchor="ctr"/>
              <a:lstStyle/>
              <a:p>
                <a:r>
                  <a:rPr lang="fr-FR" sz="1200" b="1"/>
                  <a:t>Acquisition de petits métiers dans l’agriculture, l’artisanat et l’élevage </a:t>
                </a:r>
              </a:p>
            </p:txBody>
          </p:sp>
          <p:sp>
            <p:nvSpPr>
              <p:cNvPr id="3111" name="Text Box 71"/>
              <p:cNvSpPr txBox="1">
                <a:spLocks noChangeArrowheads="1"/>
              </p:cNvSpPr>
              <p:nvPr/>
            </p:nvSpPr>
            <p:spPr bwMode="auto">
              <a:xfrm>
                <a:off x="4228" y="527"/>
                <a:ext cx="1532" cy="1668"/>
              </a:xfrm>
              <a:prstGeom prst="rect">
                <a:avLst/>
              </a:prstGeom>
              <a:noFill/>
              <a:ln w="9525">
                <a:noFill/>
                <a:miter lim="800000"/>
                <a:headEnd/>
                <a:tailEnd/>
              </a:ln>
            </p:spPr>
            <p:txBody>
              <a:bodyPr>
                <a:spAutoFit/>
              </a:bodyPr>
              <a:lstStyle/>
              <a:p>
                <a:pPr>
                  <a:lnSpc>
                    <a:spcPct val="140000"/>
                  </a:lnSpc>
                </a:pPr>
                <a:r>
                  <a:rPr lang="fr-FR" sz="1200" b="1"/>
                  <a:t>-PSU                                                  -USEP                                           -PADER                                                    -Programme PAIRPPEV            -MAIH                                              -Programme FNE/CERAC </a:t>
                </a:r>
              </a:p>
              <a:p>
                <a:pPr>
                  <a:lnSpc>
                    <a:spcPct val="140000"/>
                  </a:lnSpc>
                </a:pPr>
                <a:r>
                  <a:rPr lang="fr-FR" sz="1200" b="1"/>
                  <a:t>-PEJ(PED, PREJ, MICROPAR)                                            -Programme PME/FNE                            -Programme Bayam-salam &amp; vendeurs à la sauvette</a:t>
                </a:r>
              </a:p>
            </p:txBody>
          </p:sp>
        </p:grpSp>
      </p:grpSp>
      <p:grpSp>
        <p:nvGrpSpPr>
          <p:cNvPr id="4" name="Group 82"/>
          <p:cNvGrpSpPr>
            <a:grpSpLocks/>
          </p:cNvGrpSpPr>
          <p:nvPr/>
        </p:nvGrpSpPr>
        <p:grpSpPr bwMode="auto">
          <a:xfrm>
            <a:off x="0" y="3429000"/>
            <a:ext cx="9144000" cy="3429000"/>
            <a:chOff x="0" y="2296"/>
            <a:chExt cx="5760" cy="2024"/>
          </a:xfrm>
        </p:grpSpPr>
        <p:grpSp>
          <p:nvGrpSpPr>
            <p:cNvPr id="5" name="Group 81"/>
            <p:cNvGrpSpPr>
              <a:grpSpLocks/>
            </p:cNvGrpSpPr>
            <p:nvPr/>
          </p:nvGrpSpPr>
          <p:grpSpPr bwMode="auto">
            <a:xfrm>
              <a:off x="0" y="2432"/>
              <a:ext cx="5760" cy="1888"/>
              <a:chOff x="0" y="2432"/>
              <a:chExt cx="5760" cy="1888"/>
            </a:xfrm>
          </p:grpSpPr>
          <p:sp>
            <p:nvSpPr>
              <p:cNvPr id="3092" name="AutoShape 43"/>
              <p:cNvSpPr>
                <a:spLocks noChangeArrowheads="1"/>
              </p:cNvSpPr>
              <p:nvPr/>
            </p:nvSpPr>
            <p:spPr bwMode="auto">
              <a:xfrm>
                <a:off x="1020" y="2601"/>
                <a:ext cx="771" cy="226"/>
              </a:xfrm>
              <a:prstGeom prst="chevron">
                <a:avLst>
                  <a:gd name="adj" fmla="val 11751"/>
                </a:avLst>
              </a:prstGeom>
              <a:solidFill>
                <a:srgbClr val="FFC081"/>
              </a:solidFill>
              <a:ln w="9525">
                <a:solidFill>
                  <a:schemeClr val="tx1"/>
                </a:solidFill>
                <a:miter lim="800000"/>
                <a:headEnd/>
                <a:tailEnd/>
              </a:ln>
            </p:spPr>
            <p:txBody>
              <a:bodyPr wrap="none" anchor="ctr"/>
              <a:lstStyle/>
              <a:p>
                <a:pPr algn="ctr"/>
                <a:r>
                  <a:rPr lang="fr-FR" sz="1200" b="1"/>
                  <a:t>Emploi salarié</a:t>
                </a:r>
              </a:p>
            </p:txBody>
          </p:sp>
          <p:sp>
            <p:nvSpPr>
              <p:cNvPr id="3093" name="AutoShape 44"/>
              <p:cNvSpPr>
                <a:spLocks noChangeArrowheads="1"/>
              </p:cNvSpPr>
              <p:nvPr/>
            </p:nvSpPr>
            <p:spPr bwMode="auto">
              <a:xfrm>
                <a:off x="1020" y="3112"/>
                <a:ext cx="771" cy="226"/>
              </a:xfrm>
              <a:prstGeom prst="chevron">
                <a:avLst>
                  <a:gd name="adj" fmla="val 11751"/>
                </a:avLst>
              </a:prstGeom>
              <a:solidFill>
                <a:srgbClr val="FFC081"/>
              </a:solidFill>
              <a:ln w="9525">
                <a:solidFill>
                  <a:schemeClr val="tx1"/>
                </a:solidFill>
                <a:miter lim="800000"/>
                <a:headEnd/>
                <a:tailEnd/>
              </a:ln>
            </p:spPr>
            <p:txBody>
              <a:bodyPr wrap="none" anchor="ctr"/>
              <a:lstStyle/>
              <a:p>
                <a:pPr algn="ctr"/>
                <a:r>
                  <a:rPr lang="fr-FR" sz="1200" b="1"/>
                  <a:t>Emploi</a:t>
                </a:r>
              </a:p>
              <a:p>
                <a:pPr algn="ctr"/>
                <a:r>
                  <a:rPr lang="fr-FR" sz="1200" b="1"/>
                  <a:t>indépendant</a:t>
                </a:r>
              </a:p>
            </p:txBody>
          </p:sp>
          <p:sp>
            <p:nvSpPr>
              <p:cNvPr id="3094" name="AutoShape 45"/>
              <p:cNvSpPr>
                <a:spLocks noChangeArrowheads="1"/>
              </p:cNvSpPr>
              <p:nvPr/>
            </p:nvSpPr>
            <p:spPr bwMode="auto">
              <a:xfrm>
                <a:off x="1791" y="2509"/>
                <a:ext cx="2404" cy="595"/>
              </a:xfrm>
              <a:prstGeom prst="foldedCorner">
                <a:avLst>
                  <a:gd name="adj" fmla="val 12500"/>
                </a:avLst>
              </a:prstGeom>
              <a:solidFill>
                <a:srgbClr val="FFC081"/>
              </a:solidFill>
              <a:ln w="9525">
                <a:solidFill>
                  <a:schemeClr val="tx1"/>
                </a:solidFill>
                <a:round/>
                <a:headEnd/>
                <a:tailEnd/>
              </a:ln>
            </p:spPr>
            <p:txBody>
              <a:bodyPr anchor="ctr"/>
              <a:lstStyle/>
              <a:p>
                <a:pPr>
                  <a:lnSpc>
                    <a:spcPct val="110000"/>
                  </a:lnSpc>
                </a:pPr>
                <a:endParaRPr lang="fr-FR" sz="1200" b="1" dirty="0"/>
              </a:p>
              <a:p>
                <a:pPr>
                  <a:lnSpc>
                    <a:spcPct val="110000"/>
                  </a:lnSpc>
                </a:pPr>
                <a:r>
                  <a:rPr lang="fr-FR" sz="1200" b="1" dirty="0"/>
                  <a:t>-accompagnement personnalisé et mesures d’appui à la recherche d’un emploi                                      </a:t>
                </a:r>
                <a:r>
                  <a:rPr lang="fr-FR" sz="1200" b="1" dirty="0" smtClean="0"/>
                  <a:t>                                                              </a:t>
                </a:r>
                <a:r>
                  <a:rPr lang="fr-FR" sz="1200" b="1" dirty="0"/>
                  <a:t>-divers appuis financiers                                           -incitations à l’embauche</a:t>
                </a:r>
              </a:p>
            </p:txBody>
          </p:sp>
          <p:sp>
            <p:nvSpPr>
              <p:cNvPr id="3095" name="AutoShape 46"/>
              <p:cNvSpPr>
                <a:spLocks noChangeArrowheads="1"/>
              </p:cNvSpPr>
              <p:nvPr/>
            </p:nvSpPr>
            <p:spPr bwMode="auto">
              <a:xfrm>
                <a:off x="1791" y="3158"/>
                <a:ext cx="2359" cy="272"/>
              </a:xfrm>
              <a:prstGeom prst="foldedCorner">
                <a:avLst>
                  <a:gd name="adj" fmla="val 12500"/>
                </a:avLst>
              </a:prstGeom>
              <a:solidFill>
                <a:srgbClr val="FFC081"/>
              </a:solidFill>
              <a:ln w="9525">
                <a:solidFill>
                  <a:schemeClr val="tx1"/>
                </a:solidFill>
                <a:round/>
                <a:headEnd/>
                <a:tailEnd/>
              </a:ln>
            </p:spPr>
            <p:txBody>
              <a:bodyPr anchor="ctr"/>
              <a:lstStyle/>
              <a:p>
                <a:r>
                  <a:rPr lang="fr-FR" sz="1200" b="1"/>
                  <a:t>Appui technique et/ou financier à la création d’activités.  </a:t>
                </a:r>
              </a:p>
            </p:txBody>
          </p:sp>
          <p:sp>
            <p:nvSpPr>
              <p:cNvPr id="3096" name="AutoShape 47"/>
              <p:cNvSpPr>
                <a:spLocks noChangeArrowheads="1"/>
              </p:cNvSpPr>
              <p:nvPr/>
            </p:nvSpPr>
            <p:spPr bwMode="auto">
              <a:xfrm>
                <a:off x="0" y="2904"/>
                <a:ext cx="930" cy="998"/>
              </a:xfrm>
              <a:prstGeom prst="homePlate">
                <a:avLst>
                  <a:gd name="adj" fmla="val 25000"/>
                </a:avLst>
              </a:prstGeom>
              <a:solidFill>
                <a:srgbClr val="FFC081"/>
              </a:solidFill>
              <a:ln w="9525">
                <a:solidFill>
                  <a:schemeClr val="tx1"/>
                </a:solidFill>
                <a:miter lim="800000"/>
                <a:headEnd/>
                <a:tailEnd/>
              </a:ln>
            </p:spPr>
            <p:txBody>
              <a:bodyPr anchor="ctr"/>
              <a:lstStyle/>
              <a:p>
                <a:pPr>
                  <a:lnSpc>
                    <a:spcPct val="110000"/>
                  </a:lnSpc>
                </a:pPr>
                <a:r>
                  <a:rPr lang="fr-FR"/>
                  <a:t>    </a:t>
                </a:r>
                <a:r>
                  <a:rPr lang="fr-FR" b="1">
                    <a:solidFill>
                      <a:srgbClr val="FF0000"/>
                    </a:solidFill>
                  </a:rPr>
                  <a:t>-B-</a:t>
                </a:r>
                <a:r>
                  <a:rPr lang="fr-FR"/>
                  <a:t> </a:t>
                </a:r>
                <a:r>
                  <a:rPr lang="fr-FR" sz="1200" b="1"/>
                  <a:t>Déperdus du système scolaire sans diplôme, avec ou sans métiers</a:t>
                </a:r>
              </a:p>
            </p:txBody>
          </p:sp>
          <p:sp>
            <p:nvSpPr>
              <p:cNvPr id="3097" name="AutoShape 48"/>
              <p:cNvSpPr>
                <a:spLocks noChangeArrowheads="1"/>
              </p:cNvSpPr>
              <p:nvPr/>
            </p:nvSpPr>
            <p:spPr bwMode="auto">
              <a:xfrm>
                <a:off x="1020" y="3521"/>
                <a:ext cx="771" cy="226"/>
              </a:xfrm>
              <a:prstGeom prst="chevron">
                <a:avLst>
                  <a:gd name="adj" fmla="val 11751"/>
                </a:avLst>
              </a:prstGeom>
              <a:solidFill>
                <a:srgbClr val="FFC081"/>
              </a:solidFill>
              <a:ln w="9525">
                <a:solidFill>
                  <a:schemeClr val="tx1"/>
                </a:solidFill>
                <a:miter lim="800000"/>
                <a:headEnd/>
                <a:tailEnd/>
              </a:ln>
            </p:spPr>
            <p:txBody>
              <a:bodyPr wrap="none" anchor="ctr"/>
              <a:lstStyle/>
              <a:p>
                <a:pPr algn="ctr"/>
                <a:r>
                  <a:rPr lang="fr-FR" sz="1200" b="1"/>
                  <a:t>Formation</a:t>
                </a:r>
              </a:p>
            </p:txBody>
          </p:sp>
          <p:sp>
            <p:nvSpPr>
              <p:cNvPr id="3098" name="AutoShape 49"/>
              <p:cNvSpPr>
                <a:spLocks noChangeArrowheads="1"/>
              </p:cNvSpPr>
              <p:nvPr/>
            </p:nvSpPr>
            <p:spPr bwMode="auto">
              <a:xfrm>
                <a:off x="1791" y="3521"/>
                <a:ext cx="2359" cy="317"/>
              </a:xfrm>
              <a:prstGeom prst="foldedCorner">
                <a:avLst>
                  <a:gd name="adj" fmla="val 12500"/>
                </a:avLst>
              </a:prstGeom>
              <a:solidFill>
                <a:srgbClr val="FFC081"/>
              </a:solidFill>
              <a:ln w="9525">
                <a:solidFill>
                  <a:schemeClr val="tx1"/>
                </a:solidFill>
                <a:round/>
                <a:headEnd/>
                <a:tailEnd/>
              </a:ln>
            </p:spPr>
            <p:txBody>
              <a:bodyPr anchor="ctr"/>
              <a:lstStyle/>
              <a:p>
                <a:r>
                  <a:rPr lang="fr-FR" sz="1200" b="1"/>
                  <a:t>-Formation sur le tas (apprentissage)                                       - formation formelle  ou d’adaptation</a:t>
                </a:r>
              </a:p>
            </p:txBody>
          </p:sp>
          <p:sp>
            <p:nvSpPr>
              <p:cNvPr id="3099" name="AutoShape 50"/>
              <p:cNvSpPr>
                <a:spLocks noChangeArrowheads="1"/>
              </p:cNvSpPr>
              <p:nvPr/>
            </p:nvSpPr>
            <p:spPr bwMode="auto">
              <a:xfrm>
                <a:off x="1020" y="3974"/>
                <a:ext cx="771" cy="226"/>
              </a:xfrm>
              <a:prstGeom prst="chevron">
                <a:avLst>
                  <a:gd name="adj" fmla="val 11751"/>
                </a:avLst>
              </a:prstGeom>
              <a:solidFill>
                <a:srgbClr val="FFC081"/>
              </a:solidFill>
              <a:ln w="9525">
                <a:solidFill>
                  <a:schemeClr val="tx1"/>
                </a:solidFill>
                <a:miter lim="800000"/>
                <a:headEnd/>
                <a:tailEnd/>
              </a:ln>
            </p:spPr>
            <p:txBody>
              <a:bodyPr wrap="none" anchor="ctr"/>
              <a:lstStyle/>
              <a:p>
                <a:pPr algn="ctr"/>
                <a:endParaRPr lang="fr-FR" sz="1200" b="1"/>
              </a:p>
              <a:p>
                <a:pPr algn="ctr"/>
                <a:r>
                  <a:rPr lang="fr-FR" sz="1200" b="1"/>
                  <a:t>Information</a:t>
                </a:r>
              </a:p>
              <a:p>
                <a:pPr algn="ctr"/>
                <a:r>
                  <a:rPr lang="fr-FR" sz="1200" b="1"/>
                  <a:t> </a:t>
                </a:r>
              </a:p>
            </p:txBody>
          </p:sp>
          <p:sp>
            <p:nvSpPr>
              <p:cNvPr id="3100" name="AutoShape 51"/>
              <p:cNvSpPr>
                <a:spLocks noChangeArrowheads="1"/>
              </p:cNvSpPr>
              <p:nvPr/>
            </p:nvSpPr>
            <p:spPr bwMode="auto">
              <a:xfrm>
                <a:off x="1791" y="3895"/>
                <a:ext cx="2359" cy="425"/>
              </a:xfrm>
              <a:prstGeom prst="foldedCorner">
                <a:avLst>
                  <a:gd name="adj" fmla="val 12500"/>
                </a:avLst>
              </a:prstGeom>
              <a:solidFill>
                <a:srgbClr val="FFC081"/>
              </a:solidFill>
              <a:ln w="9525">
                <a:solidFill>
                  <a:schemeClr val="tx1"/>
                </a:solidFill>
                <a:round/>
                <a:headEnd/>
                <a:tailEnd/>
              </a:ln>
            </p:spPr>
            <p:txBody>
              <a:bodyPr anchor="ctr"/>
              <a:lstStyle/>
              <a:p>
                <a:pPr eaLnBrk="0" hangingPunct="0">
                  <a:lnSpc>
                    <a:spcPct val="110000"/>
                  </a:lnSpc>
                </a:pPr>
                <a:r>
                  <a:rPr lang="fr-FR" sz="1200" b="1"/>
                  <a:t>Mise à disposition des informations sur le marché de l’emploi (opportunités d’emploi de formation et de création d’entreprises)</a:t>
                </a:r>
              </a:p>
            </p:txBody>
          </p:sp>
          <p:sp>
            <p:nvSpPr>
              <p:cNvPr id="3101" name="Text Box 72"/>
              <p:cNvSpPr txBox="1">
                <a:spLocks noChangeArrowheads="1"/>
              </p:cNvSpPr>
              <p:nvPr/>
            </p:nvSpPr>
            <p:spPr bwMode="auto">
              <a:xfrm>
                <a:off x="4195" y="2432"/>
                <a:ext cx="1565" cy="1714"/>
              </a:xfrm>
              <a:prstGeom prst="rect">
                <a:avLst/>
              </a:prstGeom>
              <a:noFill/>
              <a:ln w="9525">
                <a:noFill/>
                <a:miter lim="800000"/>
                <a:headEnd/>
                <a:tailEnd/>
              </a:ln>
            </p:spPr>
            <p:txBody>
              <a:bodyPr>
                <a:spAutoFit/>
              </a:bodyPr>
              <a:lstStyle/>
              <a:p>
                <a:pPr>
                  <a:lnSpc>
                    <a:spcPct val="140000"/>
                  </a:lnSpc>
                  <a:spcBef>
                    <a:spcPct val="50000"/>
                  </a:spcBef>
                </a:pPr>
                <a:r>
                  <a:rPr lang="fr-FR" sz="1200" b="1"/>
                  <a:t>-TRE:                                             -OPP:                                                                                        -Programme PME/FNE                -PADER                                                                                              -Semaines emploi jeunes,           -Bulletin d’information,                           -Guide du chercheur d’emploi,  -Brochure 500 idées de projet   -Émissions radio &amp; TV                -Serveur vocal &amp; Site Internet,  -Salles de documentation                                </a:t>
                </a:r>
              </a:p>
            </p:txBody>
          </p:sp>
        </p:grpSp>
        <p:sp>
          <p:nvSpPr>
            <p:cNvPr id="3091" name="Text Box 74"/>
            <p:cNvSpPr txBox="1">
              <a:spLocks noChangeArrowheads="1"/>
            </p:cNvSpPr>
            <p:nvPr/>
          </p:nvSpPr>
          <p:spPr bwMode="auto">
            <a:xfrm>
              <a:off x="1791" y="2296"/>
              <a:ext cx="3969" cy="162"/>
            </a:xfrm>
            <a:prstGeom prst="rect">
              <a:avLst/>
            </a:prstGeom>
            <a:solidFill>
              <a:srgbClr val="339966"/>
            </a:solidFill>
            <a:ln w="9525">
              <a:noFill/>
              <a:miter lim="800000"/>
              <a:headEnd/>
              <a:tailEnd/>
            </a:ln>
          </p:spPr>
          <p:txBody>
            <a:bodyPr>
              <a:spAutoFit/>
            </a:bodyPr>
            <a:lstStyle/>
            <a:p>
              <a:pPr algn="ctr">
                <a:spcBef>
                  <a:spcPct val="50000"/>
                </a:spcBef>
              </a:pPr>
              <a:r>
                <a:rPr lang="fr-FR" sz="1200" i="1"/>
                <a:t>Solutions et réponses  de la cible  -A- plus les suivantes :</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536575" y="-684213"/>
            <a:ext cx="1981200" cy="0"/>
          </a:xfrm>
          <a:prstGeom prst="rect">
            <a:avLst/>
          </a:prstGeom>
          <a:solidFill>
            <a:srgbClr val="FFFFFF"/>
          </a:solidFill>
          <a:ln w="9525">
            <a:noFill/>
            <a:miter lim="800000"/>
            <a:headEnd/>
            <a:tailEnd/>
          </a:ln>
        </p:spPr>
        <p:txBody>
          <a:bodyPr wrap="none" anchor="ctr">
            <a:spAutoFit/>
          </a:bodyPr>
          <a:lstStyle/>
          <a:p>
            <a:endParaRPr lang="fr-FR"/>
          </a:p>
        </p:txBody>
      </p:sp>
      <p:sp>
        <p:nvSpPr>
          <p:cNvPr id="4099" name="Text Box 13"/>
          <p:cNvSpPr txBox="1">
            <a:spLocks noChangeArrowheads="1"/>
          </p:cNvSpPr>
          <p:nvPr/>
        </p:nvSpPr>
        <p:spPr bwMode="auto">
          <a:xfrm>
            <a:off x="2120900" y="-26988"/>
            <a:ext cx="5330825" cy="288926"/>
          </a:xfrm>
          <a:prstGeom prst="rect">
            <a:avLst/>
          </a:prstGeom>
          <a:solidFill>
            <a:schemeClr val="tx1"/>
          </a:solidFill>
          <a:ln w="9525">
            <a:noFill/>
            <a:miter lim="800000"/>
            <a:headEnd/>
            <a:tailEnd/>
          </a:ln>
        </p:spPr>
        <p:txBody>
          <a:bodyPr wrap="none" lIns="0" tIns="0" rIns="0" bIns="0"/>
          <a:lstStyle/>
          <a:p>
            <a:pPr algn="ctr">
              <a:spcBef>
                <a:spcPts val="900"/>
              </a:spcBef>
              <a:spcAft>
                <a:spcPts val="600"/>
              </a:spcAft>
            </a:pPr>
            <a:r>
              <a:rPr lang="fr-FR" sz="1400" b="1">
                <a:solidFill>
                  <a:schemeClr val="bg1"/>
                </a:solidFill>
              </a:rPr>
              <a:t>Déclinaison de la stratégie du FNE selon les publics cibles</a:t>
            </a:r>
            <a:endParaRPr lang="fr-FR" sz="1400">
              <a:solidFill>
                <a:schemeClr val="bg1"/>
              </a:solidFill>
            </a:endParaRPr>
          </a:p>
        </p:txBody>
      </p:sp>
      <p:sp>
        <p:nvSpPr>
          <p:cNvPr id="4100" name="Rectangle 64"/>
          <p:cNvSpPr>
            <a:spLocks noChangeArrowheads="1"/>
          </p:cNvSpPr>
          <p:nvPr/>
        </p:nvSpPr>
        <p:spPr bwMode="auto">
          <a:xfrm>
            <a:off x="179388" y="1196975"/>
            <a:ext cx="247650" cy="366713"/>
          </a:xfrm>
          <a:prstGeom prst="rect">
            <a:avLst/>
          </a:prstGeom>
          <a:noFill/>
          <a:ln w="9525">
            <a:noFill/>
            <a:miter lim="800000"/>
            <a:headEnd/>
            <a:tailEnd/>
          </a:ln>
        </p:spPr>
        <p:txBody>
          <a:bodyPr wrap="none">
            <a:spAutoFit/>
          </a:bodyPr>
          <a:lstStyle/>
          <a:p>
            <a:r>
              <a:rPr lang="fr-FR"/>
              <a:t> </a:t>
            </a:r>
          </a:p>
        </p:txBody>
      </p:sp>
      <p:grpSp>
        <p:nvGrpSpPr>
          <p:cNvPr id="2" name="Group 91"/>
          <p:cNvGrpSpPr>
            <a:grpSpLocks/>
          </p:cNvGrpSpPr>
          <p:nvPr/>
        </p:nvGrpSpPr>
        <p:grpSpPr bwMode="auto">
          <a:xfrm>
            <a:off x="0" y="2781300"/>
            <a:ext cx="9144000" cy="2160588"/>
            <a:chOff x="0" y="1752"/>
            <a:chExt cx="5760" cy="1361"/>
          </a:xfrm>
        </p:grpSpPr>
        <p:sp>
          <p:nvSpPr>
            <p:cNvPr id="4131" name="Line 35"/>
            <p:cNvSpPr>
              <a:spLocks noChangeShapeType="1"/>
            </p:cNvSpPr>
            <p:nvPr/>
          </p:nvSpPr>
          <p:spPr bwMode="auto">
            <a:xfrm>
              <a:off x="0" y="3113"/>
              <a:ext cx="5760" cy="0"/>
            </a:xfrm>
            <a:prstGeom prst="line">
              <a:avLst/>
            </a:prstGeom>
            <a:noFill/>
            <a:ln w="28575">
              <a:solidFill>
                <a:schemeClr val="tx1"/>
              </a:solidFill>
              <a:round/>
              <a:headEnd/>
              <a:tailEnd/>
            </a:ln>
          </p:spPr>
          <p:txBody>
            <a:bodyPr/>
            <a:lstStyle/>
            <a:p>
              <a:endParaRPr lang="fr-FR"/>
            </a:p>
          </p:txBody>
        </p:sp>
        <p:grpSp>
          <p:nvGrpSpPr>
            <p:cNvPr id="3" name="Group 88"/>
            <p:cNvGrpSpPr>
              <a:grpSpLocks/>
            </p:cNvGrpSpPr>
            <p:nvPr/>
          </p:nvGrpSpPr>
          <p:grpSpPr bwMode="auto">
            <a:xfrm>
              <a:off x="0" y="1752"/>
              <a:ext cx="5760" cy="1196"/>
              <a:chOff x="0" y="1757"/>
              <a:chExt cx="5760" cy="1196"/>
            </a:xfrm>
          </p:grpSpPr>
          <p:grpSp>
            <p:nvGrpSpPr>
              <p:cNvPr id="4" name="Group 84"/>
              <p:cNvGrpSpPr>
                <a:grpSpLocks/>
              </p:cNvGrpSpPr>
              <p:nvPr/>
            </p:nvGrpSpPr>
            <p:grpSpPr bwMode="auto">
              <a:xfrm>
                <a:off x="0" y="1757"/>
                <a:ext cx="5760" cy="1196"/>
                <a:chOff x="0" y="1752"/>
                <a:chExt cx="5760" cy="1196"/>
              </a:xfrm>
            </p:grpSpPr>
            <p:sp>
              <p:nvSpPr>
                <p:cNvPr id="4135" name="AutoShape 19"/>
                <p:cNvSpPr>
                  <a:spLocks noChangeArrowheads="1"/>
                </p:cNvSpPr>
                <p:nvPr/>
              </p:nvSpPr>
              <p:spPr bwMode="auto">
                <a:xfrm>
                  <a:off x="1020" y="2177"/>
                  <a:ext cx="771" cy="226"/>
                </a:xfrm>
                <a:prstGeom prst="chevron">
                  <a:avLst>
                    <a:gd name="adj" fmla="val 11751"/>
                  </a:avLst>
                </a:prstGeom>
                <a:solidFill>
                  <a:srgbClr val="FFC081"/>
                </a:solidFill>
                <a:ln w="9525">
                  <a:solidFill>
                    <a:schemeClr val="tx1"/>
                  </a:solidFill>
                  <a:miter lim="800000"/>
                  <a:headEnd/>
                  <a:tailEnd/>
                </a:ln>
              </p:spPr>
              <p:txBody>
                <a:bodyPr wrap="none" anchor="ctr"/>
                <a:lstStyle/>
                <a:p>
                  <a:pPr algn="ctr"/>
                  <a:r>
                    <a:rPr lang="fr-FR" sz="1200" b="1"/>
                    <a:t>Emploi salarié</a:t>
                  </a:r>
                </a:p>
              </p:txBody>
            </p:sp>
            <p:sp>
              <p:nvSpPr>
                <p:cNvPr id="4136" name="AutoShape 20"/>
                <p:cNvSpPr>
                  <a:spLocks noChangeArrowheads="1"/>
                </p:cNvSpPr>
                <p:nvPr/>
              </p:nvSpPr>
              <p:spPr bwMode="auto">
                <a:xfrm>
                  <a:off x="1020" y="2585"/>
                  <a:ext cx="771" cy="226"/>
                </a:xfrm>
                <a:prstGeom prst="chevron">
                  <a:avLst>
                    <a:gd name="adj" fmla="val 11751"/>
                  </a:avLst>
                </a:prstGeom>
                <a:solidFill>
                  <a:srgbClr val="FFC081"/>
                </a:solidFill>
                <a:ln w="9525">
                  <a:solidFill>
                    <a:schemeClr val="tx1"/>
                  </a:solidFill>
                  <a:miter lim="800000"/>
                  <a:headEnd/>
                  <a:tailEnd/>
                </a:ln>
              </p:spPr>
              <p:txBody>
                <a:bodyPr wrap="none" anchor="ctr"/>
                <a:lstStyle/>
                <a:p>
                  <a:pPr algn="ctr"/>
                  <a:r>
                    <a:rPr lang="fr-FR" sz="1200" b="1"/>
                    <a:t>Formation</a:t>
                  </a:r>
                </a:p>
              </p:txBody>
            </p:sp>
            <p:sp>
              <p:nvSpPr>
                <p:cNvPr id="4137" name="AutoShape 21"/>
                <p:cNvSpPr>
                  <a:spLocks noChangeArrowheads="1"/>
                </p:cNvSpPr>
                <p:nvPr/>
              </p:nvSpPr>
              <p:spPr bwMode="auto">
                <a:xfrm>
                  <a:off x="1791" y="2132"/>
                  <a:ext cx="2404" cy="318"/>
                </a:xfrm>
                <a:prstGeom prst="foldedCorner">
                  <a:avLst>
                    <a:gd name="adj" fmla="val 12500"/>
                  </a:avLst>
                </a:prstGeom>
                <a:solidFill>
                  <a:srgbClr val="FFC081"/>
                </a:solidFill>
                <a:ln w="9525">
                  <a:solidFill>
                    <a:schemeClr val="tx1"/>
                  </a:solidFill>
                  <a:round/>
                  <a:headEnd/>
                  <a:tailEnd/>
                </a:ln>
              </p:spPr>
              <p:txBody>
                <a:bodyPr anchor="ctr"/>
                <a:lstStyle/>
                <a:p>
                  <a:pPr>
                    <a:lnSpc>
                      <a:spcPct val="110000"/>
                    </a:lnSpc>
                  </a:pPr>
                  <a:endParaRPr lang="fr-FR" sz="1200" b="1"/>
                </a:p>
                <a:p>
                  <a:pPr>
                    <a:lnSpc>
                      <a:spcPct val="110000"/>
                    </a:lnSpc>
                  </a:pPr>
                  <a:r>
                    <a:rPr lang="fr-FR" sz="1200" b="1"/>
                    <a:t>-Placement direct</a:t>
                  </a:r>
                </a:p>
              </p:txBody>
            </p:sp>
            <p:sp>
              <p:nvSpPr>
                <p:cNvPr id="4138" name="AutoShape 22"/>
                <p:cNvSpPr>
                  <a:spLocks noChangeArrowheads="1"/>
                </p:cNvSpPr>
                <p:nvPr/>
              </p:nvSpPr>
              <p:spPr bwMode="auto">
                <a:xfrm>
                  <a:off x="1791" y="2543"/>
                  <a:ext cx="2404" cy="363"/>
                </a:xfrm>
                <a:prstGeom prst="foldedCorner">
                  <a:avLst>
                    <a:gd name="adj" fmla="val 12500"/>
                  </a:avLst>
                </a:prstGeom>
                <a:solidFill>
                  <a:srgbClr val="FFC081"/>
                </a:solidFill>
                <a:ln w="9525">
                  <a:solidFill>
                    <a:schemeClr val="tx1"/>
                  </a:solidFill>
                  <a:round/>
                  <a:headEnd/>
                  <a:tailEnd/>
                </a:ln>
              </p:spPr>
              <p:txBody>
                <a:bodyPr anchor="ctr"/>
                <a:lstStyle/>
                <a:p>
                  <a:r>
                    <a:rPr lang="fr-FR" sz="1200" b="1"/>
                    <a:t>formation complémentaire ou d’adaptation si nécessaire,</a:t>
                  </a:r>
                </a:p>
              </p:txBody>
            </p:sp>
            <p:sp>
              <p:nvSpPr>
                <p:cNvPr id="4139" name="AutoShape 28"/>
                <p:cNvSpPr>
                  <a:spLocks noChangeArrowheads="1"/>
                </p:cNvSpPr>
                <p:nvPr/>
              </p:nvSpPr>
              <p:spPr bwMode="auto">
                <a:xfrm>
                  <a:off x="0" y="2132"/>
                  <a:ext cx="839" cy="816"/>
                </a:xfrm>
                <a:prstGeom prst="homePlate">
                  <a:avLst>
                    <a:gd name="adj" fmla="val 21044"/>
                  </a:avLst>
                </a:prstGeom>
                <a:solidFill>
                  <a:srgbClr val="FFC081"/>
                </a:solidFill>
                <a:ln w="9525">
                  <a:solidFill>
                    <a:schemeClr val="tx1"/>
                  </a:solidFill>
                  <a:miter lim="800000"/>
                  <a:headEnd/>
                  <a:tailEnd/>
                </a:ln>
              </p:spPr>
              <p:txBody>
                <a:bodyPr anchor="ctr"/>
                <a:lstStyle/>
                <a:p>
                  <a:pPr>
                    <a:lnSpc>
                      <a:spcPct val="110000"/>
                    </a:lnSpc>
                  </a:pPr>
                  <a:r>
                    <a:rPr lang="fr-FR" sz="1200" b="1"/>
                    <a:t>Chercheurs d’emploi    Diplômés avec métiers</a:t>
                  </a:r>
                </a:p>
              </p:txBody>
            </p:sp>
            <p:sp>
              <p:nvSpPr>
                <p:cNvPr id="4140" name="Text Box 54"/>
                <p:cNvSpPr txBox="1">
                  <a:spLocks noChangeArrowheads="1"/>
                </p:cNvSpPr>
                <p:nvPr/>
              </p:nvSpPr>
              <p:spPr bwMode="auto">
                <a:xfrm>
                  <a:off x="4377" y="2205"/>
                  <a:ext cx="1338" cy="519"/>
                </a:xfrm>
                <a:prstGeom prst="rect">
                  <a:avLst/>
                </a:prstGeom>
                <a:noFill/>
                <a:ln w="9525">
                  <a:noFill/>
                  <a:miter lim="800000"/>
                  <a:headEnd/>
                  <a:tailEnd/>
                </a:ln>
              </p:spPr>
              <p:txBody>
                <a:bodyPr>
                  <a:spAutoFit/>
                </a:bodyPr>
                <a:lstStyle/>
                <a:p>
                  <a:pPr>
                    <a:spcBef>
                      <a:spcPct val="50000"/>
                    </a:spcBef>
                  </a:pPr>
                  <a:r>
                    <a:rPr lang="fr-FR" sz="1200" b="1"/>
                    <a:t>PED (exceptionnel)</a:t>
                  </a:r>
                </a:p>
                <a:p>
                  <a:pPr>
                    <a:spcBef>
                      <a:spcPct val="50000"/>
                    </a:spcBef>
                  </a:pPr>
                  <a:r>
                    <a:rPr lang="fr-FR" sz="1200" b="1"/>
                    <a:t>PREJ (exceptionnel)</a:t>
                  </a:r>
                </a:p>
                <a:p>
                  <a:pPr>
                    <a:spcBef>
                      <a:spcPct val="50000"/>
                    </a:spcBef>
                  </a:pPr>
                  <a:r>
                    <a:rPr lang="fr-FR" sz="1200" b="1"/>
                    <a:t>BOURSES DE L’EMPLOI</a:t>
                  </a:r>
                </a:p>
              </p:txBody>
            </p:sp>
            <p:sp>
              <p:nvSpPr>
                <p:cNvPr id="4141" name="Text Box 79"/>
                <p:cNvSpPr txBox="1">
                  <a:spLocks noChangeArrowheads="1"/>
                </p:cNvSpPr>
                <p:nvPr/>
              </p:nvSpPr>
              <p:spPr bwMode="auto">
                <a:xfrm>
                  <a:off x="1791" y="1752"/>
                  <a:ext cx="3969" cy="173"/>
                </a:xfrm>
                <a:prstGeom prst="rect">
                  <a:avLst/>
                </a:prstGeom>
                <a:solidFill>
                  <a:srgbClr val="339966"/>
                </a:solidFill>
                <a:ln w="9525">
                  <a:noFill/>
                  <a:miter lim="800000"/>
                  <a:headEnd/>
                  <a:tailEnd/>
                </a:ln>
              </p:spPr>
              <p:txBody>
                <a:bodyPr>
                  <a:spAutoFit/>
                </a:bodyPr>
                <a:lstStyle/>
                <a:p>
                  <a:pPr algn="ctr">
                    <a:spcBef>
                      <a:spcPct val="50000"/>
                    </a:spcBef>
                  </a:pPr>
                  <a:r>
                    <a:rPr lang="fr-FR" sz="1200" i="1"/>
                    <a:t>Solutions et réponses  de la cible  -B - plus les suivantes :</a:t>
                  </a:r>
                </a:p>
              </p:txBody>
            </p:sp>
          </p:grpSp>
          <p:sp>
            <p:nvSpPr>
              <p:cNvPr id="4134" name="Rectangle 65"/>
              <p:cNvSpPr>
                <a:spLocks noChangeArrowheads="1"/>
              </p:cNvSpPr>
              <p:nvPr/>
            </p:nvSpPr>
            <p:spPr bwMode="auto">
              <a:xfrm>
                <a:off x="113" y="2115"/>
                <a:ext cx="396" cy="231"/>
              </a:xfrm>
              <a:prstGeom prst="rect">
                <a:avLst/>
              </a:prstGeom>
              <a:noFill/>
              <a:ln w="9525">
                <a:noFill/>
                <a:miter lim="800000"/>
                <a:headEnd/>
                <a:tailEnd/>
              </a:ln>
            </p:spPr>
            <p:txBody>
              <a:bodyPr wrap="none">
                <a:spAutoFit/>
              </a:bodyPr>
              <a:lstStyle/>
              <a:p>
                <a:r>
                  <a:rPr lang="fr-FR"/>
                  <a:t> </a:t>
                </a:r>
                <a:r>
                  <a:rPr lang="fr-FR" b="1">
                    <a:solidFill>
                      <a:srgbClr val="FF0000"/>
                    </a:solidFill>
                  </a:rPr>
                  <a:t>-D-</a:t>
                </a:r>
                <a:r>
                  <a:rPr lang="fr-FR"/>
                  <a:t> </a:t>
                </a:r>
              </a:p>
            </p:txBody>
          </p:sp>
        </p:grpSp>
      </p:grpSp>
      <p:graphicFrame>
        <p:nvGraphicFramePr>
          <p:cNvPr id="19523" name="Group 67"/>
          <p:cNvGraphicFramePr>
            <a:graphicFrameLocks noGrp="1"/>
          </p:cNvGraphicFramePr>
          <p:nvPr/>
        </p:nvGraphicFramePr>
        <p:xfrm>
          <a:off x="34925" y="260350"/>
          <a:ext cx="9109075" cy="487680"/>
        </p:xfrm>
        <a:graphic>
          <a:graphicData uri="http://schemas.openxmlformats.org/drawingml/2006/table">
            <a:tbl>
              <a:tblPr/>
              <a:tblGrid>
                <a:gridCol w="1368425"/>
                <a:gridCol w="1439863"/>
                <a:gridCol w="3816350"/>
                <a:gridCol w="2484437"/>
              </a:tblGrid>
              <a:tr h="3968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300" b="1" i="0" u="none" strike="noStrike" cap="none" normalizeH="0" baseline="0" smtClean="0">
                          <a:ln>
                            <a:noFill/>
                          </a:ln>
                          <a:solidFill>
                            <a:schemeClr val="bg1"/>
                          </a:solidFill>
                          <a:effectLst/>
                          <a:latin typeface="Arial" charset="0"/>
                          <a:cs typeface="Times New Roman" pitchFamily="18" charset="0"/>
                        </a:rPr>
                        <a:t>Populations cibles</a:t>
                      </a:r>
                      <a:endParaRPr kumimoji="0" lang="fr-FR" sz="1300" b="0" i="0" u="none" strike="noStrike" cap="none" normalizeH="0" baseline="0" smtClean="0">
                        <a:ln>
                          <a:noFill/>
                        </a:ln>
                        <a:solidFill>
                          <a:schemeClr val="bg1"/>
                        </a:solidFill>
                        <a:effectLst/>
                        <a:latin typeface="Arial" charset="0"/>
                        <a:cs typeface="Arial" charset="0"/>
                      </a:endParaRPr>
                    </a:p>
                  </a:txBody>
                  <a:tcPr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300" b="1" i="0" u="none" strike="noStrike" cap="none" normalizeH="0" baseline="0" smtClean="0">
                          <a:ln>
                            <a:noFill/>
                          </a:ln>
                          <a:solidFill>
                            <a:schemeClr val="bg1"/>
                          </a:solidFill>
                          <a:effectLst/>
                          <a:latin typeface="Arial" charset="0"/>
                          <a:cs typeface="Arial" charset="0"/>
                        </a:rPr>
                        <a:t>Mesures d’insertion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300" b="1" i="0" u="none" strike="noStrike" cap="none" normalizeH="0" baseline="0" smtClean="0">
                          <a:ln>
                            <a:noFill/>
                          </a:ln>
                          <a:solidFill>
                            <a:schemeClr val="bg1"/>
                          </a:solidFill>
                          <a:effectLst/>
                          <a:latin typeface="Arial" charset="0"/>
                          <a:cs typeface="Arial" charset="0"/>
                        </a:rPr>
                        <a:t>Solutions préconisées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300" b="1" i="0" u="none" strike="noStrike" cap="none" normalizeH="0" baseline="0" smtClean="0">
                          <a:ln>
                            <a:noFill/>
                          </a:ln>
                          <a:solidFill>
                            <a:schemeClr val="bg1"/>
                          </a:solidFill>
                          <a:effectLst/>
                          <a:latin typeface="Arial" charset="0"/>
                          <a:cs typeface="Times New Roman" pitchFamily="18" charset="0"/>
                        </a:rPr>
                        <a:t>Réponses FNE</a:t>
                      </a:r>
                      <a:endParaRPr kumimoji="0" lang="fr-FR" sz="1300" b="0" i="0" u="none" strike="noStrike" cap="none" normalizeH="0" baseline="0" smtClean="0">
                        <a:ln>
                          <a:noFill/>
                        </a:ln>
                        <a:solidFill>
                          <a:schemeClr val="bg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8080"/>
                    </a:solidFill>
                  </a:tcPr>
                </a:tc>
              </a:tr>
            </a:tbl>
          </a:graphicData>
        </a:graphic>
      </p:graphicFrame>
      <p:grpSp>
        <p:nvGrpSpPr>
          <p:cNvPr id="5" name="Group 87"/>
          <p:cNvGrpSpPr>
            <a:grpSpLocks/>
          </p:cNvGrpSpPr>
          <p:nvPr/>
        </p:nvGrpSpPr>
        <p:grpSpPr bwMode="auto">
          <a:xfrm>
            <a:off x="0" y="4941888"/>
            <a:ext cx="9144000" cy="1741487"/>
            <a:chOff x="0" y="3113"/>
            <a:chExt cx="5760" cy="1097"/>
          </a:xfrm>
        </p:grpSpPr>
        <p:grpSp>
          <p:nvGrpSpPr>
            <p:cNvPr id="6" name="Group 85"/>
            <p:cNvGrpSpPr>
              <a:grpSpLocks/>
            </p:cNvGrpSpPr>
            <p:nvPr/>
          </p:nvGrpSpPr>
          <p:grpSpPr bwMode="auto">
            <a:xfrm>
              <a:off x="0" y="3113"/>
              <a:ext cx="5760" cy="1097"/>
              <a:chOff x="0" y="3113"/>
              <a:chExt cx="5760" cy="1097"/>
            </a:xfrm>
          </p:grpSpPr>
          <p:sp>
            <p:nvSpPr>
              <p:cNvPr id="4127" name="AutoShape 56"/>
              <p:cNvSpPr>
                <a:spLocks noChangeArrowheads="1"/>
              </p:cNvSpPr>
              <p:nvPr/>
            </p:nvSpPr>
            <p:spPr bwMode="auto">
              <a:xfrm>
                <a:off x="0" y="3529"/>
                <a:ext cx="839" cy="681"/>
              </a:xfrm>
              <a:prstGeom prst="homePlate">
                <a:avLst>
                  <a:gd name="adj" fmla="val 26676"/>
                </a:avLst>
              </a:prstGeom>
              <a:solidFill>
                <a:srgbClr val="FFFF00"/>
              </a:solidFill>
              <a:ln w="9525">
                <a:solidFill>
                  <a:schemeClr val="tx1"/>
                </a:solidFill>
                <a:miter lim="800000"/>
                <a:headEnd/>
                <a:tailEnd/>
              </a:ln>
            </p:spPr>
            <p:txBody>
              <a:bodyPr anchor="ctr"/>
              <a:lstStyle/>
              <a:p>
                <a:pPr>
                  <a:lnSpc>
                    <a:spcPct val="110000"/>
                  </a:lnSpc>
                </a:pPr>
                <a:r>
                  <a:rPr lang="fr-FR" sz="1200" b="1"/>
                  <a:t>Chômeurs de longue durée  +4 ans</a:t>
                </a:r>
              </a:p>
            </p:txBody>
          </p:sp>
          <p:sp>
            <p:nvSpPr>
              <p:cNvPr id="4128" name="AutoShape 57"/>
              <p:cNvSpPr>
                <a:spLocks noChangeArrowheads="1"/>
              </p:cNvSpPr>
              <p:nvPr/>
            </p:nvSpPr>
            <p:spPr bwMode="auto">
              <a:xfrm>
                <a:off x="1020" y="3785"/>
                <a:ext cx="771" cy="226"/>
              </a:xfrm>
              <a:prstGeom prst="chevron">
                <a:avLst>
                  <a:gd name="adj" fmla="val 11751"/>
                </a:avLst>
              </a:prstGeom>
              <a:solidFill>
                <a:srgbClr val="FFFF00"/>
              </a:solidFill>
              <a:ln w="9525">
                <a:solidFill>
                  <a:schemeClr val="tx1"/>
                </a:solidFill>
                <a:miter lim="800000"/>
                <a:headEnd/>
                <a:tailEnd/>
              </a:ln>
            </p:spPr>
            <p:txBody>
              <a:bodyPr wrap="none" anchor="ctr"/>
              <a:lstStyle/>
              <a:p>
                <a:pPr algn="ctr"/>
                <a:r>
                  <a:rPr lang="fr-FR" sz="1200" b="1"/>
                  <a:t>Emploi salarié</a:t>
                </a:r>
              </a:p>
            </p:txBody>
          </p:sp>
          <p:sp>
            <p:nvSpPr>
              <p:cNvPr id="4129" name="AutoShape 58"/>
              <p:cNvSpPr>
                <a:spLocks noChangeArrowheads="1"/>
              </p:cNvSpPr>
              <p:nvPr/>
            </p:nvSpPr>
            <p:spPr bwMode="auto">
              <a:xfrm>
                <a:off x="1791" y="3513"/>
                <a:ext cx="2404" cy="663"/>
              </a:xfrm>
              <a:prstGeom prst="foldedCorner">
                <a:avLst>
                  <a:gd name="adj" fmla="val 12500"/>
                </a:avLst>
              </a:prstGeom>
              <a:solidFill>
                <a:srgbClr val="FFFF00"/>
              </a:solidFill>
              <a:ln w="9525">
                <a:solidFill>
                  <a:schemeClr val="tx1"/>
                </a:solidFill>
                <a:round/>
                <a:headEnd/>
                <a:tailEnd/>
              </a:ln>
            </p:spPr>
            <p:txBody>
              <a:bodyPr anchor="ctr"/>
              <a:lstStyle/>
              <a:p>
                <a:pPr>
                  <a:lnSpc>
                    <a:spcPct val="110000"/>
                  </a:lnSpc>
                </a:pPr>
                <a:endParaRPr lang="fr-FR" sz="1200" b="1"/>
              </a:p>
              <a:p>
                <a:pPr>
                  <a:lnSpc>
                    <a:spcPct val="110000"/>
                  </a:lnSpc>
                </a:pPr>
                <a:r>
                  <a:rPr lang="fr-FR" sz="1200" b="1"/>
                  <a:t>Placement après:</a:t>
                </a:r>
              </a:p>
              <a:p>
                <a:pPr>
                  <a:lnSpc>
                    <a:spcPct val="110000"/>
                  </a:lnSpc>
                </a:pPr>
                <a:r>
                  <a:rPr lang="fr-FR" sz="1200" b="1"/>
                  <a:t>-Entretiens approfondis                                               -Tests de personnalité &amp; réarmement moral                  -Appuis spécifiques personnalisés</a:t>
                </a:r>
              </a:p>
              <a:p>
                <a:pPr>
                  <a:lnSpc>
                    <a:spcPct val="110000"/>
                  </a:lnSpc>
                </a:pPr>
                <a:endParaRPr lang="fr-FR" sz="1200" b="1"/>
              </a:p>
            </p:txBody>
          </p:sp>
          <p:sp>
            <p:nvSpPr>
              <p:cNvPr id="4130" name="Text Box 80"/>
              <p:cNvSpPr txBox="1">
                <a:spLocks noChangeArrowheads="1"/>
              </p:cNvSpPr>
              <p:nvPr/>
            </p:nvSpPr>
            <p:spPr bwMode="auto">
              <a:xfrm>
                <a:off x="1791" y="3113"/>
                <a:ext cx="3969" cy="173"/>
              </a:xfrm>
              <a:prstGeom prst="rect">
                <a:avLst/>
              </a:prstGeom>
              <a:solidFill>
                <a:srgbClr val="339966"/>
              </a:solidFill>
              <a:ln w="9525">
                <a:noFill/>
                <a:miter lim="800000"/>
                <a:headEnd/>
                <a:tailEnd/>
              </a:ln>
            </p:spPr>
            <p:txBody>
              <a:bodyPr>
                <a:spAutoFit/>
              </a:bodyPr>
              <a:lstStyle/>
              <a:p>
                <a:pPr algn="ctr">
                  <a:spcBef>
                    <a:spcPct val="50000"/>
                  </a:spcBef>
                </a:pPr>
                <a:r>
                  <a:rPr lang="fr-FR" sz="1200" i="1"/>
                  <a:t>Solutions et réponses  de la cible  -B&amp;C&amp;D- plus les suivantes :</a:t>
                </a:r>
              </a:p>
            </p:txBody>
          </p:sp>
        </p:grpSp>
        <p:sp>
          <p:nvSpPr>
            <p:cNvPr id="4126" name="Rectangle 81"/>
            <p:cNvSpPr>
              <a:spLocks noChangeArrowheads="1"/>
            </p:cNvSpPr>
            <p:nvPr/>
          </p:nvSpPr>
          <p:spPr bwMode="auto">
            <a:xfrm>
              <a:off x="113" y="3521"/>
              <a:ext cx="388" cy="231"/>
            </a:xfrm>
            <a:prstGeom prst="rect">
              <a:avLst/>
            </a:prstGeom>
            <a:noFill/>
            <a:ln w="9525">
              <a:noFill/>
              <a:miter lim="800000"/>
              <a:headEnd/>
              <a:tailEnd/>
            </a:ln>
          </p:spPr>
          <p:txBody>
            <a:bodyPr wrap="none">
              <a:spAutoFit/>
            </a:bodyPr>
            <a:lstStyle/>
            <a:p>
              <a:r>
                <a:rPr lang="fr-FR"/>
                <a:t> </a:t>
              </a:r>
              <a:r>
                <a:rPr lang="fr-FR" b="1">
                  <a:solidFill>
                    <a:srgbClr val="FF0000"/>
                  </a:solidFill>
                </a:rPr>
                <a:t>-E-</a:t>
              </a:r>
              <a:r>
                <a:rPr lang="fr-FR"/>
                <a:t> </a:t>
              </a:r>
            </a:p>
          </p:txBody>
        </p:sp>
      </p:grpSp>
      <p:sp>
        <p:nvSpPr>
          <p:cNvPr id="4115" name="Line 34"/>
          <p:cNvSpPr>
            <a:spLocks noChangeShapeType="1"/>
          </p:cNvSpPr>
          <p:nvPr/>
        </p:nvSpPr>
        <p:spPr bwMode="auto">
          <a:xfrm>
            <a:off x="0" y="2781300"/>
            <a:ext cx="9144000" cy="0"/>
          </a:xfrm>
          <a:prstGeom prst="line">
            <a:avLst/>
          </a:prstGeom>
          <a:noFill/>
          <a:ln w="28575">
            <a:solidFill>
              <a:schemeClr val="tx1"/>
            </a:solidFill>
            <a:round/>
            <a:headEnd/>
            <a:tailEnd/>
          </a:ln>
        </p:spPr>
        <p:txBody>
          <a:bodyPr/>
          <a:lstStyle/>
          <a:p>
            <a:endParaRPr lang="fr-FR"/>
          </a:p>
        </p:txBody>
      </p:sp>
      <p:grpSp>
        <p:nvGrpSpPr>
          <p:cNvPr id="7" name="Group 92"/>
          <p:cNvGrpSpPr>
            <a:grpSpLocks/>
          </p:cNvGrpSpPr>
          <p:nvPr/>
        </p:nvGrpSpPr>
        <p:grpSpPr bwMode="auto">
          <a:xfrm>
            <a:off x="0" y="908050"/>
            <a:ext cx="9144000" cy="1657350"/>
            <a:chOff x="0" y="572"/>
            <a:chExt cx="5760" cy="1044"/>
          </a:xfrm>
        </p:grpSpPr>
        <p:sp>
          <p:nvSpPr>
            <p:cNvPr id="4117" name="AutoShape 14"/>
            <p:cNvSpPr>
              <a:spLocks noChangeArrowheads="1"/>
            </p:cNvSpPr>
            <p:nvPr/>
          </p:nvSpPr>
          <p:spPr bwMode="auto">
            <a:xfrm>
              <a:off x="1020" y="1344"/>
              <a:ext cx="771" cy="226"/>
            </a:xfrm>
            <a:prstGeom prst="chevron">
              <a:avLst>
                <a:gd name="adj" fmla="val 11751"/>
              </a:avLst>
            </a:prstGeom>
            <a:solidFill>
              <a:srgbClr val="FFCCFF"/>
            </a:solidFill>
            <a:ln w="9525">
              <a:solidFill>
                <a:schemeClr val="tx1"/>
              </a:solidFill>
              <a:miter lim="800000"/>
              <a:headEnd/>
              <a:tailEnd/>
            </a:ln>
          </p:spPr>
          <p:txBody>
            <a:bodyPr wrap="none" anchor="ctr"/>
            <a:lstStyle/>
            <a:p>
              <a:pPr algn="ctr"/>
              <a:r>
                <a:rPr lang="fr-FR" sz="1200" b="1"/>
                <a:t>Formation</a:t>
              </a:r>
            </a:p>
          </p:txBody>
        </p:sp>
        <p:sp>
          <p:nvSpPr>
            <p:cNvPr id="4118" name="AutoShape 16"/>
            <p:cNvSpPr>
              <a:spLocks noChangeArrowheads="1"/>
            </p:cNvSpPr>
            <p:nvPr/>
          </p:nvSpPr>
          <p:spPr bwMode="auto">
            <a:xfrm>
              <a:off x="1791" y="1344"/>
              <a:ext cx="2404" cy="272"/>
            </a:xfrm>
            <a:prstGeom prst="foldedCorner">
              <a:avLst>
                <a:gd name="adj" fmla="val 12500"/>
              </a:avLst>
            </a:prstGeom>
            <a:solidFill>
              <a:srgbClr val="FFCCFF"/>
            </a:solidFill>
            <a:ln w="9525">
              <a:solidFill>
                <a:schemeClr val="tx1"/>
              </a:solidFill>
              <a:round/>
              <a:headEnd/>
              <a:tailEnd/>
            </a:ln>
          </p:spPr>
          <p:txBody>
            <a:bodyPr anchor="ctr"/>
            <a:lstStyle/>
            <a:p>
              <a:r>
                <a:rPr lang="fr-FR" sz="1200" b="1"/>
                <a:t>-Programme spécifiques d’accompagnement</a:t>
              </a:r>
            </a:p>
            <a:p>
              <a:r>
                <a:rPr lang="fr-FR" sz="1200" b="1"/>
                <a:t> </a:t>
              </a:r>
            </a:p>
          </p:txBody>
        </p:sp>
        <p:sp>
          <p:nvSpPr>
            <p:cNvPr id="4119" name="AutoShape 18"/>
            <p:cNvSpPr>
              <a:spLocks noChangeArrowheads="1"/>
            </p:cNvSpPr>
            <p:nvPr/>
          </p:nvSpPr>
          <p:spPr bwMode="auto">
            <a:xfrm>
              <a:off x="0" y="754"/>
              <a:ext cx="793" cy="861"/>
            </a:xfrm>
            <a:prstGeom prst="homePlate">
              <a:avLst>
                <a:gd name="adj" fmla="val 25000"/>
              </a:avLst>
            </a:prstGeom>
            <a:solidFill>
              <a:srgbClr val="FFCCFF"/>
            </a:solidFill>
            <a:ln w="9525">
              <a:solidFill>
                <a:schemeClr val="tx1"/>
              </a:solidFill>
              <a:miter lim="800000"/>
              <a:headEnd/>
              <a:tailEnd/>
            </a:ln>
          </p:spPr>
          <p:txBody>
            <a:bodyPr anchor="ctr"/>
            <a:lstStyle/>
            <a:p>
              <a:r>
                <a:rPr lang="fr-FR" sz="1200" b="1"/>
                <a:t>Chercheurs d’emploi diplômés sans métier</a:t>
              </a:r>
            </a:p>
          </p:txBody>
        </p:sp>
        <p:sp>
          <p:nvSpPr>
            <p:cNvPr id="4120" name="Text Box 53"/>
            <p:cNvSpPr txBox="1">
              <a:spLocks noChangeArrowheads="1"/>
            </p:cNvSpPr>
            <p:nvPr/>
          </p:nvSpPr>
          <p:spPr bwMode="auto">
            <a:xfrm>
              <a:off x="4377" y="935"/>
              <a:ext cx="1179" cy="346"/>
            </a:xfrm>
            <a:prstGeom prst="rect">
              <a:avLst/>
            </a:prstGeom>
            <a:noFill/>
            <a:ln w="9525">
              <a:noFill/>
              <a:miter lim="800000"/>
              <a:headEnd/>
              <a:tailEnd/>
            </a:ln>
          </p:spPr>
          <p:txBody>
            <a:bodyPr>
              <a:spAutoFit/>
            </a:bodyPr>
            <a:lstStyle/>
            <a:p>
              <a:pPr>
                <a:spcBef>
                  <a:spcPct val="50000"/>
                </a:spcBef>
              </a:pPr>
              <a:r>
                <a:rPr lang="fr-FR" sz="1200" b="1"/>
                <a:t>PED</a:t>
              </a:r>
            </a:p>
            <a:p>
              <a:pPr>
                <a:spcBef>
                  <a:spcPct val="50000"/>
                </a:spcBef>
              </a:pPr>
              <a:r>
                <a:rPr lang="fr-FR" sz="1200" b="1"/>
                <a:t>PREJ</a:t>
              </a:r>
            </a:p>
          </p:txBody>
        </p:sp>
        <p:sp>
          <p:nvSpPr>
            <p:cNvPr id="4121" name="AutoShape 62"/>
            <p:cNvSpPr>
              <a:spLocks noChangeArrowheads="1"/>
            </p:cNvSpPr>
            <p:nvPr/>
          </p:nvSpPr>
          <p:spPr bwMode="auto">
            <a:xfrm>
              <a:off x="1020" y="890"/>
              <a:ext cx="771" cy="226"/>
            </a:xfrm>
            <a:prstGeom prst="chevron">
              <a:avLst>
                <a:gd name="adj" fmla="val 11751"/>
              </a:avLst>
            </a:prstGeom>
            <a:solidFill>
              <a:srgbClr val="FFCCFF"/>
            </a:solidFill>
            <a:ln w="9525">
              <a:solidFill>
                <a:schemeClr val="tx1"/>
              </a:solidFill>
              <a:miter lim="800000"/>
              <a:headEnd/>
              <a:tailEnd/>
            </a:ln>
          </p:spPr>
          <p:txBody>
            <a:bodyPr wrap="none" anchor="ctr"/>
            <a:lstStyle/>
            <a:p>
              <a:pPr algn="ctr"/>
              <a:r>
                <a:rPr lang="fr-FR" sz="1200" b="1"/>
                <a:t>Emploi salarié</a:t>
              </a:r>
            </a:p>
          </p:txBody>
        </p:sp>
        <p:sp>
          <p:nvSpPr>
            <p:cNvPr id="4122" name="AutoShape 63"/>
            <p:cNvSpPr>
              <a:spLocks noChangeArrowheads="1"/>
            </p:cNvSpPr>
            <p:nvPr/>
          </p:nvSpPr>
          <p:spPr bwMode="auto">
            <a:xfrm>
              <a:off x="1791" y="845"/>
              <a:ext cx="2404" cy="408"/>
            </a:xfrm>
            <a:prstGeom prst="foldedCorner">
              <a:avLst>
                <a:gd name="adj" fmla="val 12500"/>
              </a:avLst>
            </a:prstGeom>
            <a:solidFill>
              <a:srgbClr val="FFCCFF"/>
            </a:solidFill>
            <a:ln w="9525">
              <a:solidFill>
                <a:schemeClr val="tx1"/>
              </a:solidFill>
              <a:round/>
              <a:headEnd/>
              <a:tailEnd/>
            </a:ln>
          </p:spPr>
          <p:txBody>
            <a:bodyPr anchor="ctr"/>
            <a:lstStyle/>
            <a:p>
              <a:endParaRPr lang="fr-FR" sz="1200" b="1"/>
            </a:p>
            <a:p>
              <a:r>
                <a:rPr lang="fr-FR" sz="1200" b="1"/>
                <a:t>-Placement avec mesures d’accompagnement       -Incitations à l’embauche                                         -Appuis financiers</a:t>
              </a:r>
            </a:p>
            <a:p>
              <a:r>
                <a:rPr lang="fr-FR" sz="1200" b="1"/>
                <a:t> </a:t>
              </a:r>
            </a:p>
          </p:txBody>
        </p:sp>
        <p:sp>
          <p:nvSpPr>
            <p:cNvPr id="4123" name="Text Box 66"/>
            <p:cNvSpPr txBox="1">
              <a:spLocks noChangeArrowheads="1"/>
            </p:cNvSpPr>
            <p:nvPr/>
          </p:nvSpPr>
          <p:spPr bwMode="auto">
            <a:xfrm>
              <a:off x="1791" y="572"/>
              <a:ext cx="3969" cy="173"/>
            </a:xfrm>
            <a:prstGeom prst="rect">
              <a:avLst/>
            </a:prstGeom>
            <a:solidFill>
              <a:srgbClr val="339966"/>
            </a:solidFill>
            <a:ln w="9525">
              <a:noFill/>
              <a:miter lim="800000"/>
              <a:headEnd/>
              <a:tailEnd/>
            </a:ln>
          </p:spPr>
          <p:txBody>
            <a:bodyPr>
              <a:spAutoFit/>
            </a:bodyPr>
            <a:lstStyle/>
            <a:p>
              <a:pPr algn="ctr">
                <a:spcBef>
                  <a:spcPct val="50000"/>
                </a:spcBef>
              </a:pPr>
              <a:r>
                <a:rPr lang="fr-FR" sz="1200" i="1"/>
                <a:t>Solutions et réponses  de la cible  -B- plus les suivantes :</a:t>
              </a:r>
            </a:p>
          </p:txBody>
        </p:sp>
        <p:sp>
          <p:nvSpPr>
            <p:cNvPr id="4124" name="Rectangle 86"/>
            <p:cNvSpPr>
              <a:spLocks noChangeArrowheads="1"/>
            </p:cNvSpPr>
            <p:nvPr/>
          </p:nvSpPr>
          <p:spPr bwMode="auto">
            <a:xfrm>
              <a:off x="113" y="754"/>
              <a:ext cx="316" cy="231"/>
            </a:xfrm>
            <a:prstGeom prst="rect">
              <a:avLst/>
            </a:prstGeom>
            <a:noFill/>
            <a:ln w="9525">
              <a:noFill/>
              <a:miter lim="800000"/>
              <a:headEnd/>
              <a:tailEnd/>
            </a:ln>
          </p:spPr>
          <p:txBody>
            <a:bodyPr wrap="none">
              <a:spAutoFit/>
            </a:bodyPr>
            <a:lstStyle/>
            <a:p>
              <a:r>
                <a:rPr lang="fr-FR" b="1">
                  <a:solidFill>
                    <a:srgbClr val="FF0000"/>
                  </a:solidFill>
                </a:rPr>
                <a:t>-C-</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6187944</TotalTime>
  <Words>2045</Words>
  <Application>Microsoft Office PowerPoint</Application>
  <PresentationFormat>Ekran Gösterisi (4:3)</PresentationFormat>
  <Paragraphs>391</Paragraphs>
  <Slides>28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28</vt:i4>
      </vt:variant>
    </vt:vector>
  </HeadingPairs>
  <TitlesOfParts>
    <vt:vector size="34" baseType="lpstr">
      <vt:lpstr>Aparajita</vt:lpstr>
      <vt:lpstr>Arial</vt:lpstr>
      <vt:lpstr>Calibri</vt:lpstr>
      <vt:lpstr>Times New Roman</vt:lpstr>
      <vt:lpstr>Wingdings 2</vt:lpstr>
      <vt:lpstr>Thème Office</vt:lpstr>
      <vt:lpstr>CONFERENCE SUR L’EMPLOI DES PERSONNES HANDICAPEES DANS LES PAYS MEMBRES DE L’OCI</vt:lpstr>
      <vt:lpstr>PRESENTATION DU FONDS NATIONAL DE L’EMPLOI DU CAMEROUN  </vt:lpstr>
      <vt:lpstr>PRESENTATION DU FONDS NATIONAL DE L’EMPLOI DU CAMEROUN</vt:lpstr>
      <vt:lpstr>PowerPoint Sunusu</vt:lpstr>
      <vt:lpstr> III-L’EXPERIENCE DU FONDS NATIONAL DE L’EMPLOI EN MATIERE D’INSERTION PROFESSIONNELLE DES PERSONNES HANDICAPEES</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PROCESSUS DU PROGRAMME</vt:lpstr>
      <vt:lpstr>PowerPoint Sunusu</vt:lpstr>
      <vt:lpstr>PowerPoint Sunusu</vt:lpstr>
      <vt:lpstr>III-LES INSTITUTIONS DE FORMATION PROFESSIONNELLE ET DE REHABILITATION DES PERSONNES HANDICAPEES</vt:lpstr>
      <vt:lpstr>IV-DEFIS, PERSPECTIVES ET SOLUTIONS PROPOSEES</vt:lpstr>
      <vt:lpstr>PERSPECTIVES ET SOLUTIONS PROPOSEES (suite)</vt:lpstr>
      <vt:lpstr>PowerPoint Sunusu</vt:lpstr>
      <vt:lpstr>JE VOUS REMERCIE POUR VOTRE AIMABLE ATTENTION</vt:lpstr>
    </vt:vector>
  </TitlesOfParts>
  <Company>FNE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CONFERENCE SUR L’EMPLOI DES PERSONNES HANDICAPEES DANS LES PAYS MEMBRES DE L’OCI</dc:title>
  <dc:creator>Thérèse</dc:creator>
  <cp:lastModifiedBy>RedLine</cp:lastModifiedBy>
  <cp:revision>166</cp:revision>
  <dcterms:created xsi:type="dcterms:W3CDTF">2005-01-01T00:51:40Z</dcterms:created>
  <dcterms:modified xsi:type="dcterms:W3CDTF">2016-10-28T06:00:47Z</dcterms:modified>
</cp:coreProperties>
</file>