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3"/>
  </p:notesMasterIdLst>
  <p:sldIdLst>
    <p:sldId id="256" r:id="rId2"/>
    <p:sldId id="308" r:id="rId3"/>
    <p:sldId id="257" r:id="rId4"/>
    <p:sldId id="258" r:id="rId5"/>
    <p:sldId id="291" r:id="rId6"/>
    <p:sldId id="312" r:id="rId7"/>
    <p:sldId id="314" r:id="rId8"/>
    <p:sldId id="315" r:id="rId9"/>
    <p:sldId id="316" r:id="rId10"/>
    <p:sldId id="317" r:id="rId11"/>
    <p:sldId id="318" r:id="rId12"/>
    <p:sldId id="320" r:id="rId13"/>
    <p:sldId id="261" r:id="rId14"/>
    <p:sldId id="277" r:id="rId15"/>
    <p:sldId id="285" r:id="rId16"/>
    <p:sldId id="321" r:id="rId17"/>
    <p:sldId id="322" r:id="rId18"/>
    <p:sldId id="323" r:id="rId19"/>
    <p:sldId id="310" r:id="rId20"/>
    <p:sldId id="311" r:id="rId21"/>
    <p:sldId id="324" r:id="rId22"/>
    <p:sldId id="325" r:id="rId23"/>
    <p:sldId id="286" r:id="rId24"/>
    <p:sldId id="287" r:id="rId25"/>
    <p:sldId id="326" r:id="rId26"/>
    <p:sldId id="304" r:id="rId27"/>
    <p:sldId id="305" r:id="rId28"/>
    <p:sldId id="327" r:id="rId29"/>
    <p:sldId id="328" r:id="rId30"/>
    <p:sldId id="288" r:id="rId31"/>
    <p:sldId id="290" r:id="rId32"/>
  </p:sldIdLst>
  <p:sldSz cx="9144000" cy="6858000" type="screen4x3"/>
  <p:notesSz cx="6858000" cy="9144000"/>
  <p:defaultTextStyle>
    <a:defPPr>
      <a:defRPr lang="fr-F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75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p:scale>
          <a:sx n="114" d="100"/>
          <a:sy n="114" d="100"/>
        </p:scale>
        <p:origin x="-270" y="-54"/>
      </p:cViewPr>
      <p:guideLst>
        <p:guide orient="horz" pos="2160"/>
        <p:guide pos="2880"/>
      </p:guideLst>
    </p:cSldViewPr>
  </p:slideViewPr>
  <p:outlineViewPr>
    <p:cViewPr>
      <p:scale>
        <a:sx n="33" d="100"/>
        <a:sy n="33" d="100"/>
      </p:scale>
      <p:origin x="48" y="1630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773DDD74-6E17-4582-8B8B-661EF4A0AF66}" type="datetimeFigureOut">
              <a:rPr lang="fr-FR"/>
              <a:pPr>
                <a:defRPr/>
              </a:pPr>
              <a:t>11/11/2016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28D55036-8AA4-47BA-BD0F-6C794329E155}" type="slidenum">
              <a:rPr lang="fr-FR" altLang="en-US"/>
              <a:pPr>
                <a:defRPr/>
              </a:pPr>
              <a:t>‹#›</a:t>
            </a:fld>
            <a:endParaRPr lang="fr-FR" altLang="en-US"/>
          </a:p>
        </p:txBody>
      </p:sp>
    </p:spTree>
    <p:extLst>
      <p:ext uri="{BB962C8B-B14F-4D97-AF65-F5344CB8AC3E}">
        <p14:creationId xmlns:p14="http://schemas.microsoft.com/office/powerpoint/2010/main" val="3337324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48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6DFC2E3-AAC5-4492-A225-41B52084B3A8}" type="slidenum">
              <a:rPr lang="fr-FR" altLang="en-US" smtClean="0">
                <a:latin typeface="Calibri" pitchFamily="34" charset="0"/>
              </a:rPr>
              <a:pPr/>
              <a:t>1</a:t>
            </a:fld>
            <a:endParaRPr lang="fr-FR"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tr-TR" smtClean="0"/>
              <a:t>Asıl başlık stili için tıklatın</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fr-FR"/>
          </a:p>
        </p:txBody>
      </p:sp>
      <p:sp>
        <p:nvSpPr>
          <p:cNvPr id="4" name="Espace réservé de la date 3"/>
          <p:cNvSpPr>
            <a:spLocks noGrp="1"/>
          </p:cNvSpPr>
          <p:nvPr>
            <p:ph type="dt" sz="half" idx="10"/>
          </p:nvPr>
        </p:nvSpPr>
        <p:spPr/>
        <p:txBody>
          <a:bodyPr/>
          <a:lstStyle>
            <a:lvl1pPr>
              <a:defRPr/>
            </a:lvl1pPr>
          </a:lstStyle>
          <a:p>
            <a:pPr>
              <a:defRPr/>
            </a:pPr>
            <a:fld id="{26B3A56F-6161-48A9-897C-25A909A02BF0}" type="datetimeFigureOut">
              <a:rPr lang="fr-FR"/>
              <a:pPr>
                <a:defRPr/>
              </a:pPr>
              <a:t>11/11/2016</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C30A0962-9511-4692-969B-ED2617047366}" type="slidenum">
              <a:rPr lang="fr-BE" altLang="en-US"/>
              <a:pPr>
                <a:defRPr/>
              </a:pPr>
              <a:t>‹#›</a:t>
            </a:fld>
            <a:endParaRPr lang="fr-BE" altLang="en-US"/>
          </a:p>
        </p:txBody>
      </p:sp>
    </p:spTree>
    <p:extLst>
      <p:ext uri="{BB962C8B-B14F-4D97-AF65-F5344CB8AC3E}">
        <p14:creationId xmlns:p14="http://schemas.microsoft.com/office/powerpoint/2010/main" val="4211380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tr-TR" smtClean="0"/>
              <a:t>Asıl başlık stili için tıklatın</a:t>
            </a:r>
            <a:endParaRPr lang="fr-FR"/>
          </a:p>
        </p:txBody>
      </p:sp>
      <p:sp>
        <p:nvSpPr>
          <p:cNvPr id="3" name="Espace réservé du texte vertical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Espace réservé de la date 3"/>
          <p:cNvSpPr>
            <a:spLocks noGrp="1"/>
          </p:cNvSpPr>
          <p:nvPr>
            <p:ph type="dt" sz="half" idx="10"/>
          </p:nvPr>
        </p:nvSpPr>
        <p:spPr/>
        <p:txBody>
          <a:bodyPr/>
          <a:lstStyle>
            <a:lvl1pPr>
              <a:defRPr/>
            </a:lvl1pPr>
          </a:lstStyle>
          <a:p>
            <a:pPr>
              <a:defRPr/>
            </a:pPr>
            <a:fld id="{6C41DD22-8E6E-4FF1-A667-3CAA2871DBE7}" type="datetimeFigureOut">
              <a:rPr lang="fr-FR"/>
              <a:pPr>
                <a:defRPr/>
              </a:pPr>
              <a:t>11/11/2016</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5F1AA6FD-ED42-4DA3-A919-624264DF1F67}" type="slidenum">
              <a:rPr lang="fr-BE" altLang="en-US"/>
              <a:pPr>
                <a:defRPr/>
              </a:pPr>
              <a:t>‹#›</a:t>
            </a:fld>
            <a:endParaRPr lang="fr-BE" altLang="en-US"/>
          </a:p>
        </p:txBody>
      </p:sp>
    </p:spTree>
    <p:extLst>
      <p:ext uri="{BB962C8B-B14F-4D97-AF65-F5344CB8AC3E}">
        <p14:creationId xmlns:p14="http://schemas.microsoft.com/office/powerpoint/2010/main" val="3195391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Espace réservé de la date 3"/>
          <p:cNvSpPr>
            <a:spLocks noGrp="1"/>
          </p:cNvSpPr>
          <p:nvPr>
            <p:ph type="dt" sz="half" idx="10"/>
          </p:nvPr>
        </p:nvSpPr>
        <p:spPr/>
        <p:txBody>
          <a:bodyPr/>
          <a:lstStyle>
            <a:lvl1pPr>
              <a:defRPr/>
            </a:lvl1pPr>
          </a:lstStyle>
          <a:p>
            <a:pPr>
              <a:defRPr/>
            </a:pPr>
            <a:fld id="{4F5DF8EC-5CA8-461D-9ED8-90FE46215971}" type="datetimeFigureOut">
              <a:rPr lang="fr-FR"/>
              <a:pPr>
                <a:defRPr/>
              </a:pPr>
              <a:t>11/11/2016</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35C03F9A-8690-4F38-A807-9E8899773A84}" type="slidenum">
              <a:rPr lang="fr-BE" altLang="en-US"/>
              <a:pPr>
                <a:defRPr/>
              </a:pPr>
              <a:t>‹#›</a:t>
            </a:fld>
            <a:endParaRPr lang="fr-BE" altLang="en-US"/>
          </a:p>
        </p:txBody>
      </p:sp>
    </p:spTree>
    <p:extLst>
      <p:ext uri="{BB962C8B-B14F-4D97-AF65-F5344CB8AC3E}">
        <p14:creationId xmlns:p14="http://schemas.microsoft.com/office/powerpoint/2010/main" val="3498514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tr-TR" smtClean="0"/>
              <a:t>Asıl başlık stili için tıklatın</a:t>
            </a:r>
            <a:endParaRPr lang="fr-FR"/>
          </a:p>
        </p:txBody>
      </p:sp>
      <p:sp>
        <p:nvSpPr>
          <p:cNvPr id="3" name="Espace réservé du conten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Espace réservé de la date 3"/>
          <p:cNvSpPr>
            <a:spLocks noGrp="1"/>
          </p:cNvSpPr>
          <p:nvPr>
            <p:ph type="dt" sz="half" idx="10"/>
          </p:nvPr>
        </p:nvSpPr>
        <p:spPr/>
        <p:txBody>
          <a:bodyPr/>
          <a:lstStyle>
            <a:lvl1pPr>
              <a:defRPr/>
            </a:lvl1pPr>
          </a:lstStyle>
          <a:p>
            <a:pPr>
              <a:defRPr/>
            </a:pPr>
            <a:fld id="{86F6FB10-F92D-4304-9AB9-7236E9AF84D7}" type="datetimeFigureOut">
              <a:rPr lang="fr-FR"/>
              <a:pPr>
                <a:defRPr/>
              </a:pPr>
              <a:t>11/11/2016</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577F563D-024A-48A2-868B-8DC2CBE5B7CF}" type="slidenum">
              <a:rPr lang="fr-BE" altLang="en-US"/>
              <a:pPr>
                <a:defRPr/>
              </a:pPr>
              <a:t>‹#›</a:t>
            </a:fld>
            <a:endParaRPr lang="fr-BE" altLang="en-US"/>
          </a:p>
        </p:txBody>
      </p:sp>
    </p:spTree>
    <p:extLst>
      <p:ext uri="{BB962C8B-B14F-4D97-AF65-F5344CB8AC3E}">
        <p14:creationId xmlns:p14="http://schemas.microsoft.com/office/powerpoint/2010/main" val="566378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Espace réservé de la date 3"/>
          <p:cNvSpPr>
            <a:spLocks noGrp="1"/>
          </p:cNvSpPr>
          <p:nvPr>
            <p:ph type="dt" sz="half" idx="10"/>
          </p:nvPr>
        </p:nvSpPr>
        <p:spPr/>
        <p:txBody>
          <a:bodyPr/>
          <a:lstStyle>
            <a:lvl1pPr>
              <a:defRPr/>
            </a:lvl1pPr>
          </a:lstStyle>
          <a:p>
            <a:pPr>
              <a:defRPr/>
            </a:pPr>
            <a:fld id="{17576BFE-130B-49B5-A6D7-8A9B36AC769F}" type="datetimeFigureOut">
              <a:rPr lang="fr-FR"/>
              <a:pPr>
                <a:defRPr/>
              </a:pPr>
              <a:t>11/11/2016</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CB73B1FA-B269-4B4A-A5BE-2C8673CBC0EB}" type="slidenum">
              <a:rPr lang="fr-BE" altLang="en-US"/>
              <a:pPr>
                <a:defRPr/>
              </a:pPr>
              <a:t>‹#›</a:t>
            </a:fld>
            <a:endParaRPr lang="fr-BE" altLang="en-US"/>
          </a:p>
        </p:txBody>
      </p:sp>
    </p:spTree>
    <p:extLst>
      <p:ext uri="{BB962C8B-B14F-4D97-AF65-F5344CB8AC3E}">
        <p14:creationId xmlns:p14="http://schemas.microsoft.com/office/powerpoint/2010/main" val="4268171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tr-TR" smtClean="0"/>
              <a:t>Asıl başlık stili için tıklatın</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5" name="Espace réservé de la date 3"/>
          <p:cNvSpPr>
            <a:spLocks noGrp="1"/>
          </p:cNvSpPr>
          <p:nvPr>
            <p:ph type="dt" sz="half" idx="10"/>
          </p:nvPr>
        </p:nvSpPr>
        <p:spPr/>
        <p:txBody>
          <a:bodyPr/>
          <a:lstStyle>
            <a:lvl1pPr>
              <a:defRPr/>
            </a:lvl1pPr>
          </a:lstStyle>
          <a:p>
            <a:pPr>
              <a:defRPr/>
            </a:pPr>
            <a:fld id="{CA61DC50-110D-4972-ACE6-199A0DD0FB11}" type="datetimeFigureOut">
              <a:rPr lang="fr-FR"/>
              <a:pPr>
                <a:defRPr/>
              </a:pPr>
              <a:t>11/11/2016</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85ACF725-FCCF-4C31-8BFF-16784E571790}" type="slidenum">
              <a:rPr lang="fr-BE" altLang="en-US"/>
              <a:pPr>
                <a:defRPr/>
              </a:pPr>
              <a:t>‹#›</a:t>
            </a:fld>
            <a:endParaRPr lang="fr-BE" altLang="en-US"/>
          </a:p>
        </p:txBody>
      </p:sp>
    </p:spTree>
    <p:extLst>
      <p:ext uri="{BB962C8B-B14F-4D97-AF65-F5344CB8AC3E}">
        <p14:creationId xmlns:p14="http://schemas.microsoft.com/office/powerpoint/2010/main" val="1601951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tr-TR" smtClean="0"/>
              <a:t>Asıl başlık stili için tıklatın</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7" name="Espace réservé de la date 3"/>
          <p:cNvSpPr>
            <a:spLocks noGrp="1"/>
          </p:cNvSpPr>
          <p:nvPr>
            <p:ph type="dt" sz="half" idx="10"/>
          </p:nvPr>
        </p:nvSpPr>
        <p:spPr/>
        <p:txBody>
          <a:bodyPr/>
          <a:lstStyle>
            <a:lvl1pPr>
              <a:defRPr/>
            </a:lvl1pPr>
          </a:lstStyle>
          <a:p>
            <a:pPr>
              <a:defRPr/>
            </a:pPr>
            <a:fld id="{E9D536B3-09C3-42B8-9319-2A9153F70D6B}" type="datetimeFigureOut">
              <a:rPr lang="fr-FR"/>
              <a:pPr>
                <a:defRPr/>
              </a:pPr>
              <a:t>11/11/2016</a:t>
            </a:fld>
            <a:endParaRPr lang="fr-BE"/>
          </a:p>
        </p:txBody>
      </p:sp>
      <p:sp>
        <p:nvSpPr>
          <p:cNvPr id="8" name="Espace réservé du pied de page 4"/>
          <p:cNvSpPr>
            <a:spLocks noGrp="1"/>
          </p:cNvSpPr>
          <p:nvPr>
            <p:ph type="ftr" sz="quarter" idx="11"/>
          </p:nvPr>
        </p:nvSpPr>
        <p:spPr/>
        <p:txBody>
          <a:bodyPr/>
          <a:lstStyle>
            <a:lvl1pPr>
              <a:defRPr/>
            </a:lvl1pPr>
          </a:lstStyle>
          <a:p>
            <a:pPr>
              <a:defRPr/>
            </a:pPr>
            <a:endParaRPr lang="fr-BE"/>
          </a:p>
        </p:txBody>
      </p:sp>
      <p:sp>
        <p:nvSpPr>
          <p:cNvPr id="9" name="Espace réservé du numéro de diapositive 5"/>
          <p:cNvSpPr>
            <a:spLocks noGrp="1"/>
          </p:cNvSpPr>
          <p:nvPr>
            <p:ph type="sldNum" sz="quarter" idx="12"/>
          </p:nvPr>
        </p:nvSpPr>
        <p:spPr/>
        <p:txBody>
          <a:bodyPr/>
          <a:lstStyle>
            <a:lvl1pPr>
              <a:defRPr/>
            </a:lvl1pPr>
          </a:lstStyle>
          <a:p>
            <a:pPr>
              <a:defRPr/>
            </a:pPr>
            <a:fld id="{21EE3BD6-AFAB-41C0-9EE5-2B54C05495EF}" type="slidenum">
              <a:rPr lang="fr-BE" altLang="en-US"/>
              <a:pPr>
                <a:defRPr/>
              </a:pPr>
              <a:t>‹#›</a:t>
            </a:fld>
            <a:endParaRPr lang="fr-BE" altLang="en-US"/>
          </a:p>
        </p:txBody>
      </p:sp>
    </p:spTree>
    <p:extLst>
      <p:ext uri="{BB962C8B-B14F-4D97-AF65-F5344CB8AC3E}">
        <p14:creationId xmlns:p14="http://schemas.microsoft.com/office/powerpoint/2010/main" val="2387817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tr-TR" smtClean="0"/>
              <a:t>Asıl başlık stili için tıklatın</a:t>
            </a:r>
            <a:endParaRPr lang="fr-FR"/>
          </a:p>
        </p:txBody>
      </p:sp>
      <p:sp>
        <p:nvSpPr>
          <p:cNvPr id="3" name="Espace réservé de la date 3"/>
          <p:cNvSpPr>
            <a:spLocks noGrp="1"/>
          </p:cNvSpPr>
          <p:nvPr>
            <p:ph type="dt" sz="half" idx="10"/>
          </p:nvPr>
        </p:nvSpPr>
        <p:spPr/>
        <p:txBody>
          <a:bodyPr/>
          <a:lstStyle>
            <a:lvl1pPr>
              <a:defRPr/>
            </a:lvl1pPr>
          </a:lstStyle>
          <a:p>
            <a:pPr>
              <a:defRPr/>
            </a:pPr>
            <a:fld id="{CC35C89C-AF10-4FEE-980A-4FC90C3EC821}" type="datetimeFigureOut">
              <a:rPr lang="fr-FR"/>
              <a:pPr>
                <a:defRPr/>
              </a:pPr>
              <a:t>11/11/2016</a:t>
            </a:fld>
            <a:endParaRPr lang="fr-BE"/>
          </a:p>
        </p:txBody>
      </p:sp>
      <p:sp>
        <p:nvSpPr>
          <p:cNvPr id="4" name="Espace réservé du pied de page 4"/>
          <p:cNvSpPr>
            <a:spLocks noGrp="1"/>
          </p:cNvSpPr>
          <p:nvPr>
            <p:ph type="ftr" sz="quarter" idx="11"/>
          </p:nvPr>
        </p:nvSpPr>
        <p:spPr/>
        <p:txBody>
          <a:bodyPr/>
          <a:lstStyle>
            <a:lvl1pPr>
              <a:defRPr/>
            </a:lvl1pPr>
          </a:lstStyle>
          <a:p>
            <a:pPr>
              <a:defRPr/>
            </a:pPr>
            <a:endParaRPr lang="fr-BE"/>
          </a:p>
        </p:txBody>
      </p:sp>
      <p:sp>
        <p:nvSpPr>
          <p:cNvPr id="5" name="Espace réservé du numéro de diapositive 5"/>
          <p:cNvSpPr>
            <a:spLocks noGrp="1"/>
          </p:cNvSpPr>
          <p:nvPr>
            <p:ph type="sldNum" sz="quarter" idx="12"/>
          </p:nvPr>
        </p:nvSpPr>
        <p:spPr/>
        <p:txBody>
          <a:bodyPr/>
          <a:lstStyle>
            <a:lvl1pPr>
              <a:defRPr/>
            </a:lvl1pPr>
          </a:lstStyle>
          <a:p>
            <a:pPr>
              <a:defRPr/>
            </a:pPr>
            <a:fld id="{AFA77B5E-FAF5-4374-8880-C6633778E97B}" type="slidenum">
              <a:rPr lang="fr-BE" altLang="en-US"/>
              <a:pPr>
                <a:defRPr/>
              </a:pPr>
              <a:t>‹#›</a:t>
            </a:fld>
            <a:endParaRPr lang="fr-BE" altLang="en-US"/>
          </a:p>
        </p:txBody>
      </p:sp>
    </p:spTree>
    <p:extLst>
      <p:ext uri="{BB962C8B-B14F-4D97-AF65-F5344CB8AC3E}">
        <p14:creationId xmlns:p14="http://schemas.microsoft.com/office/powerpoint/2010/main" val="1435391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88333859-28D6-4B37-B278-8FC88D312E57}" type="datetimeFigureOut">
              <a:rPr lang="fr-FR"/>
              <a:pPr>
                <a:defRPr/>
              </a:pPr>
              <a:t>11/11/2016</a:t>
            </a:fld>
            <a:endParaRPr lang="fr-BE"/>
          </a:p>
        </p:txBody>
      </p:sp>
      <p:sp>
        <p:nvSpPr>
          <p:cNvPr id="3" name="Espace réservé du pied de page 4"/>
          <p:cNvSpPr>
            <a:spLocks noGrp="1"/>
          </p:cNvSpPr>
          <p:nvPr>
            <p:ph type="ftr" sz="quarter" idx="11"/>
          </p:nvPr>
        </p:nvSpPr>
        <p:spPr/>
        <p:txBody>
          <a:bodyPr/>
          <a:lstStyle>
            <a:lvl1pPr>
              <a:defRPr/>
            </a:lvl1pPr>
          </a:lstStyle>
          <a:p>
            <a:pPr>
              <a:defRPr/>
            </a:pPr>
            <a:endParaRPr lang="fr-BE"/>
          </a:p>
        </p:txBody>
      </p:sp>
      <p:sp>
        <p:nvSpPr>
          <p:cNvPr id="4" name="Espace réservé du numéro de diapositive 5"/>
          <p:cNvSpPr>
            <a:spLocks noGrp="1"/>
          </p:cNvSpPr>
          <p:nvPr>
            <p:ph type="sldNum" sz="quarter" idx="12"/>
          </p:nvPr>
        </p:nvSpPr>
        <p:spPr/>
        <p:txBody>
          <a:bodyPr/>
          <a:lstStyle>
            <a:lvl1pPr>
              <a:defRPr/>
            </a:lvl1pPr>
          </a:lstStyle>
          <a:p>
            <a:pPr>
              <a:defRPr/>
            </a:pPr>
            <a:fld id="{15599A4B-738E-4937-A2E7-435A1573E2C9}" type="slidenum">
              <a:rPr lang="fr-BE" altLang="en-US"/>
              <a:pPr>
                <a:defRPr/>
              </a:pPr>
              <a:t>‹#›</a:t>
            </a:fld>
            <a:endParaRPr lang="fr-BE" altLang="en-US"/>
          </a:p>
        </p:txBody>
      </p:sp>
    </p:spTree>
    <p:extLst>
      <p:ext uri="{BB962C8B-B14F-4D97-AF65-F5344CB8AC3E}">
        <p14:creationId xmlns:p14="http://schemas.microsoft.com/office/powerpoint/2010/main" val="222348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Espace réservé de la date 3"/>
          <p:cNvSpPr>
            <a:spLocks noGrp="1"/>
          </p:cNvSpPr>
          <p:nvPr>
            <p:ph type="dt" sz="half" idx="10"/>
          </p:nvPr>
        </p:nvSpPr>
        <p:spPr/>
        <p:txBody>
          <a:bodyPr/>
          <a:lstStyle>
            <a:lvl1pPr>
              <a:defRPr/>
            </a:lvl1pPr>
          </a:lstStyle>
          <a:p>
            <a:pPr>
              <a:defRPr/>
            </a:pPr>
            <a:fld id="{FDEE41F7-057B-4DA3-AE72-85357F93A3B4}" type="datetimeFigureOut">
              <a:rPr lang="fr-FR"/>
              <a:pPr>
                <a:defRPr/>
              </a:pPr>
              <a:t>11/11/2016</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E7CC1BEB-5BFF-47AD-87DC-8A774B0776D8}" type="slidenum">
              <a:rPr lang="fr-BE" altLang="en-US"/>
              <a:pPr>
                <a:defRPr/>
              </a:pPr>
              <a:t>‹#›</a:t>
            </a:fld>
            <a:endParaRPr lang="fr-BE" altLang="en-US"/>
          </a:p>
        </p:txBody>
      </p:sp>
    </p:spTree>
    <p:extLst>
      <p:ext uri="{BB962C8B-B14F-4D97-AF65-F5344CB8AC3E}">
        <p14:creationId xmlns:p14="http://schemas.microsoft.com/office/powerpoint/2010/main" val="2386272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Espace réservé de la date 3"/>
          <p:cNvSpPr>
            <a:spLocks noGrp="1"/>
          </p:cNvSpPr>
          <p:nvPr>
            <p:ph type="dt" sz="half" idx="10"/>
          </p:nvPr>
        </p:nvSpPr>
        <p:spPr/>
        <p:txBody>
          <a:bodyPr/>
          <a:lstStyle>
            <a:lvl1pPr>
              <a:defRPr/>
            </a:lvl1pPr>
          </a:lstStyle>
          <a:p>
            <a:pPr>
              <a:defRPr/>
            </a:pPr>
            <a:fld id="{AC1F48E1-13FE-4B16-BE7A-7BAACB0455BF}" type="datetimeFigureOut">
              <a:rPr lang="fr-FR"/>
              <a:pPr>
                <a:defRPr/>
              </a:pPr>
              <a:t>11/11/2016</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7D72D17C-50B1-4CCB-AE66-C4D5F22B8A7C}" type="slidenum">
              <a:rPr lang="fr-BE" altLang="en-US"/>
              <a:pPr>
                <a:defRPr/>
              </a:pPr>
              <a:t>‹#›</a:t>
            </a:fld>
            <a:endParaRPr lang="fr-BE" altLang="en-US"/>
          </a:p>
        </p:txBody>
      </p:sp>
    </p:spTree>
    <p:extLst>
      <p:ext uri="{BB962C8B-B14F-4D97-AF65-F5344CB8AC3E}">
        <p14:creationId xmlns:p14="http://schemas.microsoft.com/office/powerpoint/2010/main" val="937090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en-US"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smtClean="0"/>
              <a:t>Cliquez pour modifier les styles du texte du masque</a:t>
            </a:r>
          </a:p>
          <a:p>
            <a:pPr lvl="1"/>
            <a:r>
              <a:rPr lang="fr-FR" altLang="en-US" smtClean="0"/>
              <a:t>Deuxième niveau</a:t>
            </a:r>
          </a:p>
          <a:p>
            <a:pPr lvl="2"/>
            <a:r>
              <a:rPr lang="fr-FR" altLang="en-US" smtClean="0"/>
              <a:t>Troisième niveau</a:t>
            </a:r>
          </a:p>
          <a:p>
            <a:pPr lvl="3"/>
            <a:r>
              <a:rPr lang="fr-FR" altLang="en-US" smtClean="0"/>
              <a:t>Quatrième niveau</a:t>
            </a:r>
          </a:p>
          <a:p>
            <a:pPr lvl="4"/>
            <a:r>
              <a:rPr lang="fr-FR" altLang="en-US"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B6304C5D-D10B-4B97-9F7D-7FAF3707D6F5}" type="datetimeFigureOut">
              <a:rPr lang="fr-FR"/>
              <a:pPr>
                <a:defRPr/>
              </a:pPr>
              <a:t>11/11/2016</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20E88A87-F333-43D4-8F3B-B391804F4A49}" type="slidenum">
              <a:rPr lang="fr-BE" altLang="en-US"/>
              <a:pPr>
                <a:defRPr/>
              </a:pPr>
              <a:t>‹#›</a:t>
            </a:fld>
            <a:endParaRPr lang="fr-BE"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Joindre 6"/>
          <p:cNvSpPr/>
          <p:nvPr/>
        </p:nvSpPr>
        <p:spPr>
          <a:xfrm rot="16200000">
            <a:off x="4357687" y="-1071562"/>
            <a:ext cx="428625" cy="9144000"/>
          </a:xfrm>
          <a:prstGeom prst="flowChartCollat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solidFill>
                <a:schemeClr val="tx1"/>
              </a:solidFill>
            </a:endParaRPr>
          </a:p>
        </p:txBody>
      </p:sp>
      <p:sp>
        <p:nvSpPr>
          <p:cNvPr id="9" name="Titre 8"/>
          <p:cNvSpPr>
            <a:spLocks noGrp="1"/>
          </p:cNvSpPr>
          <p:nvPr>
            <p:ph type="ctrTitle"/>
          </p:nvPr>
        </p:nvSpPr>
        <p:spPr>
          <a:xfrm>
            <a:off x="0" y="500063"/>
            <a:ext cx="9144000" cy="2786062"/>
          </a:xfrm>
        </p:spPr>
        <p:txBody>
          <a:bodyPr/>
          <a:lstStyle/>
          <a:p>
            <a:pPr>
              <a:defRPr/>
            </a:pPr>
            <a:r>
              <a:rPr lang="fr-FR" sz="3600" dirty="0" smtClean="0">
                <a:solidFill>
                  <a:srgbClr val="FF0000"/>
                </a:solidFill>
                <a:effectLst>
                  <a:outerShdw blurRad="50800" dist="38100" algn="tr" rotWithShape="0">
                    <a:prstClr val="black">
                      <a:alpha val="40000"/>
                    </a:prstClr>
                  </a:outerShdw>
                </a:effectLst>
                <a:latin typeface="Aharoni" pitchFamily="2" charset="-79"/>
                <a:cs typeface="Aharoni" pitchFamily="2" charset="-79"/>
              </a:rPr>
              <a:t/>
            </a:r>
            <a:br>
              <a:rPr lang="fr-FR" sz="3600" dirty="0" smtClean="0">
                <a:solidFill>
                  <a:srgbClr val="FF0000"/>
                </a:solidFill>
                <a:effectLst>
                  <a:outerShdw blurRad="50800" dist="38100" algn="tr" rotWithShape="0">
                    <a:prstClr val="black">
                      <a:alpha val="40000"/>
                    </a:prstClr>
                  </a:outerShdw>
                </a:effectLst>
                <a:latin typeface="Aharoni" pitchFamily="2" charset="-79"/>
                <a:cs typeface="Aharoni" pitchFamily="2" charset="-79"/>
              </a:rPr>
            </a:br>
            <a:r>
              <a:rPr lang="fr-FR" sz="3000" dirty="0" smtClean="0"/>
              <a:t>Conférence sur l’emploi des personnes handicapées</a:t>
            </a:r>
            <a:br>
              <a:rPr lang="fr-FR" sz="3000" dirty="0" smtClean="0"/>
            </a:br>
            <a:r>
              <a:rPr lang="fr-FR" sz="3000" dirty="0" smtClean="0"/>
              <a:t>Istanbul/République de Turquie</a:t>
            </a:r>
            <a:r>
              <a:rPr lang="fr-FR" sz="2800" dirty="0" smtClean="0"/>
              <a:t/>
            </a:r>
            <a:br>
              <a:rPr lang="fr-FR" sz="2800" dirty="0" smtClean="0"/>
            </a:br>
            <a:r>
              <a:rPr lang="fr-FR" sz="3600" dirty="0" smtClean="0">
                <a:solidFill>
                  <a:srgbClr val="FF0000"/>
                </a:solidFill>
                <a:effectLst>
                  <a:outerShdw blurRad="50800" dist="38100" algn="tr" rotWithShape="0">
                    <a:prstClr val="black">
                      <a:alpha val="40000"/>
                    </a:prstClr>
                  </a:outerShdw>
                </a:effectLst>
                <a:latin typeface="Aharoni" pitchFamily="2" charset="-79"/>
                <a:cs typeface="Aharoni" pitchFamily="2" charset="-79"/>
              </a:rPr>
              <a:t/>
            </a:r>
            <a:br>
              <a:rPr lang="fr-FR" sz="3600" dirty="0" smtClean="0">
                <a:solidFill>
                  <a:srgbClr val="FF0000"/>
                </a:solidFill>
                <a:effectLst>
                  <a:outerShdw blurRad="50800" dist="38100" algn="tr" rotWithShape="0">
                    <a:prstClr val="black">
                      <a:alpha val="40000"/>
                    </a:prstClr>
                  </a:outerShdw>
                </a:effectLst>
                <a:latin typeface="Aharoni" pitchFamily="2" charset="-79"/>
                <a:cs typeface="Aharoni" pitchFamily="2" charset="-79"/>
              </a:rPr>
            </a:br>
            <a:r>
              <a:rPr lang="fr-FR" sz="3200" dirty="0" smtClean="0">
                <a:solidFill>
                  <a:srgbClr val="FF0000"/>
                </a:solidFill>
                <a:effectLst>
                  <a:outerShdw blurRad="38100" dist="38100" dir="2700000" algn="tl">
                    <a:srgbClr val="000000">
                      <a:alpha val="43137"/>
                    </a:srgbClr>
                  </a:outerShdw>
                </a:effectLst>
                <a:latin typeface="Aharoni" pitchFamily="2" charset="-79"/>
                <a:cs typeface="Aharoni" pitchFamily="2" charset="-79"/>
              </a:rPr>
              <a:t>COMMUNICATION SUR L’</a:t>
            </a:r>
            <a:r>
              <a:rPr lang="fr-FR" sz="3200" b="1" dirty="0" smtClean="0">
                <a:solidFill>
                  <a:srgbClr val="FF0000"/>
                </a:solidFill>
                <a:effectLst>
                  <a:outerShdw blurRad="38100" dist="38100" dir="2700000" algn="tl">
                    <a:srgbClr val="000000">
                      <a:alpha val="43137"/>
                    </a:srgbClr>
                  </a:outerShdw>
                </a:effectLst>
                <a:latin typeface="Aharoni" pitchFamily="2" charset="-79"/>
                <a:cs typeface="Aharoni" pitchFamily="2" charset="-79"/>
              </a:rPr>
              <a:t>EXPERIENCE DU BURKINA FASO EN MATIERE D’ACCES A L’EMPLOI DES PERSONNES HANDICAPEES</a:t>
            </a:r>
            <a:r>
              <a:rPr lang="fr-FR" sz="3600" dirty="0" smtClean="0">
                <a:solidFill>
                  <a:srgbClr val="FF0000"/>
                </a:solidFill>
                <a:latin typeface="Aharoni" pitchFamily="2" charset="-79"/>
                <a:cs typeface="Aharoni" pitchFamily="2" charset="-79"/>
              </a:rPr>
              <a:t/>
            </a:r>
            <a:br>
              <a:rPr lang="fr-FR" sz="3600" dirty="0" smtClean="0">
                <a:solidFill>
                  <a:srgbClr val="FF0000"/>
                </a:solidFill>
                <a:latin typeface="Aharoni" pitchFamily="2" charset="-79"/>
                <a:cs typeface="Aharoni" pitchFamily="2" charset="-79"/>
              </a:rPr>
            </a:br>
            <a:endParaRPr lang="fr-FR" sz="3600" dirty="0">
              <a:solidFill>
                <a:srgbClr val="FF0000"/>
              </a:solidFill>
            </a:endParaRPr>
          </a:p>
        </p:txBody>
      </p:sp>
      <p:sp>
        <p:nvSpPr>
          <p:cNvPr id="2052" name="Rectangle 9"/>
          <p:cNvSpPr>
            <a:spLocks noChangeArrowheads="1"/>
          </p:cNvSpPr>
          <p:nvPr/>
        </p:nvSpPr>
        <p:spPr bwMode="auto">
          <a:xfrm>
            <a:off x="0" y="4857750"/>
            <a:ext cx="9144000" cy="93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buFont typeface="Arial" charset="0"/>
              <a:buNone/>
            </a:pPr>
            <a:r>
              <a:rPr lang="fr-FR" altLang="en-US" sz="3200" b="1"/>
              <a:t>Présentée par Madame Yvette DEMBELE</a:t>
            </a:r>
          </a:p>
          <a:p>
            <a:pPr algn="ctr" eaLnBrk="1" hangingPunct="1">
              <a:buFont typeface="Arial" charset="0"/>
              <a:buNone/>
            </a:pPr>
            <a:r>
              <a:rPr lang="fr-FR" altLang="en-US" sz="2300"/>
              <a:t>Secrétaire d’Etat chargée des personnes handicapées/ Burkina Faso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0"/>
            <a:ext cx="9144000" cy="428628"/>
          </a:xfrm>
          <a:prstGeom prst="rect">
            <a:avLst/>
          </a:prstGeom>
          <a:blipFill>
            <a:blip r:embed="rId2" cstate="print"/>
            <a:tile tx="0" ty="0" sx="100000" sy="100000" flip="none" algn="tl"/>
          </a:blipFill>
        </p:spPr>
        <p:style>
          <a:lnRef idx="0">
            <a:schemeClr val="accent5"/>
          </a:lnRef>
          <a:fillRef idx="3">
            <a:schemeClr val="accent5"/>
          </a:fillRef>
          <a:effectRef idx="3">
            <a:schemeClr val="accent5"/>
          </a:effectRef>
          <a:fontRef idx="minor">
            <a:schemeClr val="lt1"/>
          </a:fontRef>
        </p:style>
        <p:txBody>
          <a:bodyPr anchor="ctr"/>
          <a:lstStyle/>
          <a:p>
            <a:pPr algn="ctr" eaLnBrk="1" fontAlgn="auto" hangingPunct="1">
              <a:spcBef>
                <a:spcPts val="0"/>
              </a:spcBef>
              <a:spcAft>
                <a:spcPts val="0"/>
              </a:spcAft>
              <a:defRPr/>
            </a:pPr>
            <a:r>
              <a:rPr lang="fr-FR" sz="3200" b="1" dirty="0">
                <a:solidFill>
                  <a:schemeClr val="tx1"/>
                </a:solidFill>
              </a:rPr>
              <a:t>I.1 Aperçu général ( Suite)</a:t>
            </a:r>
            <a:endParaRPr lang="fr-FR" sz="3200" dirty="0">
              <a:solidFill>
                <a:schemeClr val="tx1"/>
              </a:solidFill>
            </a:endParaRPr>
          </a:p>
        </p:txBody>
      </p:sp>
      <p:sp>
        <p:nvSpPr>
          <p:cNvPr id="6" name="Espace réservé du contenu 2"/>
          <p:cNvSpPr>
            <a:spLocks noGrp="1"/>
          </p:cNvSpPr>
          <p:nvPr>
            <p:ph idx="1"/>
          </p:nvPr>
        </p:nvSpPr>
        <p:spPr>
          <a:xfrm>
            <a:off x="0" y="500063"/>
            <a:ext cx="9144000" cy="6357937"/>
          </a:xfrm>
        </p:spPr>
        <p:txBody>
          <a:bodyPr rtlCol="0">
            <a:noAutofit/>
          </a:bodyPr>
          <a:lstStyle/>
          <a:p>
            <a:pPr marL="514350" indent="-514350" algn="just" eaLnBrk="1" fontAlgn="auto" hangingPunct="1">
              <a:spcAft>
                <a:spcPts val="0"/>
              </a:spcAft>
              <a:buClr>
                <a:schemeClr val="tx1"/>
              </a:buClr>
              <a:buFont typeface="Arial" charset="0"/>
              <a:buNone/>
              <a:tabLst>
                <a:tab pos="2506663" algn="l"/>
              </a:tabLst>
              <a:defRPr/>
            </a:pPr>
            <a:r>
              <a:rPr lang="fr-FR" sz="2800" b="1" dirty="0" smtClean="0">
                <a:latin typeface="Arial Narrow" pitchFamily="34" charset="0"/>
              </a:rPr>
              <a:t>4. </a:t>
            </a:r>
            <a:r>
              <a:rPr lang="fr-FR" sz="2800" b="1" dirty="0" smtClean="0"/>
              <a:t>Selon les résultats d’une étude du Ministère de la Jeunesse, de la Formation Professionnelle et de l'Emploi (MJFPE) en collaboration avec le Bureau International du Travail(BIT) </a:t>
            </a:r>
          </a:p>
          <a:p>
            <a:pPr marL="514350" indent="-514350" algn="just" eaLnBrk="1" fontAlgn="auto" hangingPunct="1">
              <a:spcAft>
                <a:spcPts val="0"/>
              </a:spcAft>
              <a:buClr>
                <a:schemeClr val="tx1"/>
              </a:buClr>
              <a:buFont typeface="Arial" charset="0"/>
              <a:buNone/>
              <a:tabLst>
                <a:tab pos="2506663" algn="l"/>
              </a:tabLst>
              <a:defRPr/>
            </a:pPr>
            <a:endParaRPr lang="fr-FR" sz="2800" b="1" dirty="0" smtClean="0">
              <a:latin typeface="Arial Narrow" pitchFamily="34" charset="0"/>
            </a:endParaRPr>
          </a:p>
          <a:p>
            <a:pPr>
              <a:defRPr/>
            </a:pPr>
            <a:r>
              <a:rPr lang="fr-FR" sz="2800" dirty="0" smtClean="0"/>
              <a:t>les personnes handicapées ont moins accès à l’instruction (27% ) par rapport aux personnes non handicapées (31% );</a:t>
            </a:r>
          </a:p>
          <a:p>
            <a:pPr algn="just">
              <a:defRPr/>
            </a:pPr>
            <a:r>
              <a:rPr lang="fr-FR" sz="2800" dirty="0" smtClean="0"/>
              <a:t>les personnes handicapées sont plus touchées par le chômage (5,6%) par rapport aux personnes non handicapées  (3,3%) ;</a:t>
            </a:r>
          </a:p>
          <a:p>
            <a:pPr>
              <a:defRPr/>
            </a:pPr>
            <a:r>
              <a:rPr lang="fr-FR" sz="2800" dirty="0" smtClean="0"/>
              <a:t>les personnes handicapées sont plus présentes dans des emplois salariés précaires (21% ) par rapport aux personnes non handicapées  (13%).</a:t>
            </a:r>
          </a:p>
          <a:p>
            <a:pPr marL="14288" indent="-14288" algn="just" eaLnBrk="1" fontAlgn="auto" hangingPunct="1">
              <a:spcAft>
                <a:spcPts val="0"/>
              </a:spcAft>
              <a:buClr>
                <a:schemeClr val="tx1"/>
              </a:buClr>
              <a:buFont typeface="Wingdings 2" pitchFamily="18" charset="2"/>
              <a:buNone/>
              <a:tabLst>
                <a:tab pos="2506663" algn="l"/>
              </a:tabLst>
              <a:defRPr/>
            </a:pPr>
            <a:endParaRPr lang="fr-FR" sz="2800" dirty="0" smtClean="0">
              <a:latin typeface="Arial Narrow" pitchFamily="34" charset="0"/>
            </a:endParaRPr>
          </a:p>
          <a:p>
            <a:pPr marL="514350" indent="-514350" algn="just" eaLnBrk="1" fontAlgn="auto" hangingPunct="1">
              <a:spcAft>
                <a:spcPts val="0"/>
              </a:spcAft>
              <a:buFont typeface="Arial" charset="0"/>
              <a:buAutoNum type="arabicPeriod"/>
              <a:defRPr/>
            </a:pPr>
            <a:endParaRPr lang="fr-FR" dirty="0" smtClean="0">
              <a:latin typeface="Arial Narrow"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0"/>
            <a:ext cx="9144000" cy="428628"/>
          </a:xfrm>
          <a:prstGeom prst="rect">
            <a:avLst/>
          </a:prstGeom>
          <a:blipFill>
            <a:blip r:embed="rId2" cstate="print"/>
            <a:tile tx="0" ty="0" sx="100000" sy="100000" flip="none" algn="tl"/>
          </a:blipFill>
        </p:spPr>
        <p:style>
          <a:lnRef idx="0">
            <a:schemeClr val="accent5"/>
          </a:lnRef>
          <a:fillRef idx="3">
            <a:schemeClr val="accent5"/>
          </a:fillRef>
          <a:effectRef idx="3">
            <a:schemeClr val="accent5"/>
          </a:effectRef>
          <a:fontRef idx="minor">
            <a:schemeClr val="lt1"/>
          </a:fontRef>
        </p:style>
        <p:txBody>
          <a:bodyPr anchor="ctr"/>
          <a:lstStyle/>
          <a:p>
            <a:pPr algn="ctr" eaLnBrk="1" fontAlgn="auto" hangingPunct="1">
              <a:spcBef>
                <a:spcPts val="0"/>
              </a:spcBef>
              <a:spcAft>
                <a:spcPts val="0"/>
              </a:spcAft>
              <a:defRPr/>
            </a:pPr>
            <a:r>
              <a:rPr lang="fr-FR" sz="3200" b="1" dirty="0">
                <a:solidFill>
                  <a:schemeClr val="tx1"/>
                </a:solidFill>
              </a:rPr>
              <a:t>I.2 Défis</a:t>
            </a:r>
            <a:endParaRPr lang="fr-FR" sz="3200" dirty="0">
              <a:solidFill>
                <a:schemeClr val="tx1"/>
              </a:solidFill>
            </a:endParaRPr>
          </a:p>
        </p:txBody>
      </p:sp>
      <p:sp>
        <p:nvSpPr>
          <p:cNvPr id="12293" name="Espace réservé du contenu 2"/>
          <p:cNvSpPr>
            <a:spLocks noGrp="1"/>
          </p:cNvSpPr>
          <p:nvPr>
            <p:ph idx="1"/>
          </p:nvPr>
        </p:nvSpPr>
        <p:spPr>
          <a:xfrm>
            <a:off x="0" y="500063"/>
            <a:ext cx="9144000" cy="6357937"/>
          </a:xfrm>
        </p:spPr>
        <p:txBody>
          <a:bodyPr/>
          <a:lstStyle/>
          <a:p>
            <a:pPr algn="just">
              <a:buFont typeface="Arial" charset="0"/>
              <a:buNone/>
            </a:pPr>
            <a:r>
              <a:rPr lang="fr-FR" altLang="en-US" sz="2800" b="1" smtClean="0"/>
              <a:t>    </a:t>
            </a:r>
            <a:r>
              <a:rPr lang="fr-FR" altLang="en-US" sz="2800" smtClean="0"/>
              <a:t> Au Burkina Faso, le cadre juridique en l’occurrence la loi 012-2010 /AN du 1</a:t>
            </a:r>
            <a:r>
              <a:rPr lang="fr-FR" altLang="en-US" sz="2800" baseline="30000" smtClean="0"/>
              <a:t>er</a:t>
            </a:r>
            <a:r>
              <a:rPr lang="fr-FR" altLang="en-US" sz="2800" smtClean="0"/>
              <a:t> avril 2010 portant protection et promotion des droits des personnes handicapées et le Code du travail est favorable à l’accès à l’emploi des personnes handicapées. </a:t>
            </a:r>
          </a:p>
          <a:p>
            <a:pPr algn="just">
              <a:buFont typeface="Arial" charset="0"/>
              <a:buNone/>
            </a:pPr>
            <a:r>
              <a:rPr lang="fr-FR" altLang="tr-TR" sz="2800" smtClean="0"/>
              <a:t>	Toutefois, leur faible niveau d’instruction, la faible application des mesures juridiques incitatives en leur faveur et l’inadéquation entre les formations reçues les opportunités d’emploi existantes sont des obstacles à la promotion de leur employabilité. </a:t>
            </a:r>
          </a:p>
          <a:p>
            <a:pPr algn="just">
              <a:buFont typeface="Arial" charset="0"/>
              <a:buNone/>
            </a:pPr>
            <a:r>
              <a:rPr lang="fr-FR" altLang="tr-TR" sz="2800" smtClean="0"/>
              <a:t>	Ces constats et faits constituent des défis à relever si on veut parvenir à une autonomie réelle des personnes handicapées.</a:t>
            </a:r>
            <a:endParaRPr lang="fr-FR" altLang="en-US" sz="2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0"/>
            <a:ext cx="9144000" cy="428628"/>
          </a:xfrm>
          <a:prstGeom prst="rect">
            <a:avLst/>
          </a:prstGeom>
          <a:blipFill>
            <a:blip r:embed="rId2" cstate="print"/>
            <a:tile tx="0" ty="0" sx="100000" sy="100000" flip="none" algn="tl"/>
          </a:blipFill>
        </p:spPr>
        <p:style>
          <a:lnRef idx="0">
            <a:schemeClr val="accent5"/>
          </a:lnRef>
          <a:fillRef idx="3">
            <a:schemeClr val="accent5"/>
          </a:fillRef>
          <a:effectRef idx="3">
            <a:schemeClr val="accent5"/>
          </a:effectRef>
          <a:fontRef idx="minor">
            <a:schemeClr val="lt1"/>
          </a:fontRef>
        </p:style>
        <p:txBody>
          <a:bodyPr anchor="ctr"/>
          <a:lstStyle/>
          <a:p>
            <a:pPr algn="ctr" eaLnBrk="1" fontAlgn="auto" hangingPunct="1">
              <a:spcBef>
                <a:spcPts val="0"/>
              </a:spcBef>
              <a:spcAft>
                <a:spcPts val="0"/>
              </a:spcAft>
              <a:defRPr/>
            </a:pPr>
            <a:r>
              <a:rPr lang="fr-FR" sz="3200" b="1" dirty="0">
                <a:solidFill>
                  <a:schemeClr val="tx1"/>
                </a:solidFill>
              </a:rPr>
              <a:t>I.2 Défis (Suite)</a:t>
            </a:r>
            <a:endParaRPr lang="fr-FR" sz="3200" dirty="0">
              <a:solidFill>
                <a:schemeClr val="tx1"/>
              </a:solidFill>
            </a:endParaRPr>
          </a:p>
        </p:txBody>
      </p:sp>
      <p:sp>
        <p:nvSpPr>
          <p:cNvPr id="13317" name="Espace réservé du contenu 2"/>
          <p:cNvSpPr>
            <a:spLocks noGrp="1"/>
          </p:cNvSpPr>
          <p:nvPr>
            <p:ph idx="1"/>
          </p:nvPr>
        </p:nvSpPr>
        <p:spPr>
          <a:xfrm>
            <a:off x="0" y="500063"/>
            <a:ext cx="9144000" cy="6000750"/>
          </a:xfrm>
        </p:spPr>
        <p:txBody>
          <a:bodyPr/>
          <a:lstStyle/>
          <a:p>
            <a:pPr algn="just">
              <a:buFont typeface="Arial" charset="0"/>
              <a:buNone/>
            </a:pPr>
            <a:r>
              <a:rPr lang="fr-FR" altLang="en-US" sz="2800" b="1" smtClean="0"/>
              <a:t>   </a:t>
            </a:r>
            <a:r>
              <a:rPr lang="fr-FR" altLang="en-US" sz="2800" smtClean="0"/>
              <a:t> </a:t>
            </a:r>
            <a:r>
              <a:rPr lang="fr-FR" altLang="en-US" smtClean="0"/>
              <a:t>Parmi les défis à relever, on distingue :</a:t>
            </a:r>
          </a:p>
          <a:p>
            <a:r>
              <a:rPr lang="fr-FR" altLang="en-US" smtClean="0"/>
              <a:t>l’accès à l’éducation et à la formation professionnelle ;</a:t>
            </a:r>
          </a:p>
          <a:p>
            <a:r>
              <a:rPr lang="fr-FR" altLang="en-US" smtClean="0"/>
              <a:t>l’accès au crédit et aux moyens de production ;</a:t>
            </a:r>
          </a:p>
          <a:p>
            <a:r>
              <a:rPr lang="fr-FR" altLang="en-US" smtClean="0"/>
              <a:t>L’effectivité des droits au travail et à une protection sociale adaptée ;</a:t>
            </a:r>
          </a:p>
          <a:p>
            <a:r>
              <a:rPr lang="fr-FR" altLang="en-US" smtClean="0"/>
              <a:t>l’application effective des textes juridiques en faveur des personnes handicapées ;</a:t>
            </a:r>
          </a:p>
          <a:p>
            <a:r>
              <a:rPr lang="fr-FR" altLang="en-US" smtClean="0"/>
              <a:t>la lutte contre les représentations sociales négatives  vis-à-vis du handicap.</a:t>
            </a:r>
            <a:endParaRPr lang="fr-FR" altLang="en-US" smtClean="0">
              <a:latin typeface="Arial Narrow"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0" y="0"/>
            <a:ext cx="9144000" cy="428628"/>
          </a:xfrm>
          <a:prstGeom prst="rect">
            <a:avLst/>
          </a:prstGeom>
          <a:blipFill>
            <a:blip r:embed="rId2" cstate="print"/>
            <a:tile tx="0" ty="0" sx="100000" sy="100000" flip="none" algn="tl"/>
          </a:blipFill>
        </p:spPr>
        <p:style>
          <a:lnRef idx="0">
            <a:schemeClr val="accent5"/>
          </a:lnRef>
          <a:fillRef idx="3">
            <a:schemeClr val="accent5"/>
          </a:fillRef>
          <a:effectRef idx="3">
            <a:schemeClr val="accent5"/>
          </a:effectRef>
          <a:fontRef idx="minor">
            <a:schemeClr val="lt1"/>
          </a:fontRef>
        </p:style>
        <p:txBody>
          <a:bodyPr anchor="ctr"/>
          <a:lstStyle/>
          <a:p>
            <a:pPr algn="ctr" eaLnBrk="1" fontAlgn="auto" hangingPunct="1">
              <a:spcBef>
                <a:spcPts val="0"/>
              </a:spcBef>
              <a:spcAft>
                <a:spcPts val="0"/>
              </a:spcAft>
              <a:defRPr/>
            </a:pPr>
            <a:r>
              <a:rPr lang="fr-FR" sz="3200" b="1" dirty="0">
                <a:solidFill>
                  <a:schemeClr val="tx1"/>
                </a:solidFill>
              </a:rPr>
              <a:t>I.3 Problèmes des personnes handicapées</a:t>
            </a:r>
            <a:endParaRPr lang="fr-FR" sz="3200" dirty="0">
              <a:solidFill>
                <a:schemeClr val="tx1"/>
              </a:solidFill>
            </a:endParaRPr>
          </a:p>
        </p:txBody>
      </p:sp>
      <p:sp>
        <p:nvSpPr>
          <p:cNvPr id="10245" name="Espace réservé du contenu 2"/>
          <p:cNvSpPr>
            <a:spLocks noGrp="1"/>
          </p:cNvSpPr>
          <p:nvPr>
            <p:ph idx="1"/>
          </p:nvPr>
        </p:nvSpPr>
        <p:spPr>
          <a:xfrm>
            <a:off x="0" y="404813"/>
            <a:ext cx="9144000" cy="6453187"/>
          </a:xfrm>
        </p:spPr>
        <p:txBody>
          <a:bodyPr/>
          <a:lstStyle/>
          <a:p>
            <a:pPr marL="265113" indent="-265113" algn="just" eaLnBrk="1" hangingPunct="1">
              <a:spcAft>
                <a:spcPts val="600"/>
              </a:spcAft>
              <a:buFont typeface="Arial" charset="0"/>
              <a:buNone/>
              <a:defRPr/>
            </a:pPr>
            <a:r>
              <a:rPr lang="fr-FR" sz="2800" dirty="0" smtClean="0">
                <a:latin typeface="+mj-lt"/>
              </a:rPr>
              <a:t>Les problèmes communs des personnes handicapées sont entre autres:</a:t>
            </a:r>
          </a:p>
          <a:p>
            <a:pPr marL="57150" indent="-57150" algn="just">
              <a:lnSpc>
                <a:spcPct val="150000"/>
              </a:lnSpc>
              <a:buFont typeface="Wingdings" pitchFamily="2" charset="2"/>
              <a:buChar char="ü"/>
              <a:defRPr/>
            </a:pPr>
            <a:r>
              <a:rPr lang="fr-FR" sz="2800" dirty="0" smtClean="0">
                <a:latin typeface="+mj-lt"/>
              </a:rPr>
              <a:t>  Les vulnérabilités physique et matérielle;</a:t>
            </a:r>
          </a:p>
          <a:p>
            <a:pPr marL="57150" indent="-57150" algn="just">
              <a:lnSpc>
                <a:spcPct val="150000"/>
              </a:lnSpc>
              <a:buFont typeface="Wingdings" pitchFamily="2" charset="2"/>
              <a:buChar char="ü"/>
              <a:defRPr/>
            </a:pPr>
            <a:r>
              <a:rPr lang="fr-FR" sz="2800" dirty="0" smtClean="0">
                <a:latin typeface="+mj-lt"/>
              </a:rPr>
              <a:t>  Les vulnérabilités sociale et organisationnelle;</a:t>
            </a:r>
          </a:p>
          <a:p>
            <a:pPr marL="57150" indent="-57150" algn="just">
              <a:lnSpc>
                <a:spcPct val="150000"/>
              </a:lnSpc>
              <a:buFont typeface="Wingdings" pitchFamily="2" charset="2"/>
              <a:buChar char="ü"/>
              <a:defRPr/>
            </a:pPr>
            <a:r>
              <a:rPr lang="fr-FR" sz="2800" dirty="0" smtClean="0">
                <a:latin typeface="+mj-lt"/>
              </a:rPr>
              <a:t>  La vulnérabilités émotionnelle et celle liée aux attitudes;</a:t>
            </a:r>
          </a:p>
          <a:p>
            <a:pPr marL="57150" indent="-57150" algn="just">
              <a:lnSpc>
                <a:spcPct val="150000"/>
              </a:lnSpc>
              <a:buFont typeface="Wingdings" pitchFamily="2" charset="2"/>
              <a:buChar char="ü"/>
              <a:defRPr/>
            </a:pPr>
            <a:r>
              <a:rPr lang="fr-FR" sz="2800" dirty="0" smtClean="0">
                <a:latin typeface="+mj-lt"/>
              </a:rPr>
              <a:t>  L’insuffisance des ressources humaines, matérielles et financières pour leur formation professionnelle;</a:t>
            </a:r>
          </a:p>
          <a:p>
            <a:pPr marL="57150" indent="-57150" algn="just">
              <a:lnSpc>
                <a:spcPct val="150000"/>
              </a:lnSpc>
              <a:buFont typeface="Wingdings" pitchFamily="2" charset="2"/>
              <a:buChar char="ü"/>
              <a:defRPr/>
            </a:pPr>
            <a:r>
              <a:rPr lang="fr-FR" sz="2800" dirty="0" smtClean="0">
                <a:latin typeface="+mj-lt"/>
              </a:rPr>
              <a:t>La faible application des textes juridiques ;</a:t>
            </a:r>
          </a:p>
          <a:p>
            <a:pPr marL="57150" indent="-57150" algn="just">
              <a:lnSpc>
                <a:spcPct val="150000"/>
              </a:lnSpc>
              <a:buFont typeface="Wingdings" pitchFamily="2" charset="2"/>
              <a:buChar char="ü"/>
              <a:defRPr/>
            </a:pPr>
            <a:r>
              <a:rPr lang="fr-FR" sz="2800" dirty="0" smtClean="0">
                <a:latin typeface="+mj-lt"/>
              </a:rPr>
              <a:t>  L’analphabétisme des personnes handicapées.</a:t>
            </a:r>
          </a:p>
          <a:p>
            <a:pPr marL="265113" indent="-265113" algn="just" eaLnBrk="1" hangingPunct="1">
              <a:spcAft>
                <a:spcPts val="600"/>
              </a:spcAft>
              <a:buFont typeface="Arial" charset="0"/>
              <a:buNone/>
              <a:defRPr/>
            </a:pPr>
            <a:endParaRPr lang="fr-FR" sz="2800" dirty="0" smtClean="0">
              <a:latin typeface="+mj-lt"/>
            </a:endParaRPr>
          </a:p>
          <a:p>
            <a:pPr marL="265113" indent="-265113" algn="just" eaLnBrk="1" hangingPunct="1">
              <a:spcAft>
                <a:spcPts val="600"/>
              </a:spcAft>
              <a:buFont typeface="Arial" charset="0"/>
              <a:buNone/>
              <a:defRPr/>
            </a:pPr>
            <a:endParaRPr lang="fr-FR" sz="2800" dirty="0" smtClean="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0" y="2214554"/>
            <a:ext cx="9144000" cy="2654606"/>
          </a:xfrm>
          <a:prstGeom prst="rect">
            <a:avLst/>
          </a:prstGeom>
          <a:solidFill>
            <a:srgbClr val="FB75E8"/>
          </a:solidFill>
          <a:scene3d>
            <a:camera prst="orthographicFront"/>
            <a:lightRig rig="threePt" dir="t"/>
          </a:scene3d>
          <a:sp3d>
            <a:bevelT prst="convex"/>
          </a:sp3d>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Aft>
                <a:spcPts val="0"/>
              </a:spcAft>
              <a:defRPr/>
            </a:pPr>
            <a:endParaRPr lang="fr-FR" sz="4000" b="1" dirty="0"/>
          </a:p>
          <a:p>
            <a:pPr algn="ctr" eaLnBrk="1" fontAlgn="auto" hangingPunct="1">
              <a:spcAft>
                <a:spcPts val="0"/>
              </a:spcAft>
              <a:defRPr/>
            </a:pPr>
            <a:r>
              <a:rPr lang="fr-FR" sz="4000" b="1" dirty="0"/>
              <a:t>II - PRINCIPALES ACTIONS ENTREPRISES </a:t>
            </a:r>
            <a:endParaRPr lang="fr-FR" sz="4000" dirty="0"/>
          </a:p>
          <a:p>
            <a:pPr algn="ctr" eaLnBrk="1" fontAlgn="auto" hangingPunct="1">
              <a:spcAft>
                <a:spcPts val="0"/>
              </a:spcAft>
              <a:defRPr/>
            </a:pPr>
            <a:r>
              <a:rPr lang="fr-FR" sz="4000" dirty="0"/>
              <a:t> </a:t>
            </a:r>
            <a:r>
              <a:rPr lang="fr-FR" sz="4000" b="1" dirty="0"/>
              <a:t>EN MATIERE D’ACCES DES PERSONNES HANDICAPEES  A L’EMPLOI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contenu 2"/>
          <p:cNvSpPr>
            <a:spLocks noGrp="1"/>
          </p:cNvSpPr>
          <p:nvPr>
            <p:ph idx="1"/>
          </p:nvPr>
        </p:nvSpPr>
        <p:spPr>
          <a:xfrm>
            <a:off x="0" y="404813"/>
            <a:ext cx="9144000" cy="6453187"/>
          </a:xfrm>
        </p:spPr>
        <p:txBody>
          <a:bodyPr/>
          <a:lstStyle/>
          <a:p>
            <a:pPr marL="0" indent="0" algn="just" eaLnBrk="1" fontAlgn="auto" hangingPunct="1">
              <a:spcAft>
                <a:spcPts val="0"/>
              </a:spcAft>
              <a:buFont typeface="Wingdings" pitchFamily="2" charset="2"/>
              <a:buChar char="ü"/>
              <a:defRPr/>
            </a:pPr>
            <a:r>
              <a:rPr lang="fr-FR" dirty="0" smtClean="0">
                <a:latin typeface="Arial Narrow" pitchFamily="34" charset="0"/>
              </a:rPr>
              <a:t>  L</a:t>
            </a:r>
            <a:r>
              <a:rPr lang="fr-FR" dirty="0" smtClean="0"/>
              <a:t>a ratification de la Convention des Nations Unies relative aux droits des personnes handicapées (CNUDPH) et de son protocole additionnel;</a:t>
            </a:r>
          </a:p>
          <a:p>
            <a:pPr marL="365760" indent="-283464" algn="just" eaLnBrk="1" fontAlgn="auto" hangingPunct="1">
              <a:spcAft>
                <a:spcPts val="0"/>
              </a:spcAft>
              <a:buClr>
                <a:schemeClr val="tx1"/>
              </a:buClr>
              <a:buFont typeface="Wingdings 2" pitchFamily="18" charset="2"/>
              <a:buChar char="P"/>
              <a:defRPr/>
            </a:pPr>
            <a:r>
              <a:rPr lang="fr-FR" dirty="0" smtClean="0"/>
              <a:t> La ratification de la Convention 159 de l’Organisation Internationale du Travail (OIT) sur l’emploi des personnes handicapées;</a:t>
            </a:r>
          </a:p>
          <a:p>
            <a:pPr marL="365760" indent="-283464" algn="just" eaLnBrk="1" fontAlgn="auto" hangingPunct="1">
              <a:spcAft>
                <a:spcPts val="0"/>
              </a:spcAft>
              <a:buClr>
                <a:schemeClr val="tx1"/>
              </a:buClr>
              <a:buFont typeface="Wingdings 2" pitchFamily="18" charset="2"/>
              <a:buChar char="P"/>
              <a:defRPr/>
            </a:pPr>
            <a:r>
              <a:rPr lang="fr-FR" dirty="0" smtClean="0"/>
              <a:t>L’adoption de la loi 012-2010/AN du 1</a:t>
            </a:r>
            <a:r>
              <a:rPr lang="fr-FR" baseline="30000" dirty="0" smtClean="0"/>
              <a:t>er</a:t>
            </a:r>
            <a:r>
              <a:rPr lang="fr-FR" dirty="0" smtClean="0"/>
              <a:t> avril 2010 portant protection et promotion des droits des personnes handicapées au Burkina Faso en ses articles 26 à 36, accorde une attention particulière à la formation professionnelle et à l’emploi des personnes handicapées;</a:t>
            </a:r>
          </a:p>
        </p:txBody>
      </p:sp>
      <p:sp>
        <p:nvSpPr>
          <p:cNvPr id="3" name="Titre 1"/>
          <p:cNvSpPr txBox="1">
            <a:spLocks/>
          </p:cNvSpPr>
          <p:nvPr/>
        </p:nvSpPr>
        <p:spPr>
          <a:xfrm>
            <a:off x="0" y="0"/>
            <a:ext cx="9144000" cy="428628"/>
          </a:xfrm>
          <a:prstGeom prst="rect">
            <a:avLst/>
          </a:prstGeom>
          <a:solidFill>
            <a:srgbClr val="FB75E8"/>
          </a:solidFill>
        </p:spPr>
        <p:style>
          <a:lnRef idx="0">
            <a:schemeClr val="accent5"/>
          </a:lnRef>
          <a:fillRef idx="3">
            <a:schemeClr val="accent5"/>
          </a:fillRef>
          <a:effectRef idx="3">
            <a:schemeClr val="accent5"/>
          </a:effectRef>
          <a:fontRef idx="minor">
            <a:schemeClr val="lt1"/>
          </a:fontRef>
        </p:style>
        <p:txBody>
          <a:bodyPr anchor="ctr">
            <a:normAutofit fontScale="60000" lnSpcReduction="20000"/>
          </a:bodyPr>
          <a:lstStyle/>
          <a:p>
            <a:pPr algn="ctr" eaLnBrk="1" fontAlgn="auto" hangingPunct="1">
              <a:spcAft>
                <a:spcPts val="0"/>
              </a:spcAft>
              <a:defRPr/>
            </a:pPr>
            <a:r>
              <a:rPr lang="fr-FR" sz="4400" b="1" dirty="0">
                <a:solidFill>
                  <a:schemeClr val="dk1"/>
                </a:solidFill>
              </a:rPr>
              <a:t>II.1- Au plan juridique et des politiques</a:t>
            </a:r>
            <a:endParaRPr lang="fr-FR" sz="44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contenu 2"/>
          <p:cNvSpPr>
            <a:spLocks noGrp="1"/>
          </p:cNvSpPr>
          <p:nvPr>
            <p:ph idx="1"/>
          </p:nvPr>
        </p:nvSpPr>
        <p:spPr>
          <a:xfrm>
            <a:off x="0" y="404813"/>
            <a:ext cx="9144000" cy="6453187"/>
          </a:xfrm>
        </p:spPr>
        <p:txBody>
          <a:bodyPr/>
          <a:lstStyle/>
          <a:p>
            <a:pPr marL="0" indent="0" algn="just" eaLnBrk="1" fontAlgn="auto" hangingPunct="1">
              <a:spcAft>
                <a:spcPts val="0"/>
              </a:spcAft>
              <a:buFont typeface="Wingdings" pitchFamily="2" charset="2"/>
              <a:buChar char="ü"/>
              <a:defRPr/>
            </a:pPr>
            <a:endParaRPr lang="fr-FR" dirty="0" smtClean="0"/>
          </a:p>
          <a:p>
            <a:pPr marL="0" indent="0" algn="just" eaLnBrk="1" fontAlgn="auto" hangingPunct="1">
              <a:spcAft>
                <a:spcPts val="0"/>
              </a:spcAft>
              <a:buFont typeface="Wingdings" pitchFamily="2" charset="2"/>
              <a:buChar char="ü"/>
              <a:defRPr/>
            </a:pPr>
            <a:r>
              <a:rPr lang="fr-FR" dirty="0" smtClean="0"/>
              <a:t>l’adoption du décret n°2012-829/PRES/PM/MASSN/MEF/MGFPE/MTPEN du 22 octobre 2012  portant adoption des mesures sociales en faveur des personnes handicapées en matière de formation professionnelle, d’emploi et de transport qui prévoit un quota d’emploi de 10% aux personnes handicapées lors des recrutements dans la fonction publique et dans les établissements publics de l’Etat et ce, selon leur qualification et les textes régissant les différents emplois;</a:t>
            </a:r>
          </a:p>
          <a:p>
            <a:pPr marL="0" indent="0" algn="just" eaLnBrk="1" fontAlgn="auto" hangingPunct="1">
              <a:spcAft>
                <a:spcPts val="0"/>
              </a:spcAft>
              <a:buFont typeface="Arial" charset="0"/>
              <a:buNone/>
              <a:defRPr/>
            </a:pPr>
            <a:endParaRPr lang="fr-FR" dirty="0" smtClean="0"/>
          </a:p>
          <a:p>
            <a:pPr marL="0" indent="0" algn="just" eaLnBrk="1" fontAlgn="auto" hangingPunct="1">
              <a:spcAft>
                <a:spcPts val="0"/>
              </a:spcAft>
              <a:buFont typeface="Wingdings 2"/>
              <a:buNone/>
              <a:defRPr/>
            </a:pPr>
            <a:endParaRPr lang="fr-FR" dirty="0" smtClean="0">
              <a:latin typeface="Arial Narrow" pitchFamily="34" charset="0"/>
            </a:endParaRPr>
          </a:p>
          <a:p>
            <a:pPr algn="just" eaLnBrk="1" hangingPunct="1">
              <a:buFont typeface="Arial" charset="0"/>
              <a:buNone/>
              <a:defRPr/>
            </a:pPr>
            <a:endParaRPr lang="fr-FR" dirty="0" smtClean="0"/>
          </a:p>
        </p:txBody>
      </p:sp>
      <p:sp>
        <p:nvSpPr>
          <p:cNvPr id="3" name="Titre 1"/>
          <p:cNvSpPr txBox="1">
            <a:spLocks/>
          </p:cNvSpPr>
          <p:nvPr/>
        </p:nvSpPr>
        <p:spPr>
          <a:xfrm>
            <a:off x="0" y="0"/>
            <a:ext cx="9144000" cy="428628"/>
          </a:xfrm>
          <a:prstGeom prst="rect">
            <a:avLst/>
          </a:prstGeom>
          <a:solidFill>
            <a:srgbClr val="FB75E8"/>
          </a:solidFill>
        </p:spPr>
        <p:style>
          <a:lnRef idx="0">
            <a:schemeClr val="accent5"/>
          </a:lnRef>
          <a:fillRef idx="3">
            <a:schemeClr val="accent5"/>
          </a:fillRef>
          <a:effectRef idx="3">
            <a:schemeClr val="accent5"/>
          </a:effectRef>
          <a:fontRef idx="minor">
            <a:schemeClr val="lt1"/>
          </a:fontRef>
        </p:style>
        <p:txBody>
          <a:bodyPr anchor="ctr">
            <a:normAutofit fontScale="60000" lnSpcReduction="20000"/>
          </a:bodyPr>
          <a:lstStyle/>
          <a:p>
            <a:pPr algn="ctr" eaLnBrk="1" fontAlgn="auto" hangingPunct="1">
              <a:spcAft>
                <a:spcPts val="0"/>
              </a:spcAft>
              <a:defRPr/>
            </a:pPr>
            <a:r>
              <a:rPr lang="fr-FR" sz="4400" b="1" dirty="0">
                <a:solidFill>
                  <a:schemeClr val="dk1"/>
                </a:solidFill>
              </a:rPr>
              <a:t>II.1- Au plan juridique et des politiques (Suite)</a:t>
            </a:r>
            <a:endParaRPr lang="fr-FR" sz="44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contenu 2"/>
          <p:cNvSpPr>
            <a:spLocks noGrp="1"/>
          </p:cNvSpPr>
          <p:nvPr>
            <p:ph idx="1"/>
          </p:nvPr>
        </p:nvSpPr>
        <p:spPr>
          <a:xfrm>
            <a:off x="0" y="404813"/>
            <a:ext cx="9144000" cy="6453187"/>
          </a:xfrm>
        </p:spPr>
        <p:txBody>
          <a:bodyPr/>
          <a:lstStyle/>
          <a:p>
            <a:pPr marL="0" indent="0" algn="just" eaLnBrk="1" fontAlgn="auto" hangingPunct="1">
              <a:spcAft>
                <a:spcPts val="0"/>
              </a:spcAft>
              <a:buFont typeface="Wingdings" pitchFamily="2" charset="2"/>
              <a:buChar char="ü"/>
              <a:defRPr/>
            </a:pPr>
            <a:r>
              <a:rPr lang="fr-FR" dirty="0" smtClean="0"/>
              <a:t>L’adoption de la loi n°028-2008 du 13 mai 2008 portant Code du travail au Burkina Faso qui stipule en son article 40 que «les personnes handicapées, ne pouvant être occupées dans les conditions normales de travail, bénéficient d’emplois adaptées ou, en cas de besoin, d’ateliers protégés»;</a:t>
            </a:r>
          </a:p>
          <a:p>
            <a:pPr marL="0" indent="0" algn="just" eaLnBrk="1" fontAlgn="auto" hangingPunct="1">
              <a:spcAft>
                <a:spcPts val="0"/>
              </a:spcAft>
              <a:buFont typeface="Wingdings" pitchFamily="2" charset="2"/>
              <a:buChar char="ü"/>
              <a:defRPr/>
            </a:pPr>
            <a:r>
              <a:rPr lang="fr-FR" sz="3000" dirty="0" smtClean="0"/>
              <a:t>L’adoption du décret n°2009 -530/PRES/PM/MTSS/MASSN/MS du 17 juillet 2009 fixant les conditions d’emploi et de formation des personnes handicapées. Aux termes des dispositions de ce décret (article 8), «Toute entreprise employant au moins cinquante (50) salariés est tenue de réserver au moins 5% de ses postes d’emplois à des personnes handicapées».</a:t>
            </a:r>
          </a:p>
          <a:p>
            <a:pPr marL="0" indent="0" algn="just" eaLnBrk="1" fontAlgn="auto" hangingPunct="1">
              <a:spcAft>
                <a:spcPts val="0"/>
              </a:spcAft>
              <a:buFont typeface="Wingdings 2"/>
              <a:buNone/>
              <a:defRPr/>
            </a:pPr>
            <a:endParaRPr lang="fr-FR" dirty="0" smtClean="0">
              <a:latin typeface="Arial Narrow" pitchFamily="34" charset="0"/>
            </a:endParaRPr>
          </a:p>
          <a:p>
            <a:pPr algn="just" eaLnBrk="1" hangingPunct="1">
              <a:buFont typeface="Arial" charset="0"/>
              <a:buNone/>
              <a:defRPr/>
            </a:pPr>
            <a:endParaRPr lang="fr-FR" dirty="0" smtClean="0"/>
          </a:p>
        </p:txBody>
      </p:sp>
      <p:sp>
        <p:nvSpPr>
          <p:cNvPr id="3" name="Titre 1"/>
          <p:cNvSpPr txBox="1">
            <a:spLocks/>
          </p:cNvSpPr>
          <p:nvPr/>
        </p:nvSpPr>
        <p:spPr>
          <a:xfrm>
            <a:off x="0" y="0"/>
            <a:ext cx="9144000" cy="428628"/>
          </a:xfrm>
          <a:prstGeom prst="rect">
            <a:avLst/>
          </a:prstGeom>
          <a:solidFill>
            <a:srgbClr val="FB75E8"/>
          </a:solidFill>
        </p:spPr>
        <p:style>
          <a:lnRef idx="0">
            <a:schemeClr val="accent5"/>
          </a:lnRef>
          <a:fillRef idx="3">
            <a:schemeClr val="accent5"/>
          </a:fillRef>
          <a:effectRef idx="3">
            <a:schemeClr val="accent5"/>
          </a:effectRef>
          <a:fontRef idx="minor">
            <a:schemeClr val="lt1"/>
          </a:fontRef>
        </p:style>
        <p:txBody>
          <a:bodyPr anchor="ctr">
            <a:normAutofit fontScale="60000" lnSpcReduction="20000"/>
          </a:bodyPr>
          <a:lstStyle/>
          <a:p>
            <a:pPr algn="ctr" eaLnBrk="1" fontAlgn="auto" hangingPunct="1">
              <a:spcAft>
                <a:spcPts val="0"/>
              </a:spcAft>
              <a:defRPr/>
            </a:pPr>
            <a:r>
              <a:rPr lang="fr-FR" sz="4400" b="1" dirty="0">
                <a:solidFill>
                  <a:schemeClr val="dk1"/>
                </a:solidFill>
              </a:rPr>
              <a:t>II.1- Au plan juridique et des politiques (Suite)</a:t>
            </a:r>
            <a:endParaRPr lang="fr-FR" sz="44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contenu 2"/>
          <p:cNvSpPr>
            <a:spLocks noGrp="1"/>
          </p:cNvSpPr>
          <p:nvPr>
            <p:ph idx="1"/>
          </p:nvPr>
        </p:nvSpPr>
        <p:spPr>
          <a:xfrm>
            <a:off x="0" y="404813"/>
            <a:ext cx="9144000" cy="6453187"/>
          </a:xfrm>
        </p:spPr>
        <p:txBody>
          <a:bodyPr/>
          <a:lstStyle/>
          <a:p>
            <a:pPr marL="0" indent="0" algn="just" eaLnBrk="1" fontAlgn="auto" hangingPunct="1">
              <a:spcAft>
                <a:spcPts val="0"/>
              </a:spcAft>
              <a:buFont typeface="Arial" charset="0"/>
              <a:buNone/>
              <a:defRPr/>
            </a:pPr>
            <a:endParaRPr lang="fr-FR" dirty="0" smtClean="0"/>
          </a:p>
          <a:p>
            <a:pPr marL="0" indent="0" algn="just" eaLnBrk="1" fontAlgn="auto" hangingPunct="1">
              <a:spcAft>
                <a:spcPts val="0"/>
              </a:spcAft>
              <a:buFont typeface="Arial" charset="0"/>
              <a:buNone/>
              <a:defRPr/>
            </a:pPr>
            <a:endParaRPr lang="fr-FR" dirty="0" smtClean="0"/>
          </a:p>
          <a:p>
            <a:pPr marL="0" indent="0" algn="just" eaLnBrk="1" fontAlgn="auto" hangingPunct="1">
              <a:spcAft>
                <a:spcPts val="0"/>
              </a:spcAft>
              <a:buFont typeface="Wingdings" pitchFamily="2" charset="2"/>
              <a:buChar char="ü"/>
              <a:defRPr/>
            </a:pPr>
            <a:r>
              <a:rPr lang="fr-FR" dirty="0" smtClean="0"/>
              <a:t> La </a:t>
            </a:r>
            <a:r>
              <a:rPr lang="fr-FR" b="1" dirty="0" smtClean="0"/>
              <a:t>Politique Nationale de l’Emploi (PNE) </a:t>
            </a:r>
            <a:r>
              <a:rPr lang="fr-FR" dirty="0" smtClean="0"/>
              <a:t>et de son Plan d’Action Opérationnel (PAO). Cette politique prend en compte la question de l’accès à l’emploi des personnes handicapées et ce, sur la base du respect des principes d’équité et d’égalité des chances sur le marché du travail.</a:t>
            </a:r>
          </a:p>
          <a:p>
            <a:pPr marL="0" indent="0" algn="just" eaLnBrk="1" fontAlgn="auto" hangingPunct="1">
              <a:spcAft>
                <a:spcPts val="0"/>
              </a:spcAft>
              <a:buFont typeface="Wingdings 2"/>
              <a:buNone/>
              <a:defRPr/>
            </a:pPr>
            <a:endParaRPr lang="fr-FR" dirty="0" smtClean="0">
              <a:latin typeface="Arial Narrow" pitchFamily="34" charset="0"/>
            </a:endParaRPr>
          </a:p>
          <a:p>
            <a:pPr algn="just" eaLnBrk="1" hangingPunct="1">
              <a:buFont typeface="Arial" charset="0"/>
              <a:buNone/>
              <a:defRPr/>
            </a:pPr>
            <a:endParaRPr lang="fr-FR" dirty="0" smtClean="0"/>
          </a:p>
        </p:txBody>
      </p:sp>
      <p:sp>
        <p:nvSpPr>
          <p:cNvPr id="3" name="Titre 1"/>
          <p:cNvSpPr txBox="1">
            <a:spLocks/>
          </p:cNvSpPr>
          <p:nvPr/>
        </p:nvSpPr>
        <p:spPr>
          <a:xfrm>
            <a:off x="0" y="0"/>
            <a:ext cx="9144000" cy="428628"/>
          </a:xfrm>
          <a:prstGeom prst="rect">
            <a:avLst/>
          </a:prstGeom>
          <a:solidFill>
            <a:srgbClr val="FB75E8"/>
          </a:solidFill>
        </p:spPr>
        <p:style>
          <a:lnRef idx="0">
            <a:schemeClr val="accent5"/>
          </a:lnRef>
          <a:fillRef idx="3">
            <a:schemeClr val="accent5"/>
          </a:fillRef>
          <a:effectRef idx="3">
            <a:schemeClr val="accent5"/>
          </a:effectRef>
          <a:fontRef idx="minor">
            <a:schemeClr val="lt1"/>
          </a:fontRef>
        </p:style>
        <p:txBody>
          <a:bodyPr anchor="ctr">
            <a:normAutofit fontScale="60000" lnSpcReduction="20000"/>
          </a:bodyPr>
          <a:lstStyle/>
          <a:p>
            <a:pPr algn="ctr" eaLnBrk="1" fontAlgn="auto" hangingPunct="1">
              <a:spcAft>
                <a:spcPts val="0"/>
              </a:spcAft>
              <a:defRPr/>
            </a:pPr>
            <a:r>
              <a:rPr lang="fr-FR" sz="4400" b="1" dirty="0">
                <a:solidFill>
                  <a:schemeClr val="dk1"/>
                </a:solidFill>
              </a:rPr>
              <a:t>II.1- Au plan juridique et des politiques (Suite)</a:t>
            </a:r>
            <a:endParaRPr lang="fr-FR" sz="44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04813"/>
            <a:ext cx="9144000" cy="6453187"/>
          </a:xfrm>
        </p:spPr>
        <p:txBody>
          <a:bodyPr/>
          <a:lstStyle/>
          <a:p>
            <a:pPr algn="just">
              <a:buFont typeface="Wingdings" pitchFamily="2" charset="2"/>
              <a:buChar char="ü"/>
              <a:defRPr/>
            </a:pPr>
            <a:r>
              <a:rPr lang="fr-FR" dirty="0" smtClean="0">
                <a:latin typeface="Arial Narrow" pitchFamily="34" charset="0"/>
              </a:rPr>
              <a:t>   </a:t>
            </a:r>
            <a:r>
              <a:rPr lang="fr-FR" dirty="0" smtClean="0"/>
              <a:t>Des activités d’information, de sensibilisation et de communication en matière d’inclusion des personnes handicapées dans tous les secteurs de la vie sont permanemment réalisées par les acteurs du domaine du handicap;</a:t>
            </a:r>
          </a:p>
          <a:p>
            <a:pPr algn="just">
              <a:buFont typeface="Wingdings" pitchFamily="2" charset="2"/>
              <a:buChar char="ü"/>
              <a:defRPr/>
            </a:pPr>
            <a:endParaRPr lang="fr-FR" dirty="0" smtClean="0"/>
          </a:p>
          <a:p>
            <a:pPr algn="just">
              <a:buFont typeface="Wingdings" pitchFamily="2" charset="2"/>
              <a:buChar char="ü"/>
              <a:defRPr/>
            </a:pPr>
            <a:r>
              <a:rPr lang="fr-FR" dirty="0" smtClean="0"/>
              <a:t>Des ateliers de plaidoyer thématique sur l’emploi ont été réalisés à l’endroit d’autorités administratives et politiques, de responsables des exécutifs régionaux et municipaux ainsi qu’à des employeurs du privé.</a:t>
            </a:r>
          </a:p>
          <a:p>
            <a:pPr algn="just">
              <a:buFont typeface="Arial" charset="0"/>
              <a:buNone/>
              <a:defRPr/>
            </a:pPr>
            <a:endParaRPr lang="fr-FR" dirty="0" smtClean="0">
              <a:latin typeface="Arial Narrow" pitchFamily="34" charset="0"/>
            </a:endParaRPr>
          </a:p>
          <a:p>
            <a:pPr marL="0" indent="0" algn="just" eaLnBrk="1" fontAlgn="auto" hangingPunct="1">
              <a:spcAft>
                <a:spcPts val="0"/>
              </a:spcAft>
              <a:buFont typeface="Wingdings 2"/>
              <a:buNone/>
              <a:defRPr/>
            </a:pPr>
            <a:endParaRPr lang="fr-FR" b="1" dirty="0" smtClean="0">
              <a:latin typeface="Arial Narrow" pitchFamily="34" charset="0"/>
            </a:endParaRPr>
          </a:p>
          <a:p>
            <a:pPr marL="365760" indent="-283464" algn="just" eaLnBrk="1" fontAlgn="auto" hangingPunct="1">
              <a:spcAft>
                <a:spcPts val="0"/>
              </a:spcAft>
              <a:buClr>
                <a:schemeClr val="tx1"/>
              </a:buClr>
              <a:buFont typeface="Arial" charset="0"/>
              <a:buNone/>
              <a:defRPr/>
            </a:pPr>
            <a:r>
              <a:rPr lang="fr-FR" sz="3600" dirty="0" smtClean="0">
                <a:latin typeface="Arial Narrow" pitchFamily="34" charset="0"/>
              </a:rPr>
              <a:t> </a:t>
            </a:r>
            <a:endParaRPr lang="fr-FR" dirty="0"/>
          </a:p>
        </p:txBody>
      </p:sp>
      <p:sp>
        <p:nvSpPr>
          <p:cNvPr id="4" name="Titre 1"/>
          <p:cNvSpPr txBox="1">
            <a:spLocks/>
          </p:cNvSpPr>
          <p:nvPr/>
        </p:nvSpPr>
        <p:spPr>
          <a:xfrm>
            <a:off x="0" y="0"/>
            <a:ext cx="9144000" cy="428628"/>
          </a:xfrm>
          <a:prstGeom prst="rect">
            <a:avLst/>
          </a:prstGeom>
          <a:solidFill>
            <a:srgbClr val="FB75E8"/>
          </a:solidFill>
        </p:spPr>
        <p:style>
          <a:lnRef idx="0">
            <a:schemeClr val="accent5"/>
          </a:lnRef>
          <a:fillRef idx="3">
            <a:schemeClr val="accent5"/>
          </a:fillRef>
          <a:effectRef idx="3">
            <a:schemeClr val="accent5"/>
          </a:effectRef>
          <a:fontRef idx="minor">
            <a:schemeClr val="lt1"/>
          </a:fontRef>
        </p:style>
        <p:txBody>
          <a:bodyPr anchor="ctr">
            <a:normAutofit fontScale="60000" lnSpcReduction="20000"/>
          </a:bodyPr>
          <a:lstStyle/>
          <a:p>
            <a:pPr algn="ctr" eaLnBrk="1" fontAlgn="auto" hangingPunct="1">
              <a:spcAft>
                <a:spcPts val="0"/>
              </a:spcAft>
              <a:defRPr/>
            </a:pPr>
            <a:r>
              <a:rPr lang="fr-FR" sz="4400" b="1" dirty="0">
                <a:solidFill>
                  <a:schemeClr val="dk1"/>
                </a:solidFill>
              </a:rPr>
              <a:t>II.2- Au plan de la communication et du plaidoyer</a:t>
            </a:r>
            <a:endParaRPr lang="fr-FR" sz="4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Espace réservé du contenu 2"/>
          <p:cNvSpPr>
            <a:spLocks noGrp="1"/>
          </p:cNvSpPr>
          <p:nvPr>
            <p:ph idx="1"/>
          </p:nvPr>
        </p:nvSpPr>
        <p:spPr>
          <a:xfrm>
            <a:off x="0" y="0"/>
            <a:ext cx="9144000" cy="6858000"/>
          </a:xfrm>
        </p:spPr>
        <p:txBody>
          <a:bodyPr/>
          <a:lstStyle/>
          <a:p>
            <a:pPr algn="ctr" eaLnBrk="1" hangingPunct="1">
              <a:buFont typeface="Wingdings 2" pitchFamily="18" charset="2"/>
              <a:buNone/>
              <a:defRPr/>
            </a:pPr>
            <a:r>
              <a:rPr lang="fr-FR" sz="3600" b="1" dirty="0" smtClean="0">
                <a:latin typeface="+mj-lt"/>
              </a:rPr>
              <a:t>PLAN DE PRESENTATION</a:t>
            </a:r>
          </a:p>
          <a:p>
            <a:pPr algn="ctr" eaLnBrk="1" hangingPunct="1">
              <a:buFont typeface="Wingdings 2" pitchFamily="18" charset="2"/>
              <a:buNone/>
              <a:defRPr/>
            </a:pPr>
            <a:r>
              <a:rPr lang="fr-FR" sz="2800" b="1" dirty="0" smtClean="0">
                <a:latin typeface="+mj-lt"/>
              </a:rPr>
              <a:t>INTRODUCTION</a:t>
            </a:r>
          </a:p>
          <a:p>
            <a:pPr marL="23813" indent="-23813" algn="just" eaLnBrk="1" hangingPunct="1">
              <a:buFont typeface="Wingdings 2" pitchFamily="18" charset="2"/>
              <a:buNone/>
              <a:defRPr/>
            </a:pPr>
            <a:r>
              <a:rPr lang="fr-FR" sz="3600" b="1" dirty="0" smtClean="0">
                <a:latin typeface="+mj-lt"/>
              </a:rPr>
              <a:t>I-</a:t>
            </a:r>
            <a:r>
              <a:rPr lang="fr-FR" sz="3600" dirty="0" smtClean="0">
                <a:latin typeface="+mj-lt"/>
              </a:rPr>
              <a:t>Aperçu </a:t>
            </a:r>
            <a:r>
              <a:rPr lang="fr-FR" sz="3600" dirty="0" smtClean="0"/>
              <a:t>général de la situation des personnes handicapées et des défis dans le domaine de l’emploi</a:t>
            </a:r>
            <a:endParaRPr lang="fr-FR" sz="3600" b="1" dirty="0" smtClean="0">
              <a:latin typeface="+mj-lt"/>
            </a:endParaRPr>
          </a:p>
          <a:p>
            <a:pPr marL="7938" indent="-7938" algn="just" eaLnBrk="1" hangingPunct="1">
              <a:buFont typeface="Wingdings 2" pitchFamily="18" charset="2"/>
              <a:buNone/>
              <a:defRPr/>
            </a:pPr>
            <a:r>
              <a:rPr lang="fr-FR" sz="3600" b="1" dirty="0" smtClean="0">
                <a:latin typeface="+mj-lt"/>
              </a:rPr>
              <a:t>II-</a:t>
            </a:r>
            <a:r>
              <a:rPr lang="fr-FR" sz="3600" dirty="0" smtClean="0"/>
              <a:t>Principales actions entreprises en matière d’accès des personnes handicapées</a:t>
            </a:r>
            <a:r>
              <a:rPr lang="fr-FR" sz="3600" dirty="0" smtClean="0">
                <a:latin typeface="+mj-lt"/>
              </a:rPr>
              <a:t> </a:t>
            </a:r>
            <a:r>
              <a:rPr lang="fr-FR" sz="3600" dirty="0" smtClean="0"/>
              <a:t> à l’emploi </a:t>
            </a:r>
            <a:endParaRPr lang="fr-FR" sz="3600" dirty="0" smtClean="0">
              <a:latin typeface="+mj-lt"/>
            </a:endParaRPr>
          </a:p>
          <a:p>
            <a:pPr marL="7938" indent="-7938" algn="just" eaLnBrk="1" hangingPunct="1">
              <a:buFont typeface="Wingdings 2" pitchFamily="18" charset="2"/>
              <a:buNone/>
              <a:defRPr/>
            </a:pPr>
            <a:r>
              <a:rPr lang="fr-FR" sz="3600" b="1" dirty="0" smtClean="0">
                <a:latin typeface="+mj-lt"/>
              </a:rPr>
              <a:t>III-</a:t>
            </a:r>
            <a:r>
              <a:rPr lang="fr-FR" sz="3600" dirty="0" smtClean="0"/>
              <a:t>Prestations relatives à la formation professionnelle des personnes handicapées</a:t>
            </a:r>
            <a:endParaRPr lang="fr-FR" sz="3600" dirty="0" smtClean="0">
              <a:latin typeface="+mj-lt"/>
            </a:endParaRPr>
          </a:p>
          <a:p>
            <a:pPr marL="7938" indent="-7938" algn="just" eaLnBrk="1" hangingPunct="1">
              <a:buFont typeface="Wingdings 2" pitchFamily="18" charset="2"/>
              <a:buNone/>
              <a:defRPr/>
            </a:pPr>
            <a:r>
              <a:rPr lang="fr-FR" sz="3600" b="1" dirty="0" smtClean="0">
                <a:latin typeface="+mj-lt"/>
              </a:rPr>
              <a:t>IV-</a:t>
            </a:r>
            <a:r>
              <a:rPr lang="fr-FR" sz="3600" dirty="0" smtClean="0"/>
              <a:t>Perspectives et axes de solutions</a:t>
            </a:r>
            <a:endParaRPr lang="fr-FR" sz="3600" dirty="0" smtClean="0">
              <a:latin typeface="+mj-lt"/>
            </a:endParaRPr>
          </a:p>
          <a:p>
            <a:pPr marL="7938" indent="-7938" algn="ctr" eaLnBrk="1" hangingPunct="1">
              <a:buFont typeface="Wingdings 2" pitchFamily="18" charset="2"/>
              <a:buNone/>
              <a:defRPr/>
            </a:pPr>
            <a:r>
              <a:rPr lang="fr-FR" sz="2800" b="1" dirty="0" smtClean="0">
                <a:latin typeface="+mj-lt"/>
              </a:rPr>
              <a:t>CONCLUSION</a:t>
            </a:r>
          </a:p>
          <a:p>
            <a:pPr algn="ctr" eaLnBrk="1" hangingPunct="1">
              <a:buFont typeface="Arial" charset="0"/>
              <a:buNone/>
              <a:defRPr/>
            </a:pPr>
            <a:endParaRPr lang="fr-FR" sz="3600" b="1" dirty="0" smtClean="0">
              <a:latin typeface="+mj-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65175"/>
            <a:ext cx="9144000" cy="6092825"/>
          </a:xfrm>
        </p:spPr>
        <p:txBody>
          <a:bodyPr/>
          <a:lstStyle/>
          <a:p>
            <a:pPr algn="just">
              <a:defRPr/>
            </a:pPr>
            <a:r>
              <a:rPr lang="fr-FR" dirty="0" smtClean="0"/>
              <a:t>l’accompagnement financier et technique des personnes handicapées pour la réalisation de 2100 micro projets individuels d’un coût d’environ 700 millions FCFA entre 2013 et 2015 ;</a:t>
            </a:r>
          </a:p>
          <a:p>
            <a:pPr algn="just">
              <a:defRPr/>
            </a:pPr>
            <a:endParaRPr lang="fr-FR" dirty="0" smtClean="0"/>
          </a:p>
          <a:p>
            <a:pPr algn="just">
              <a:defRPr/>
            </a:pPr>
            <a:r>
              <a:rPr lang="fr-FR" dirty="0" smtClean="0"/>
              <a:t>l’accompagnement financier et technique aux structures et organisations caritatives pour une prise en charge intégrée dont la formation professionnelle à près de 1200 enfants handicapés d’un coût estimé à 720 millions FCFA;</a:t>
            </a:r>
          </a:p>
          <a:p>
            <a:pPr marL="365760" indent="-283464" algn="just" eaLnBrk="1" fontAlgn="auto" hangingPunct="1">
              <a:spcAft>
                <a:spcPts val="0"/>
              </a:spcAft>
              <a:buClr>
                <a:schemeClr val="tx1"/>
              </a:buClr>
              <a:buFont typeface="Wingdings 2" pitchFamily="18" charset="2"/>
              <a:buChar char="P"/>
              <a:defRPr/>
            </a:pPr>
            <a:endParaRPr lang="fr-FR" dirty="0" smtClean="0"/>
          </a:p>
          <a:p>
            <a:pPr marL="365760" indent="-283464" algn="just" eaLnBrk="1" fontAlgn="auto" hangingPunct="1">
              <a:spcAft>
                <a:spcPts val="0"/>
              </a:spcAft>
              <a:buClr>
                <a:schemeClr val="tx1"/>
              </a:buClr>
              <a:buFont typeface="Arial" charset="0"/>
              <a:buNone/>
              <a:defRPr/>
            </a:pPr>
            <a:endParaRPr lang="fr-FR" dirty="0" smtClean="0"/>
          </a:p>
          <a:p>
            <a:pPr>
              <a:defRPr/>
            </a:pPr>
            <a:endParaRPr lang="fr-FR" dirty="0"/>
          </a:p>
        </p:txBody>
      </p:sp>
      <p:sp>
        <p:nvSpPr>
          <p:cNvPr id="4" name="Titre 1"/>
          <p:cNvSpPr txBox="1">
            <a:spLocks/>
          </p:cNvSpPr>
          <p:nvPr/>
        </p:nvSpPr>
        <p:spPr>
          <a:xfrm>
            <a:off x="0" y="0"/>
            <a:ext cx="9144000" cy="764704"/>
          </a:xfrm>
          <a:prstGeom prst="rect">
            <a:avLst/>
          </a:prstGeom>
          <a:solidFill>
            <a:srgbClr val="FB75E8"/>
          </a:solidFill>
        </p:spPr>
        <p:style>
          <a:lnRef idx="0">
            <a:schemeClr val="accent5"/>
          </a:lnRef>
          <a:fillRef idx="3">
            <a:schemeClr val="accent5"/>
          </a:fillRef>
          <a:effectRef idx="3">
            <a:schemeClr val="accent5"/>
          </a:effectRef>
          <a:fontRef idx="minor">
            <a:schemeClr val="lt1"/>
          </a:fontRef>
        </p:style>
        <p:txBody>
          <a:bodyPr anchor="ctr">
            <a:normAutofit fontScale="97500"/>
          </a:bodyPr>
          <a:lstStyle/>
          <a:p>
            <a:pPr algn="just" eaLnBrk="1" fontAlgn="auto" hangingPunct="1">
              <a:spcAft>
                <a:spcPts val="0"/>
              </a:spcAft>
              <a:defRPr/>
            </a:pPr>
            <a:r>
              <a:rPr lang="fr-FR" sz="4400" b="1" dirty="0">
                <a:solidFill>
                  <a:schemeClr val="dk1"/>
                </a:solidFill>
              </a:rPr>
              <a:t>II.3- Au plan des actions concrètes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65175"/>
            <a:ext cx="9144000" cy="6092825"/>
          </a:xfrm>
        </p:spPr>
        <p:txBody>
          <a:bodyPr/>
          <a:lstStyle/>
          <a:p>
            <a:pPr>
              <a:defRPr/>
            </a:pPr>
            <a:r>
              <a:rPr lang="fr-FR" dirty="0" smtClean="0"/>
              <a:t>l’appui en matériel spécifique et de mobilité à près de 3000 personnes handicapées pour un coût estimé à 600 millions FCFA entre 2013 et 2015 ;</a:t>
            </a:r>
          </a:p>
          <a:p>
            <a:pPr>
              <a:buFont typeface="Arial" charset="0"/>
              <a:buNone/>
              <a:defRPr/>
            </a:pPr>
            <a:endParaRPr lang="fr-FR" sz="1000" dirty="0" smtClean="0"/>
          </a:p>
          <a:p>
            <a:pPr algn="just">
              <a:defRPr/>
            </a:pPr>
            <a:r>
              <a:rPr lang="fr-FR" dirty="0" smtClean="0"/>
              <a:t>le recrutement de personnes handicapées dans la fonction publique: Exemple 90 </a:t>
            </a:r>
            <a:r>
              <a:rPr lang="fr-FR" dirty="0"/>
              <a:t>diplômés handicapés</a:t>
            </a:r>
            <a:r>
              <a:rPr lang="fr-FR" dirty="0" smtClean="0"/>
              <a:t> en 2014 ;</a:t>
            </a:r>
          </a:p>
          <a:p>
            <a:pPr algn="just">
              <a:buFont typeface="Arial" charset="0"/>
              <a:buNone/>
              <a:defRPr/>
            </a:pPr>
            <a:endParaRPr lang="fr-FR" sz="1000" dirty="0" smtClean="0"/>
          </a:p>
          <a:p>
            <a:pPr algn="just">
              <a:defRPr/>
            </a:pPr>
            <a:r>
              <a:rPr lang="fr-FR" dirty="0" smtClean="0"/>
              <a:t>la formation professionnelle de plus de 300 personnes handicapées auprès de maîtres artisans et dans les Agences Nationales pour la Promotion de l’Emploi ;</a:t>
            </a:r>
          </a:p>
          <a:p>
            <a:pPr algn="just">
              <a:buFont typeface="Arial" charset="0"/>
              <a:buNone/>
              <a:defRPr/>
            </a:pPr>
            <a:endParaRPr lang="fr-FR" dirty="0" smtClean="0"/>
          </a:p>
          <a:p>
            <a:pPr marL="365760" indent="-283464" algn="just" eaLnBrk="1" fontAlgn="auto" hangingPunct="1">
              <a:spcAft>
                <a:spcPts val="0"/>
              </a:spcAft>
              <a:buClr>
                <a:schemeClr val="tx1"/>
              </a:buClr>
              <a:buFont typeface="Wingdings 2" pitchFamily="18" charset="2"/>
              <a:buChar char="P"/>
              <a:defRPr/>
            </a:pPr>
            <a:endParaRPr lang="fr-FR" dirty="0" smtClean="0"/>
          </a:p>
          <a:p>
            <a:pPr marL="365760" indent="-283464" algn="just" eaLnBrk="1" fontAlgn="auto" hangingPunct="1">
              <a:spcAft>
                <a:spcPts val="0"/>
              </a:spcAft>
              <a:buClr>
                <a:schemeClr val="tx1"/>
              </a:buClr>
              <a:buFont typeface="Arial" charset="0"/>
              <a:buNone/>
              <a:defRPr/>
            </a:pPr>
            <a:endParaRPr lang="fr-FR" dirty="0" smtClean="0"/>
          </a:p>
          <a:p>
            <a:pPr>
              <a:defRPr/>
            </a:pPr>
            <a:endParaRPr lang="fr-FR" dirty="0"/>
          </a:p>
        </p:txBody>
      </p:sp>
      <p:sp>
        <p:nvSpPr>
          <p:cNvPr id="4" name="Titre 1"/>
          <p:cNvSpPr txBox="1">
            <a:spLocks/>
          </p:cNvSpPr>
          <p:nvPr/>
        </p:nvSpPr>
        <p:spPr>
          <a:xfrm>
            <a:off x="0" y="0"/>
            <a:ext cx="9144000" cy="764704"/>
          </a:xfrm>
          <a:prstGeom prst="rect">
            <a:avLst/>
          </a:prstGeom>
          <a:solidFill>
            <a:srgbClr val="FB75E8"/>
          </a:solidFill>
        </p:spPr>
        <p:style>
          <a:lnRef idx="0">
            <a:schemeClr val="accent5"/>
          </a:lnRef>
          <a:fillRef idx="3">
            <a:schemeClr val="accent5"/>
          </a:fillRef>
          <a:effectRef idx="3">
            <a:schemeClr val="accent5"/>
          </a:effectRef>
          <a:fontRef idx="minor">
            <a:schemeClr val="lt1"/>
          </a:fontRef>
        </p:style>
        <p:txBody>
          <a:bodyPr anchor="ctr">
            <a:normAutofit fontScale="90000"/>
          </a:bodyPr>
          <a:lstStyle/>
          <a:p>
            <a:pPr algn="just" eaLnBrk="1" fontAlgn="auto" hangingPunct="1">
              <a:spcAft>
                <a:spcPts val="0"/>
              </a:spcAft>
              <a:defRPr/>
            </a:pPr>
            <a:r>
              <a:rPr lang="fr-FR" sz="4400" b="1" dirty="0">
                <a:solidFill>
                  <a:schemeClr val="dk1"/>
                </a:solidFill>
              </a:rPr>
              <a:t>II.3- Au plan des actions concrètes (Suite)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65175"/>
            <a:ext cx="9144000" cy="6092825"/>
          </a:xfrm>
        </p:spPr>
        <p:txBody>
          <a:bodyPr/>
          <a:lstStyle/>
          <a:p>
            <a:pPr>
              <a:defRPr/>
            </a:pPr>
            <a:endParaRPr lang="fr-FR" dirty="0" smtClean="0"/>
          </a:p>
          <a:p>
            <a:pPr algn="just">
              <a:defRPr/>
            </a:pPr>
            <a:r>
              <a:rPr lang="fr-FR" dirty="0" smtClean="0"/>
              <a:t>l’existence de taux préférentiels d’octroi de crédits aux personnes handicapées dans les Fonds nationaux dans le cadre de leur auto-emploi: FAIJ: 2% pour les personnes handicapées contre 3,5% pour les femmes, 4% pour les hommes; FAPE:4% contre 8% et 12% ; FASI: 4% contre 10% et 13%;</a:t>
            </a:r>
          </a:p>
          <a:p>
            <a:pPr algn="just">
              <a:buFont typeface="Arial" charset="0"/>
              <a:buNone/>
              <a:defRPr/>
            </a:pPr>
            <a:endParaRPr lang="fr-FR" sz="1000" dirty="0" smtClean="0"/>
          </a:p>
          <a:p>
            <a:pPr algn="just">
              <a:defRPr/>
            </a:pPr>
            <a:r>
              <a:rPr lang="fr-FR" dirty="0" smtClean="0"/>
              <a:t>l’ouverture des concours de la Fonction Publique aux personnes handicapées.</a:t>
            </a:r>
          </a:p>
          <a:p>
            <a:pPr algn="just">
              <a:buFont typeface="Arial" charset="0"/>
              <a:buNone/>
              <a:defRPr/>
            </a:pPr>
            <a:endParaRPr lang="fr-FR" dirty="0" smtClean="0"/>
          </a:p>
          <a:p>
            <a:pPr>
              <a:buFont typeface="Arial" charset="0"/>
              <a:buNone/>
              <a:defRPr/>
            </a:pPr>
            <a:endParaRPr lang="fr-FR" dirty="0" smtClean="0"/>
          </a:p>
          <a:p>
            <a:pPr algn="just">
              <a:buFont typeface="Arial" charset="0"/>
              <a:buNone/>
              <a:defRPr/>
            </a:pPr>
            <a:endParaRPr lang="fr-FR" dirty="0" smtClean="0"/>
          </a:p>
          <a:p>
            <a:pPr marL="365760" indent="-283464" algn="just" eaLnBrk="1" fontAlgn="auto" hangingPunct="1">
              <a:spcAft>
                <a:spcPts val="0"/>
              </a:spcAft>
              <a:buClr>
                <a:schemeClr val="tx1"/>
              </a:buClr>
              <a:buFont typeface="Wingdings 2" pitchFamily="18" charset="2"/>
              <a:buChar char="P"/>
              <a:defRPr/>
            </a:pPr>
            <a:endParaRPr lang="fr-FR" dirty="0" smtClean="0"/>
          </a:p>
          <a:p>
            <a:pPr marL="365760" indent="-283464" algn="just" eaLnBrk="1" fontAlgn="auto" hangingPunct="1">
              <a:spcAft>
                <a:spcPts val="0"/>
              </a:spcAft>
              <a:buClr>
                <a:schemeClr val="tx1"/>
              </a:buClr>
              <a:buFont typeface="Arial" charset="0"/>
              <a:buNone/>
              <a:defRPr/>
            </a:pPr>
            <a:endParaRPr lang="fr-FR" dirty="0" smtClean="0"/>
          </a:p>
          <a:p>
            <a:pPr>
              <a:defRPr/>
            </a:pPr>
            <a:endParaRPr lang="fr-FR" dirty="0"/>
          </a:p>
        </p:txBody>
      </p:sp>
      <p:sp>
        <p:nvSpPr>
          <p:cNvPr id="4" name="Titre 1"/>
          <p:cNvSpPr txBox="1">
            <a:spLocks/>
          </p:cNvSpPr>
          <p:nvPr/>
        </p:nvSpPr>
        <p:spPr>
          <a:xfrm>
            <a:off x="0" y="0"/>
            <a:ext cx="9144000" cy="764704"/>
          </a:xfrm>
          <a:prstGeom prst="rect">
            <a:avLst/>
          </a:prstGeom>
          <a:solidFill>
            <a:srgbClr val="FB75E8"/>
          </a:solidFill>
        </p:spPr>
        <p:style>
          <a:lnRef idx="0">
            <a:schemeClr val="accent5"/>
          </a:lnRef>
          <a:fillRef idx="3">
            <a:schemeClr val="accent5"/>
          </a:fillRef>
          <a:effectRef idx="3">
            <a:schemeClr val="accent5"/>
          </a:effectRef>
          <a:fontRef idx="minor">
            <a:schemeClr val="lt1"/>
          </a:fontRef>
        </p:style>
        <p:txBody>
          <a:bodyPr anchor="ctr">
            <a:normAutofit fontScale="90000"/>
          </a:bodyPr>
          <a:lstStyle/>
          <a:p>
            <a:pPr algn="just" eaLnBrk="1" fontAlgn="auto" hangingPunct="1">
              <a:spcAft>
                <a:spcPts val="0"/>
              </a:spcAft>
              <a:defRPr/>
            </a:pPr>
            <a:r>
              <a:rPr lang="fr-FR" sz="4400" b="1" dirty="0">
                <a:solidFill>
                  <a:schemeClr val="dk1"/>
                </a:solidFill>
              </a:rPr>
              <a:t>II.3- Au plan des actions concrètes (Suite)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0" y="1571612"/>
            <a:ext cx="9144000" cy="3357586"/>
          </a:xfrm>
          <a:prstGeom prst="rect">
            <a:avLst/>
          </a:prstGeom>
          <a:solidFill>
            <a:schemeClr val="accent3">
              <a:lumMod val="60000"/>
              <a:lumOff val="40000"/>
            </a:schemeClr>
          </a:solidFill>
          <a:scene3d>
            <a:camera prst="orthographicFront"/>
            <a:lightRig rig="threePt" dir="t"/>
          </a:scene3d>
          <a:sp3d>
            <a:bevelT prst="convex"/>
          </a:sp3d>
        </p:spPr>
        <p:style>
          <a:lnRef idx="1">
            <a:schemeClr val="accent5"/>
          </a:lnRef>
          <a:fillRef idx="2">
            <a:schemeClr val="accent5"/>
          </a:fillRef>
          <a:effectRef idx="1">
            <a:schemeClr val="accent5"/>
          </a:effectRef>
          <a:fontRef idx="minor">
            <a:schemeClr val="dk1"/>
          </a:fontRef>
        </p:style>
        <p:txBody>
          <a:bodyPr anchor="ctr"/>
          <a:lstStyle/>
          <a:p>
            <a:pPr marL="15875" indent="-15875" algn="ctr" eaLnBrk="1" hangingPunct="1">
              <a:defRPr/>
            </a:pPr>
            <a:r>
              <a:rPr lang="fr-FR" sz="3000" b="1" dirty="0"/>
              <a:t>III </a:t>
            </a:r>
            <a:r>
              <a:rPr lang="fr-FR" sz="4000" b="1" dirty="0"/>
              <a:t>– PRESTATIONS RELATIVES A LA FORMATION PROFESSIONNELLE DES PERSONNES HANDICAPEES</a:t>
            </a:r>
            <a:endParaRPr lang="fr-FR" sz="4000" dirty="0"/>
          </a:p>
          <a:p>
            <a:pPr marL="15875" indent="-15875" algn="ctr" eaLnBrk="1" hangingPunct="1">
              <a:buFont typeface="Wingdings 2" pitchFamily="18" charset="2"/>
              <a:buNone/>
              <a:defRPr/>
            </a:pPr>
            <a:endParaRPr lang="fr-FR" sz="30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333375"/>
            <a:ext cx="9144000" cy="6524625"/>
          </a:xfrm>
        </p:spPr>
        <p:txBody>
          <a:bodyPr rtlCol="0">
            <a:noAutofit/>
          </a:bodyPr>
          <a:lstStyle/>
          <a:p>
            <a:pPr algn="just">
              <a:buFont typeface="Arial" charset="0"/>
              <a:buNone/>
              <a:defRPr/>
            </a:pPr>
            <a:endParaRPr lang="fr-FR" dirty="0" smtClean="0"/>
          </a:p>
          <a:p>
            <a:pPr marL="514350" indent="-514350" algn="just">
              <a:buFont typeface="Arial" charset="0"/>
              <a:buAutoNum type="arabicPeriod"/>
              <a:defRPr/>
            </a:pPr>
            <a:r>
              <a:rPr lang="fr-FR" dirty="0" smtClean="0"/>
              <a:t>L’Etat a entrepris depuis une décennie de construire des centres de formation professionnelle et artisanale dans les chefs-lieux des régions administratives à travers les directions régionales des agences nationales de promotion de l’emploi (ANPE). Ces centres sont ouverts sans discrimination à toute personne désirant se former;</a:t>
            </a:r>
          </a:p>
          <a:p>
            <a:pPr marL="514350" indent="-514350" algn="just">
              <a:buFont typeface="Arial" charset="0"/>
              <a:buNone/>
              <a:defRPr/>
            </a:pPr>
            <a:endParaRPr lang="fr-FR" sz="1400" dirty="0" smtClean="0"/>
          </a:p>
          <a:p>
            <a:pPr algn="just">
              <a:buFont typeface="Arial" charset="0"/>
              <a:buNone/>
              <a:defRPr/>
            </a:pPr>
            <a:r>
              <a:rPr lang="fr-FR" dirty="0" smtClean="0"/>
              <a:t>2. Construction en cours des écoles et centres publics et privés de formation professionnelle et technique.</a:t>
            </a:r>
          </a:p>
          <a:p>
            <a:pPr algn="just">
              <a:buFont typeface="Arial" charset="0"/>
              <a:buNone/>
              <a:defRPr/>
            </a:pPr>
            <a:endParaRPr lang="fr-FR" sz="2800" dirty="0" smtClean="0"/>
          </a:p>
          <a:p>
            <a:pPr algn="just" eaLnBrk="1" fontAlgn="auto" hangingPunct="1">
              <a:spcAft>
                <a:spcPts val="0"/>
              </a:spcAft>
              <a:buFont typeface="Arial" panose="020B0604020202020204" pitchFamily="34" charset="0"/>
              <a:buNone/>
              <a:defRPr/>
            </a:pPr>
            <a:endParaRPr lang="fr-FR" sz="2800" b="1" dirty="0" smtClean="0"/>
          </a:p>
        </p:txBody>
      </p:sp>
      <p:sp>
        <p:nvSpPr>
          <p:cNvPr id="4" name="Titre 1"/>
          <p:cNvSpPr txBox="1">
            <a:spLocks/>
          </p:cNvSpPr>
          <p:nvPr/>
        </p:nvSpPr>
        <p:spPr>
          <a:xfrm>
            <a:off x="0" y="0"/>
            <a:ext cx="9144000" cy="428628"/>
          </a:xfrm>
          <a:prstGeom prst="rect">
            <a:avLst/>
          </a:prstGeom>
          <a:solidFill>
            <a:schemeClr val="accent3">
              <a:lumMod val="60000"/>
              <a:lumOff val="40000"/>
            </a:schemeClr>
          </a:solidFill>
        </p:spPr>
        <p:style>
          <a:lnRef idx="0">
            <a:schemeClr val="accent5"/>
          </a:lnRef>
          <a:fillRef idx="3">
            <a:schemeClr val="accent5"/>
          </a:fillRef>
          <a:effectRef idx="3">
            <a:schemeClr val="accent5"/>
          </a:effectRef>
          <a:fontRef idx="minor">
            <a:schemeClr val="lt1"/>
          </a:fontRef>
        </p:style>
        <p:txBody>
          <a:bodyPr anchor="ctr">
            <a:normAutofit fontScale="60000" lnSpcReduction="20000"/>
          </a:bodyPr>
          <a:lstStyle/>
          <a:p>
            <a:pPr algn="ctr" eaLnBrk="1" fontAlgn="auto" hangingPunct="1">
              <a:spcAft>
                <a:spcPts val="0"/>
              </a:spcAft>
              <a:defRPr/>
            </a:pPr>
            <a:r>
              <a:rPr lang="fr-FR" sz="4400" b="1" dirty="0">
                <a:solidFill>
                  <a:schemeClr val="dk1"/>
                </a:solidFill>
              </a:rPr>
              <a:t>III – Prestations relatives à la formation professionnelle</a:t>
            </a:r>
            <a:endParaRPr lang="fr-FR" sz="4400" dirty="0">
              <a:solidFill>
                <a:schemeClr val="dk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u contenu 2"/>
          <p:cNvSpPr>
            <a:spLocks noGrp="1"/>
          </p:cNvSpPr>
          <p:nvPr>
            <p:ph idx="1"/>
          </p:nvPr>
        </p:nvSpPr>
        <p:spPr>
          <a:xfrm>
            <a:off x="0" y="333375"/>
            <a:ext cx="9144000" cy="6524625"/>
          </a:xfrm>
        </p:spPr>
        <p:txBody>
          <a:bodyPr/>
          <a:lstStyle/>
          <a:p>
            <a:pPr algn="just">
              <a:buFont typeface="Arial" charset="0"/>
              <a:buNone/>
            </a:pPr>
            <a:endParaRPr lang="fr-FR" altLang="en-US" smtClean="0"/>
          </a:p>
          <a:p>
            <a:pPr algn="just">
              <a:buFont typeface="Arial" charset="0"/>
              <a:buNone/>
            </a:pPr>
            <a:r>
              <a:rPr lang="fr-FR" altLang="en-US" smtClean="0"/>
              <a:t>3. Existence du Centre de formation technique et professionnelle de Ziniaré, du Village artisanal et le centre national d’artisanat d’art de Ouagadougou, qui reçoivent de façon inclusive des apprenants handicapés;</a:t>
            </a:r>
          </a:p>
          <a:p>
            <a:pPr algn="just">
              <a:buFont typeface="Arial" charset="0"/>
              <a:buNone/>
            </a:pPr>
            <a:endParaRPr lang="fr-FR" altLang="en-US" smtClean="0"/>
          </a:p>
          <a:p>
            <a:pPr algn="just">
              <a:buFont typeface="Arial" charset="0"/>
              <a:buNone/>
            </a:pPr>
            <a:r>
              <a:rPr lang="fr-FR" altLang="en-US" smtClean="0"/>
              <a:t>4. Existence de plusieurs structures spécialisées privées de prise en charge intégrée des personnes handicapées, ce qui constitue un atout majeur pour leur formation professionnelle.</a:t>
            </a:r>
          </a:p>
          <a:p>
            <a:pPr algn="just">
              <a:buFont typeface="Arial" charset="0"/>
              <a:buNone/>
            </a:pPr>
            <a:endParaRPr lang="fr-FR" altLang="en-US" smtClean="0"/>
          </a:p>
          <a:p>
            <a:pPr algn="just" eaLnBrk="1" hangingPunct="1">
              <a:buFont typeface="Arial" charset="0"/>
              <a:buNone/>
            </a:pPr>
            <a:endParaRPr lang="fr-FR" altLang="en-US" sz="2800" smtClean="0"/>
          </a:p>
          <a:p>
            <a:pPr algn="just" eaLnBrk="1" hangingPunct="1">
              <a:buFont typeface="Arial" charset="0"/>
              <a:buNone/>
            </a:pPr>
            <a:endParaRPr lang="fr-FR" altLang="en-US" sz="2800" b="1" smtClean="0"/>
          </a:p>
        </p:txBody>
      </p:sp>
      <p:sp>
        <p:nvSpPr>
          <p:cNvPr id="4" name="Titre 1"/>
          <p:cNvSpPr txBox="1">
            <a:spLocks/>
          </p:cNvSpPr>
          <p:nvPr/>
        </p:nvSpPr>
        <p:spPr>
          <a:xfrm>
            <a:off x="0" y="0"/>
            <a:ext cx="9144000" cy="428628"/>
          </a:xfrm>
          <a:prstGeom prst="rect">
            <a:avLst/>
          </a:prstGeom>
          <a:solidFill>
            <a:schemeClr val="accent3">
              <a:lumMod val="60000"/>
              <a:lumOff val="40000"/>
            </a:schemeClr>
          </a:solidFill>
        </p:spPr>
        <p:style>
          <a:lnRef idx="0">
            <a:schemeClr val="accent5"/>
          </a:lnRef>
          <a:fillRef idx="3">
            <a:schemeClr val="accent5"/>
          </a:fillRef>
          <a:effectRef idx="3">
            <a:schemeClr val="accent5"/>
          </a:effectRef>
          <a:fontRef idx="minor">
            <a:schemeClr val="lt1"/>
          </a:fontRef>
        </p:style>
        <p:txBody>
          <a:bodyPr anchor="ctr">
            <a:normAutofit fontScale="60000" lnSpcReduction="20000"/>
          </a:bodyPr>
          <a:lstStyle/>
          <a:p>
            <a:pPr algn="ctr" eaLnBrk="1" fontAlgn="auto" hangingPunct="1">
              <a:spcAft>
                <a:spcPts val="0"/>
              </a:spcAft>
              <a:defRPr/>
            </a:pPr>
            <a:r>
              <a:rPr lang="fr-FR" sz="4400" b="1" dirty="0">
                <a:solidFill>
                  <a:schemeClr val="dk1"/>
                </a:solidFill>
              </a:rPr>
              <a:t>III – Prestations relatives à la formation professionnelle (Suite)</a:t>
            </a:r>
            <a:endParaRPr lang="fr-FR" sz="4400" dirty="0">
              <a:solidFill>
                <a:schemeClr val="dk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2000240"/>
            <a:ext cx="9144000" cy="1941366"/>
          </a:xfrm>
          <a:prstGeom prst="rect">
            <a:avLst/>
          </a:prstGeom>
          <a:solidFill>
            <a:schemeClr val="accent3">
              <a:lumMod val="60000"/>
              <a:lumOff val="40000"/>
            </a:schemeClr>
          </a:solidFill>
          <a:scene3d>
            <a:camera prst="orthographicFront"/>
            <a:lightRig rig="threePt" dir="t"/>
          </a:scene3d>
          <a:sp3d>
            <a:bevelT prst="convex"/>
          </a:sp3d>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Aft>
                <a:spcPts val="0"/>
              </a:spcAft>
              <a:defRPr/>
            </a:pPr>
            <a:r>
              <a:rPr lang="fr-FR" sz="3600" b="1" dirty="0"/>
              <a:t>IV– PERSPECTIVES ET AXES DE SOLUTIONS</a:t>
            </a:r>
            <a:endParaRPr lang="fr-FR" sz="3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836613"/>
            <a:ext cx="9144000" cy="6021387"/>
          </a:xfrm>
        </p:spPr>
        <p:txBody>
          <a:bodyPr rtlCol="0">
            <a:normAutofit lnSpcReduction="10000"/>
          </a:bodyPr>
          <a:lstStyle/>
          <a:p>
            <a:pPr algn="just">
              <a:buFont typeface="Arial" charset="0"/>
              <a:buNone/>
              <a:defRPr/>
            </a:pPr>
            <a:r>
              <a:rPr lang="fr-FR" sz="2800" b="1" dirty="0" smtClean="0"/>
              <a:t>1.</a:t>
            </a:r>
            <a:r>
              <a:rPr lang="fr-FR" sz="2800" dirty="0" smtClean="0"/>
              <a:t> </a:t>
            </a:r>
            <a:r>
              <a:rPr lang="fr-FR" sz="3000" dirty="0" smtClean="0"/>
              <a:t>La poursuite des efforts en vue de l’application effective de la loi 012-2010/AN du 1</a:t>
            </a:r>
            <a:r>
              <a:rPr lang="fr-FR" sz="3000" baseline="30000" dirty="0" smtClean="0"/>
              <a:t>er</a:t>
            </a:r>
            <a:r>
              <a:rPr lang="fr-FR" sz="3000" dirty="0" smtClean="0"/>
              <a:t> avril 2010 portant protection et promotion des droits des personnes handicapées au Burkina Faso et de la loi n°028-2008 du 13 mai 2008 portant Code du travail au Burkina Faso ;</a:t>
            </a:r>
          </a:p>
          <a:p>
            <a:pPr algn="just">
              <a:buFont typeface="Arial" charset="0"/>
              <a:buNone/>
              <a:defRPr/>
            </a:pPr>
            <a:r>
              <a:rPr lang="fr-FR" sz="3000" b="1" dirty="0" smtClean="0"/>
              <a:t>2.  </a:t>
            </a:r>
            <a:r>
              <a:rPr lang="fr-FR" sz="3000" dirty="0" smtClean="0"/>
              <a:t>L’accompagnement des personnes handicapées pour faciliter leur accès aux centres et écoles de formation professionnelle (accessibilité financière, matérielle, physique et géographique) ;</a:t>
            </a:r>
          </a:p>
          <a:p>
            <a:pPr algn="just">
              <a:buFont typeface="Arial" charset="0"/>
              <a:buNone/>
              <a:defRPr/>
            </a:pPr>
            <a:r>
              <a:rPr lang="fr-FR" sz="3000" b="1" dirty="0" smtClean="0"/>
              <a:t>3. </a:t>
            </a:r>
            <a:r>
              <a:rPr lang="fr-FR" sz="3000" dirty="0" smtClean="0"/>
              <a:t>L’accompagnement technique et financier des personnes handicapées pour la réalisation d’activités génératrices de revenus ou la création d’unités économiques ;</a:t>
            </a:r>
            <a:endParaRPr lang="fr-FR" dirty="0" smtClean="0">
              <a:latin typeface="+mj-lt"/>
            </a:endParaRPr>
          </a:p>
          <a:p>
            <a:pPr algn="just" eaLnBrk="1" fontAlgn="auto" hangingPunct="1">
              <a:spcAft>
                <a:spcPts val="0"/>
              </a:spcAft>
              <a:buFont typeface="Arial" panose="020B0604020202020204" pitchFamily="34" charset="0"/>
              <a:buNone/>
              <a:defRPr/>
            </a:pPr>
            <a:endParaRPr lang="fr-FR" dirty="0" smtClean="0">
              <a:latin typeface="+mj-lt"/>
            </a:endParaRPr>
          </a:p>
          <a:p>
            <a:pPr algn="just" eaLnBrk="1" fontAlgn="auto" hangingPunct="1">
              <a:spcAft>
                <a:spcPts val="0"/>
              </a:spcAft>
              <a:buFont typeface="Arial" panose="020B0604020202020204" pitchFamily="34" charset="0"/>
              <a:buChar char="•"/>
              <a:defRPr/>
            </a:pPr>
            <a:endParaRPr lang="fr-FR" dirty="0">
              <a:latin typeface="+mj-lt"/>
            </a:endParaRPr>
          </a:p>
        </p:txBody>
      </p:sp>
      <p:sp>
        <p:nvSpPr>
          <p:cNvPr id="4" name="Titre 1"/>
          <p:cNvSpPr txBox="1">
            <a:spLocks/>
          </p:cNvSpPr>
          <p:nvPr/>
        </p:nvSpPr>
        <p:spPr>
          <a:xfrm>
            <a:off x="0" y="0"/>
            <a:ext cx="9144000" cy="764704"/>
          </a:xfrm>
          <a:prstGeom prst="rect">
            <a:avLst/>
          </a:prstGeom>
          <a:solidFill>
            <a:schemeClr val="accent3">
              <a:lumMod val="60000"/>
              <a:lumOff val="40000"/>
            </a:schemeClr>
          </a:solidFill>
        </p:spPr>
        <p:style>
          <a:lnRef idx="0">
            <a:schemeClr val="accent5"/>
          </a:lnRef>
          <a:fillRef idx="3">
            <a:schemeClr val="accent5"/>
          </a:fillRef>
          <a:effectRef idx="3">
            <a:schemeClr val="accent5"/>
          </a:effectRef>
          <a:fontRef idx="minor">
            <a:schemeClr val="lt1"/>
          </a:fontRef>
        </p:style>
        <p:txBody>
          <a:bodyPr anchor="ctr">
            <a:normAutofit fontScale="90000" lnSpcReduction="20000"/>
          </a:bodyPr>
          <a:lstStyle/>
          <a:p>
            <a:pPr algn="ctr" eaLnBrk="1" fontAlgn="auto" hangingPunct="1">
              <a:spcAft>
                <a:spcPts val="0"/>
              </a:spcAft>
              <a:defRPr/>
            </a:pPr>
            <a:endParaRPr lang="fr-FR" sz="2000" b="1" dirty="0">
              <a:solidFill>
                <a:schemeClr val="dk1"/>
              </a:solidFill>
            </a:endParaRPr>
          </a:p>
          <a:p>
            <a:pPr algn="ctr" eaLnBrk="1" fontAlgn="auto" hangingPunct="1">
              <a:spcAft>
                <a:spcPts val="0"/>
              </a:spcAft>
              <a:defRPr/>
            </a:pPr>
            <a:r>
              <a:rPr lang="fr-FR" sz="3600" b="1" dirty="0">
                <a:solidFill>
                  <a:schemeClr val="dk1"/>
                </a:solidFill>
              </a:rPr>
              <a:t>IV</a:t>
            </a:r>
            <a:r>
              <a:rPr lang="fr-FR" sz="3600" b="1" dirty="0">
                <a:solidFill>
                  <a:schemeClr val="tx1"/>
                </a:solidFill>
              </a:rPr>
              <a:t>-</a:t>
            </a:r>
            <a:r>
              <a:rPr lang="fr-FR" sz="2900" b="1" dirty="0">
                <a:solidFill>
                  <a:schemeClr val="tx1"/>
                </a:solidFill>
              </a:rPr>
              <a:t> </a:t>
            </a:r>
            <a:r>
              <a:rPr lang="fr-FR" sz="3600" b="1" dirty="0">
                <a:solidFill>
                  <a:schemeClr val="tx1"/>
                </a:solidFill>
              </a:rPr>
              <a:t>Perspectives et axes de solutions</a:t>
            </a:r>
            <a:endParaRPr lang="fr-FR" sz="3600" dirty="0">
              <a:solidFill>
                <a:schemeClr val="tx1"/>
              </a:solidFill>
            </a:endParaRPr>
          </a:p>
          <a:p>
            <a:pPr algn="ctr" eaLnBrk="1" fontAlgn="auto" hangingPunct="1">
              <a:spcAft>
                <a:spcPts val="0"/>
              </a:spcAft>
              <a:defRPr/>
            </a:pPr>
            <a:endParaRPr lang="fr-FR" sz="2000" dirty="0">
              <a:solidFill>
                <a:schemeClr val="dk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836613"/>
            <a:ext cx="9144000" cy="6021387"/>
          </a:xfrm>
        </p:spPr>
        <p:txBody>
          <a:bodyPr rtlCol="0">
            <a:normAutofit/>
          </a:bodyPr>
          <a:lstStyle/>
          <a:p>
            <a:pPr algn="just">
              <a:buFont typeface="Arial" charset="0"/>
              <a:buNone/>
              <a:defRPr/>
            </a:pPr>
            <a:r>
              <a:rPr lang="fr-FR" sz="2800" b="1" dirty="0" smtClean="0"/>
              <a:t>4.</a:t>
            </a:r>
            <a:r>
              <a:rPr lang="fr-FR" sz="2800" dirty="0" smtClean="0"/>
              <a:t> L</a:t>
            </a:r>
            <a:r>
              <a:rPr lang="fr-FR" dirty="0" smtClean="0"/>
              <a:t>’équipement des organisations des personnes handicapées en matériel et technologies de production ;</a:t>
            </a:r>
          </a:p>
          <a:p>
            <a:pPr algn="just">
              <a:buFont typeface="Arial" charset="0"/>
              <a:buNone/>
              <a:defRPr/>
            </a:pPr>
            <a:r>
              <a:rPr lang="fr-FR" b="1" dirty="0" smtClean="0"/>
              <a:t>5.  </a:t>
            </a:r>
            <a:r>
              <a:rPr lang="fr-FR" dirty="0" smtClean="0"/>
              <a:t>L’intensification des actions de sensibilisation et de plaidoyer ;</a:t>
            </a:r>
          </a:p>
          <a:p>
            <a:pPr algn="just">
              <a:buFont typeface="Arial" charset="0"/>
              <a:buNone/>
              <a:defRPr/>
            </a:pPr>
            <a:r>
              <a:rPr lang="fr-FR" b="1" dirty="0" smtClean="0"/>
              <a:t>6.</a:t>
            </a:r>
            <a:r>
              <a:rPr lang="fr-FR" dirty="0" smtClean="0"/>
              <a:t> l’élaboration d’un répertoire des emplois adaptés aux personnes handicapées ;</a:t>
            </a:r>
          </a:p>
          <a:p>
            <a:pPr algn="just">
              <a:buFont typeface="Arial" charset="0"/>
              <a:buNone/>
              <a:defRPr/>
            </a:pPr>
            <a:r>
              <a:rPr lang="fr-FR" b="1" dirty="0" smtClean="0"/>
              <a:t>7.</a:t>
            </a:r>
            <a:r>
              <a:rPr lang="fr-FR" dirty="0" smtClean="0"/>
              <a:t> La diffusion des informations pertinentes et des cas de bonnes pratiques relatives à la formation professionnelle et à l’emploi des personnes handicapées ;</a:t>
            </a:r>
          </a:p>
          <a:p>
            <a:pPr algn="just">
              <a:buFont typeface="Arial" charset="0"/>
              <a:buNone/>
              <a:defRPr/>
            </a:pPr>
            <a:endParaRPr lang="fr-FR" dirty="0" smtClean="0">
              <a:latin typeface="+mj-lt"/>
            </a:endParaRPr>
          </a:p>
          <a:p>
            <a:pPr algn="just" eaLnBrk="1" fontAlgn="auto" hangingPunct="1">
              <a:spcAft>
                <a:spcPts val="0"/>
              </a:spcAft>
              <a:buFont typeface="Arial" panose="020B0604020202020204" pitchFamily="34" charset="0"/>
              <a:buNone/>
              <a:defRPr/>
            </a:pPr>
            <a:endParaRPr lang="fr-FR" dirty="0" smtClean="0">
              <a:latin typeface="+mj-lt"/>
            </a:endParaRPr>
          </a:p>
          <a:p>
            <a:pPr algn="just" eaLnBrk="1" fontAlgn="auto" hangingPunct="1">
              <a:spcAft>
                <a:spcPts val="0"/>
              </a:spcAft>
              <a:buFont typeface="Arial" panose="020B0604020202020204" pitchFamily="34" charset="0"/>
              <a:buChar char="•"/>
              <a:defRPr/>
            </a:pPr>
            <a:endParaRPr lang="fr-FR" dirty="0">
              <a:latin typeface="+mj-lt"/>
            </a:endParaRPr>
          </a:p>
        </p:txBody>
      </p:sp>
      <p:sp>
        <p:nvSpPr>
          <p:cNvPr id="4" name="Titre 1"/>
          <p:cNvSpPr txBox="1">
            <a:spLocks/>
          </p:cNvSpPr>
          <p:nvPr/>
        </p:nvSpPr>
        <p:spPr>
          <a:xfrm>
            <a:off x="0" y="0"/>
            <a:ext cx="9144000" cy="764704"/>
          </a:xfrm>
          <a:prstGeom prst="rect">
            <a:avLst/>
          </a:prstGeom>
          <a:solidFill>
            <a:schemeClr val="accent3">
              <a:lumMod val="60000"/>
              <a:lumOff val="40000"/>
            </a:schemeClr>
          </a:solidFill>
        </p:spPr>
        <p:style>
          <a:lnRef idx="0">
            <a:schemeClr val="accent5"/>
          </a:lnRef>
          <a:fillRef idx="3">
            <a:schemeClr val="accent5"/>
          </a:fillRef>
          <a:effectRef idx="3">
            <a:schemeClr val="accent5"/>
          </a:effectRef>
          <a:fontRef idx="minor">
            <a:schemeClr val="lt1"/>
          </a:fontRef>
        </p:style>
        <p:txBody>
          <a:bodyPr anchor="ctr">
            <a:normAutofit fontScale="90000" lnSpcReduction="20000"/>
          </a:bodyPr>
          <a:lstStyle/>
          <a:p>
            <a:pPr algn="ctr" eaLnBrk="1" fontAlgn="auto" hangingPunct="1">
              <a:spcAft>
                <a:spcPts val="0"/>
              </a:spcAft>
              <a:defRPr/>
            </a:pPr>
            <a:endParaRPr lang="fr-FR" sz="2000" b="1" dirty="0">
              <a:solidFill>
                <a:schemeClr val="dk1"/>
              </a:solidFill>
            </a:endParaRPr>
          </a:p>
          <a:p>
            <a:pPr algn="ctr" eaLnBrk="1" fontAlgn="auto" hangingPunct="1">
              <a:spcAft>
                <a:spcPts val="0"/>
              </a:spcAft>
              <a:defRPr/>
            </a:pPr>
            <a:r>
              <a:rPr lang="fr-FR" sz="3600" b="1" dirty="0">
                <a:solidFill>
                  <a:schemeClr val="dk1"/>
                </a:solidFill>
              </a:rPr>
              <a:t>IV</a:t>
            </a:r>
            <a:r>
              <a:rPr lang="fr-FR" sz="3600" b="1" dirty="0">
                <a:solidFill>
                  <a:schemeClr val="tx1"/>
                </a:solidFill>
              </a:rPr>
              <a:t>-</a:t>
            </a:r>
            <a:r>
              <a:rPr lang="fr-FR" sz="2900" b="1" dirty="0">
                <a:solidFill>
                  <a:schemeClr val="tx1"/>
                </a:solidFill>
              </a:rPr>
              <a:t> </a:t>
            </a:r>
            <a:r>
              <a:rPr lang="fr-FR" sz="3600" b="1" dirty="0">
                <a:solidFill>
                  <a:schemeClr val="tx1"/>
                </a:solidFill>
              </a:rPr>
              <a:t>Perspectives et axes de solutions (Suite) </a:t>
            </a:r>
            <a:endParaRPr lang="fr-FR" sz="3600" dirty="0">
              <a:solidFill>
                <a:schemeClr val="tx1"/>
              </a:solidFill>
            </a:endParaRPr>
          </a:p>
          <a:p>
            <a:pPr algn="ctr" eaLnBrk="1" fontAlgn="auto" hangingPunct="1">
              <a:spcAft>
                <a:spcPts val="0"/>
              </a:spcAft>
              <a:defRPr/>
            </a:pPr>
            <a:endParaRPr lang="fr-FR" sz="2000" dirty="0">
              <a:solidFill>
                <a:schemeClr val="dk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836613"/>
            <a:ext cx="9144000" cy="6021387"/>
          </a:xfrm>
        </p:spPr>
        <p:txBody>
          <a:bodyPr rtlCol="0">
            <a:normAutofit/>
          </a:bodyPr>
          <a:lstStyle/>
          <a:p>
            <a:pPr algn="just">
              <a:buFont typeface="Arial" charset="0"/>
              <a:buNone/>
              <a:defRPr/>
            </a:pPr>
            <a:endParaRPr lang="fr-FR" sz="2800" dirty="0" smtClean="0"/>
          </a:p>
          <a:p>
            <a:pPr algn="just">
              <a:buFont typeface="Arial" charset="0"/>
              <a:buNone/>
              <a:defRPr/>
            </a:pPr>
            <a:endParaRPr lang="fr-FR" sz="2800" dirty="0" smtClean="0"/>
          </a:p>
          <a:p>
            <a:pPr algn="just">
              <a:buFont typeface="Arial" charset="0"/>
              <a:buNone/>
              <a:defRPr/>
            </a:pPr>
            <a:r>
              <a:rPr lang="fr-FR" b="1" dirty="0" smtClean="0"/>
              <a:t>8.</a:t>
            </a:r>
            <a:r>
              <a:rPr lang="fr-FR" dirty="0" smtClean="0"/>
              <a:t> La vulgarisation des textes relatifs aux droits des personnes handicapées ;</a:t>
            </a:r>
          </a:p>
          <a:p>
            <a:pPr algn="just">
              <a:buFont typeface="Arial" charset="0"/>
              <a:buNone/>
              <a:defRPr/>
            </a:pPr>
            <a:endParaRPr lang="fr-FR" dirty="0" smtClean="0"/>
          </a:p>
          <a:p>
            <a:pPr algn="just">
              <a:buFont typeface="Arial" charset="0"/>
              <a:buNone/>
              <a:defRPr/>
            </a:pPr>
            <a:r>
              <a:rPr lang="fr-FR" b="1" dirty="0" smtClean="0"/>
              <a:t>9.</a:t>
            </a:r>
            <a:r>
              <a:rPr lang="fr-FR" dirty="0" smtClean="0"/>
              <a:t> Le développement des mesures incitatives (allègement des taxes et autres impôts) à l’emploi des personnes handicapées par les entreprises privées.</a:t>
            </a:r>
          </a:p>
          <a:p>
            <a:pPr algn="just" eaLnBrk="1" fontAlgn="auto" hangingPunct="1">
              <a:spcAft>
                <a:spcPts val="0"/>
              </a:spcAft>
              <a:buFont typeface="Arial" panose="020B0604020202020204" pitchFamily="34" charset="0"/>
              <a:buNone/>
              <a:defRPr/>
            </a:pPr>
            <a:endParaRPr lang="fr-FR" dirty="0" smtClean="0">
              <a:latin typeface="+mj-lt"/>
            </a:endParaRPr>
          </a:p>
          <a:p>
            <a:pPr algn="just" eaLnBrk="1" fontAlgn="auto" hangingPunct="1">
              <a:spcAft>
                <a:spcPts val="0"/>
              </a:spcAft>
              <a:buFont typeface="Arial" panose="020B0604020202020204" pitchFamily="34" charset="0"/>
              <a:buNone/>
              <a:defRPr/>
            </a:pPr>
            <a:endParaRPr lang="fr-FR" dirty="0" smtClean="0">
              <a:latin typeface="+mj-lt"/>
            </a:endParaRPr>
          </a:p>
          <a:p>
            <a:pPr algn="just" eaLnBrk="1" fontAlgn="auto" hangingPunct="1">
              <a:spcAft>
                <a:spcPts val="0"/>
              </a:spcAft>
              <a:buFont typeface="Arial" panose="020B0604020202020204" pitchFamily="34" charset="0"/>
              <a:buChar char="•"/>
              <a:defRPr/>
            </a:pPr>
            <a:endParaRPr lang="fr-FR" dirty="0">
              <a:latin typeface="+mj-lt"/>
            </a:endParaRPr>
          </a:p>
        </p:txBody>
      </p:sp>
      <p:sp>
        <p:nvSpPr>
          <p:cNvPr id="4" name="Titre 1"/>
          <p:cNvSpPr txBox="1">
            <a:spLocks/>
          </p:cNvSpPr>
          <p:nvPr/>
        </p:nvSpPr>
        <p:spPr>
          <a:xfrm>
            <a:off x="0" y="0"/>
            <a:ext cx="9144000" cy="764704"/>
          </a:xfrm>
          <a:prstGeom prst="rect">
            <a:avLst/>
          </a:prstGeom>
          <a:solidFill>
            <a:schemeClr val="accent3">
              <a:lumMod val="60000"/>
              <a:lumOff val="40000"/>
            </a:schemeClr>
          </a:solidFill>
        </p:spPr>
        <p:style>
          <a:lnRef idx="0">
            <a:schemeClr val="accent5"/>
          </a:lnRef>
          <a:fillRef idx="3">
            <a:schemeClr val="accent5"/>
          </a:fillRef>
          <a:effectRef idx="3">
            <a:schemeClr val="accent5"/>
          </a:effectRef>
          <a:fontRef idx="minor">
            <a:schemeClr val="lt1"/>
          </a:fontRef>
        </p:style>
        <p:txBody>
          <a:bodyPr anchor="ctr">
            <a:normAutofit fontScale="90000" lnSpcReduction="20000"/>
          </a:bodyPr>
          <a:lstStyle/>
          <a:p>
            <a:pPr algn="ctr" eaLnBrk="1" fontAlgn="auto" hangingPunct="1">
              <a:spcAft>
                <a:spcPts val="0"/>
              </a:spcAft>
              <a:defRPr/>
            </a:pPr>
            <a:endParaRPr lang="fr-FR" sz="2000" b="1" dirty="0">
              <a:solidFill>
                <a:schemeClr val="dk1"/>
              </a:solidFill>
            </a:endParaRPr>
          </a:p>
          <a:p>
            <a:pPr algn="ctr" eaLnBrk="1" fontAlgn="auto" hangingPunct="1">
              <a:spcAft>
                <a:spcPts val="0"/>
              </a:spcAft>
              <a:defRPr/>
            </a:pPr>
            <a:r>
              <a:rPr lang="fr-FR" sz="3600" b="1" dirty="0">
                <a:solidFill>
                  <a:schemeClr val="dk1"/>
                </a:solidFill>
              </a:rPr>
              <a:t>IV</a:t>
            </a:r>
            <a:r>
              <a:rPr lang="fr-FR" sz="3600" b="1" dirty="0">
                <a:solidFill>
                  <a:schemeClr val="tx1"/>
                </a:solidFill>
              </a:rPr>
              <a:t>-</a:t>
            </a:r>
            <a:r>
              <a:rPr lang="fr-FR" sz="2900" b="1" dirty="0">
                <a:solidFill>
                  <a:schemeClr val="tx1"/>
                </a:solidFill>
              </a:rPr>
              <a:t> </a:t>
            </a:r>
            <a:r>
              <a:rPr lang="fr-FR" sz="3600" b="1" dirty="0">
                <a:solidFill>
                  <a:schemeClr val="tx1"/>
                </a:solidFill>
              </a:rPr>
              <a:t>Perspectives et axes </a:t>
            </a:r>
            <a:r>
              <a:rPr lang="fr-FR" sz="3600" b="1">
                <a:solidFill>
                  <a:schemeClr val="tx1"/>
                </a:solidFill>
              </a:rPr>
              <a:t>de solutions </a:t>
            </a:r>
            <a:r>
              <a:rPr lang="fr-FR" sz="3600" b="1" dirty="0">
                <a:solidFill>
                  <a:schemeClr val="tx1"/>
                </a:solidFill>
              </a:rPr>
              <a:t>(Suite) </a:t>
            </a:r>
            <a:endParaRPr lang="fr-FR" sz="3600" dirty="0">
              <a:solidFill>
                <a:schemeClr val="tx1"/>
              </a:solidFill>
            </a:endParaRPr>
          </a:p>
          <a:p>
            <a:pPr algn="ctr" eaLnBrk="1" fontAlgn="auto" hangingPunct="1">
              <a:spcAft>
                <a:spcPts val="0"/>
              </a:spcAft>
              <a:defRPr/>
            </a:pPr>
            <a:endParaRPr lang="fr-FR" sz="2000" dirty="0">
              <a:solidFill>
                <a:schemeClr val="dk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u contenu 2"/>
          <p:cNvSpPr>
            <a:spLocks noGrp="1"/>
          </p:cNvSpPr>
          <p:nvPr>
            <p:ph idx="1"/>
          </p:nvPr>
        </p:nvSpPr>
        <p:spPr>
          <a:xfrm>
            <a:off x="0" y="620713"/>
            <a:ext cx="9144000" cy="6523037"/>
          </a:xfrm>
        </p:spPr>
        <p:txBody>
          <a:bodyPr/>
          <a:lstStyle/>
          <a:p>
            <a:pPr marL="23813" indent="-23813" algn="just">
              <a:buFont typeface="Wingdings" pitchFamily="2" charset="2"/>
              <a:buChar char="Ø"/>
              <a:defRPr/>
            </a:pPr>
            <a:endParaRPr lang="fr-FR" dirty="0" smtClean="0"/>
          </a:p>
          <a:p>
            <a:pPr marL="23813" indent="-23813" algn="just">
              <a:buFont typeface="Wingdings" pitchFamily="2" charset="2"/>
              <a:buChar char="Ø"/>
              <a:defRPr/>
            </a:pPr>
            <a:r>
              <a:rPr lang="fr-FR" dirty="0" smtClean="0"/>
              <a:t>La question de l’accès des personnes handicapées à l’emploi constitue de nos jours une préoccupation majeure pour la communauté internationale;</a:t>
            </a:r>
          </a:p>
          <a:p>
            <a:pPr marL="23813" indent="-23813" algn="just">
              <a:buFont typeface="Wingdings" pitchFamily="2" charset="2"/>
              <a:buChar char="Ø"/>
              <a:defRPr/>
            </a:pPr>
            <a:endParaRPr lang="fr-FR" dirty="0" smtClean="0"/>
          </a:p>
          <a:p>
            <a:pPr marL="23813" indent="-23813" algn="just">
              <a:buFont typeface="Wingdings" pitchFamily="2" charset="2"/>
              <a:buChar char="Ø"/>
              <a:defRPr/>
            </a:pPr>
            <a:r>
              <a:rPr lang="fr-FR" dirty="0" smtClean="0"/>
              <a:t>En dépit des initiatives, mesures et actions entreprises, les personnes handicapées vivent encore des conditions de vie et d’existence précaires;</a:t>
            </a:r>
          </a:p>
          <a:p>
            <a:pPr marL="23813" indent="-23813" algn="just">
              <a:buFont typeface="Arial" charset="0"/>
              <a:buNone/>
              <a:defRPr/>
            </a:pPr>
            <a:endParaRPr lang="fr-FR" dirty="0" smtClean="0"/>
          </a:p>
          <a:p>
            <a:pPr algn="just" eaLnBrk="1" hangingPunct="1">
              <a:buFont typeface="Arial" charset="0"/>
              <a:buNone/>
              <a:defRPr/>
            </a:pPr>
            <a:endParaRPr lang="fr-FR" dirty="0" smtClean="0"/>
          </a:p>
          <a:p>
            <a:pPr eaLnBrk="1" hangingPunct="1">
              <a:defRPr/>
            </a:pPr>
            <a:endParaRPr lang="fr-FR" dirty="0" smtClean="0"/>
          </a:p>
        </p:txBody>
      </p:sp>
      <p:sp>
        <p:nvSpPr>
          <p:cNvPr id="4" name="Titre 1"/>
          <p:cNvSpPr txBox="1">
            <a:spLocks/>
          </p:cNvSpPr>
          <p:nvPr/>
        </p:nvSpPr>
        <p:spPr>
          <a:xfrm>
            <a:off x="0" y="-214338"/>
            <a:ext cx="9144000" cy="763018"/>
          </a:xfrm>
          <a:prstGeom prst="rect">
            <a:avLst/>
          </a:prstGeom>
          <a:gradFill>
            <a:gsLst>
              <a:gs pos="0">
                <a:srgbClr val="FFEFD1"/>
              </a:gs>
              <a:gs pos="64999">
                <a:srgbClr val="F0EBD5"/>
              </a:gs>
              <a:gs pos="100000">
                <a:srgbClr val="D1C39F"/>
              </a:gs>
            </a:gsLst>
            <a:lin ang="16200000" scaled="0"/>
          </a:gradFill>
        </p:spPr>
        <p:style>
          <a:lnRef idx="0">
            <a:schemeClr val="accent5"/>
          </a:lnRef>
          <a:fillRef idx="3">
            <a:schemeClr val="accent5"/>
          </a:fillRef>
          <a:effectRef idx="3">
            <a:schemeClr val="accent5"/>
          </a:effectRef>
          <a:fontRef idx="minor">
            <a:schemeClr val="lt1"/>
          </a:fontRef>
        </p:style>
        <p:txBody>
          <a:bodyPr anchor="ctr">
            <a:normAutofit fontScale="97500"/>
          </a:bodyPr>
          <a:lstStyle/>
          <a:p>
            <a:pPr algn="ctr" eaLnBrk="1" fontAlgn="auto" hangingPunct="1">
              <a:spcAft>
                <a:spcPts val="0"/>
              </a:spcAft>
              <a:defRPr/>
            </a:pPr>
            <a:r>
              <a:rPr lang="fr-FR" sz="4400" b="1" dirty="0">
                <a:solidFill>
                  <a:schemeClr val="tx2">
                    <a:lumMod val="60000"/>
                    <a:lumOff val="40000"/>
                  </a:schemeClr>
                </a:solidFill>
              </a:rPr>
              <a:t>INTRODUCTION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u contenu 2"/>
          <p:cNvSpPr>
            <a:spLocks noGrp="1"/>
          </p:cNvSpPr>
          <p:nvPr>
            <p:ph idx="1"/>
          </p:nvPr>
        </p:nvSpPr>
        <p:spPr>
          <a:xfrm>
            <a:off x="0" y="404813"/>
            <a:ext cx="9144000" cy="6453187"/>
          </a:xfrm>
        </p:spPr>
        <p:txBody>
          <a:bodyPr/>
          <a:lstStyle/>
          <a:p>
            <a:pPr algn="ctr">
              <a:defRPr/>
            </a:pPr>
            <a:endParaRPr lang="fr-FR" sz="1200" b="1" dirty="0" smtClean="0">
              <a:latin typeface="+mj-lt"/>
            </a:endParaRPr>
          </a:p>
          <a:p>
            <a:pPr algn="just">
              <a:buFont typeface="Wingdings" pitchFamily="2" charset="2"/>
              <a:buChar char="ü"/>
              <a:defRPr/>
            </a:pPr>
            <a:r>
              <a:rPr lang="fr-FR" sz="2800" dirty="0" smtClean="0">
                <a:latin typeface="+mj-lt"/>
              </a:rPr>
              <a:t>La </a:t>
            </a:r>
            <a:r>
              <a:rPr lang="fr-FR" sz="2800" dirty="0" smtClean="0"/>
              <a:t>prise en compte de l’accès à l’emploi et à la formation professionnelle des personnes handicapées dans les projets et programmes de développement implique que cela soit reconnu comme une question de droits humains.</a:t>
            </a:r>
            <a:endParaRPr lang="fr-FR" sz="2800" dirty="0" smtClean="0">
              <a:latin typeface="+mj-lt"/>
            </a:endParaRPr>
          </a:p>
          <a:p>
            <a:pPr algn="just">
              <a:buFont typeface="Wingdings" pitchFamily="2" charset="2"/>
              <a:buChar char="ü"/>
              <a:defRPr/>
            </a:pPr>
            <a:endParaRPr lang="fr-FR" sz="1200" dirty="0" smtClean="0">
              <a:latin typeface="+mj-lt"/>
            </a:endParaRPr>
          </a:p>
          <a:p>
            <a:pPr algn="just">
              <a:buFont typeface="Wingdings" pitchFamily="2" charset="2"/>
              <a:buChar char="ü"/>
              <a:defRPr/>
            </a:pPr>
            <a:r>
              <a:rPr lang="fr-FR" sz="2800" dirty="0" smtClean="0">
                <a:latin typeface="+mj-lt"/>
              </a:rPr>
              <a:t>Par </a:t>
            </a:r>
            <a:r>
              <a:rPr lang="fr-FR" sz="2800" dirty="0" smtClean="0"/>
              <a:t>conséquent, il est impératif que la société mette en place des réponses adaptées  aux besoins des personnes handicapées. </a:t>
            </a:r>
          </a:p>
          <a:p>
            <a:pPr algn="just">
              <a:buFont typeface="Arial" charset="0"/>
              <a:buNone/>
              <a:defRPr/>
            </a:pPr>
            <a:endParaRPr lang="fr-FR" sz="2800" dirty="0" smtClean="0"/>
          </a:p>
          <a:p>
            <a:pPr algn="just">
              <a:buFont typeface="Wingdings" pitchFamily="2" charset="2"/>
              <a:buChar char="ü"/>
              <a:defRPr/>
            </a:pPr>
            <a:r>
              <a:rPr lang="fr-FR" sz="2800" dirty="0" smtClean="0"/>
              <a:t>Cela commence par un changement de regard sur les personnes handicapées.</a:t>
            </a:r>
          </a:p>
          <a:p>
            <a:pPr algn="just">
              <a:buFont typeface="Wingdings" pitchFamily="2" charset="2"/>
              <a:buChar char="v"/>
              <a:defRPr/>
            </a:pPr>
            <a:endParaRPr lang="fr-FR" sz="2800" dirty="0" smtClean="0"/>
          </a:p>
          <a:p>
            <a:pPr algn="just">
              <a:buFont typeface="Wingdings" pitchFamily="2" charset="2"/>
              <a:buChar char="v"/>
              <a:defRPr/>
            </a:pPr>
            <a:endParaRPr lang="fr-FR" sz="2800" b="1" dirty="0" smtClean="0">
              <a:latin typeface="+mj-lt"/>
            </a:endParaRPr>
          </a:p>
          <a:p>
            <a:pPr algn="just">
              <a:buFont typeface="Wingdings" pitchFamily="2" charset="2"/>
              <a:buChar char="v"/>
              <a:defRPr/>
            </a:pPr>
            <a:endParaRPr lang="fr-FR" sz="2800" b="1" dirty="0" smtClean="0">
              <a:latin typeface="+mj-lt"/>
            </a:endParaRPr>
          </a:p>
          <a:p>
            <a:pPr algn="just">
              <a:buFont typeface="Arial" charset="0"/>
              <a:buNone/>
              <a:defRPr/>
            </a:pPr>
            <a:endParaRPr lang="fr-FR" sz="2800" dirty="0" smtClean="0">
              <a:latin typeface="+mj-lt"/>
            </a:endParaRPr>
          </a:p>
        </p:txBody>
      </p:sp>
      <p:sp>
        <p:nvSpPr>
          <p:cNvPr id="4" name="Titre 1"/>
          <p:cNvSpPr txBox="1">
            <a:spLocks/>
          </p:cNvSpPr>
          <p:nvPr/>
        </p:nvSpPr>
        <p:spPr>
          <a:xfrm>
            <a:off x="0" y="0"/>
            <a:ext cx="9144000" cy="428628"/>
          </a:xfrm>
          <a:prstGeom prst="rect">
            <a:avLst/>
          </a:prstGeom>
          <a:solidFill>
            <a:schemeClr val="accent4">
              <a:lumMod val="60000"/>
              <a:lumOff val="40000"/>
            </a:schemeClr>
          </a:solidFill>
        </p:spPr>
        <p:style>
          <a:lnRef idx="0">
            <a:schemeClr val="accent5"/>
          </a:lnRef>
          <a:fillRef idx="3">
            <a:schemeClr val="accent5"/>
          </a:fillRef>
          <a:effectRef idx="3">
            <a:schemeClr val="accent5"/>
          </a:effectRef>
          <a:fontRef idx="minor">
            <a:schemeClr val="lt1"/>
          </a:fontRef>
        </p:style>
        <p:txBody>
          <a:bodyPr anchor="ctr">
            <a:normAutofit fontScale="60000" lnSpcReduction="20000"/>
          </a:bodyPr>
          <a:lstStyle/>
          <a:p>
            <a:pPr algn="ctr" eaLnBrk="1" fontAlgn="auto" hangingPunct="1">
              <a:spcAft>
                <a:spcPts val="0"/>
              </a:spcAft>
              <a:defRPr/>
            </a:pPr>
            <a:r>
              <a:rPr lang="fr-FR" sz="4400" b="1" dirty="0">
                <a:solidFill>
                  <a:schemeClr val="dk1"/>
                </a:solidFill>
              </a:rPr>
              <a:t>CONCLUSION</a:t>
            </a:r>
            <a:endParaRPr lang="fr-FR" sz="4400" dirty="0">
              <a:solidFill>
                <a:schemeClr val="dk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285992"/>
            <a:ext cx="9144000" cy="923330"/>
          </a:xfrm>
          <a:prstGeom prst="rect">
            <a:avLst/>
          </a:prstGeom>
        </p:spPr>
        <p:style>
          <a:lnRef idx="1">
            <a:schemeClr val="accent5"/>
          </a:lnRef>
          <a:fillRef idx="2">
            <a:schemeClr val="accent5"/>
          </a:fillRef>
          <a:effectRef idx="1">
            <a:schemeClr val="accent5"/>
          </a:effectRef>
          <a:fontRef idx="minor">
            <a:schemeClr val="dk1"/>
          </a:fontRef>
        </p:style>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spcBef>
                <a:spcPts val="0"/>
              </a:spcBef>
              <a:spcAft>
                <a:spcPts val="0"/>
              </a:spcAft>
              <a:defRPr/>
            </a:pPr>
            <a:r>
              <a:rPr lang="fr-F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nsolas" pitchFamily="49" charset="0"/>
              </a:rPr>
              <a:t>JE VOUS REMERCIE</a:t>
            </a:r>
            <a:endParaRPr lang="fr-F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contenu 2"/>
          <p:cNvSpPr>
            <a:spLocks noGrp="1"/>
          </p:cNvSpPr>
          <p:nvPr>
            <p:ph idx="1"/>
          </p:nvPr>
        </p:nvSpPr>
        <p:spPr>
          <a:xfrm>
            <a:off x="0" y="404813"/>
            <a:ext cx="9144000" cy="6453187"/>
          </a:xfrm>
        </p:spPr>
        <p:txBody>
          <a:bodyPr/>
          <a:lstStyle/>
          <a:p>
            <a:pPr algn="just" eaLnBrk="1" hangingPunct="1">
              <a:buFont typeface="Wingdings" pitchFamily="2" charset="2"/>
              <a:buChar char="Ø"/>
            </a:pPr>
            <a:r>
              <a:rPr lang="fr-FR" altLang="tr-TR" smtClean="0"/>
              <a:t>La présente communication repose sur des données recueillies sur la situation des personnes handicapées au Burkina Faso;</a:t>
            </a:r>
          </a:p>
          <a:p>
            <a:pPr algn="just" eaLnBrk="1" hangingPunct="1">
              <a:buFont typeface="Arial" charset="0"/>
              <a:buNone/>
            </a:pPr>
            <a:endParaRPr lang="fr-FR" altLang="tr-TR" smtClean="0"/>
          </a:p>
          <a:p>
            <a:pPr algn="just" eaLnBrk="1" hangingPunct="1">
              <a:buFont typeface="Wingdings" pitchFamily="2" charset="2"/>
              <a:buChar char="Ø"/>
            </a:pPr>
            <a:r>
              <a:rPr lang="fr-FR" altLang="tr-TR" smtClean="0"/>
              <a:t>Elle ne prétend pas faire une situation exhaustive de la question de l’employabilité des personnes handicapées, mais permettra sans nul doute d’avoir une vue d’ensemble sur la situation et sur les actions entreprises aussi bien sur le plan administratif que sur le plan juridique à travers des instruments internationaux et la législation nationale</a:t>
            </a:r>
            <a:r>
              <a:rPr lang="fr-FR" altLang="tr-TR" sz="2800" smtClean="0"/>
              <a:t>.</a:t>
            </a:r>
          </a:p>
        </p:txBody>
      </p:sp>
      <p:sp>
        <p:nvSpPr>
          <p:cNvPr id="7" name="Titre 1"/>
          <p:cNvSpPr txBox="1">
            <a:spLocks/>
          </p:cNvSpPr>
          <p:nvPr/>
        </p:nvSpPr>
        <p:spPr>
          <a:xfrm>
            <a:off x="0" y="0"/>
            <a:ext cx="9144000" cy="428628"/>
          </a:xfrm>
          <a:prstGeom prst="rect">
            <a:avLst/>
          </a:prstGeom>
          <a:gradFill>
            <a:gsLst>
              <a:gs pos="0">
                <a:srgbClr val="FFEFD1"/>
              </a:gs>
              <a:gs pos="64999">
                <a:srgbClr val="F0EBD5"/>
              </a:gs>
              <a:gs pos="100000">
                <a:srgbClr val="D1C39F"/>
              </a:gs>
            </a:gsLst>
            <a:lin ang="16200000" scaled="0"/>
          </a:gradFill>
        </p:spPr>
        <p:style>
          <a:lnRef idx="0">
            <a:schemeClr val="accent5"/>
          </a:lnRef>
          <a:fillRef idx="3">
            <a:schemeClr val="accent5"/>
          </a:fillRef>
          <a:effectRef idx="3">
            <a:schemeClr val="accent5"/>
          </a:effectRef>
          <a:fontRef idx="minor">
            <a:schemeClr val="lt1"/>
          </a:fontRef>
        </p:style>
        <p:txBody>
          <a:bodyPr anchor="ctr">
            <a:normAutofit fontScale="60000" lnSpcReduction="20000"/>
          </a:bodyPr>
          <a:lstStyle/>
          <a:p>
            <a:pPr algn="ctr" eaLnBrk="1" fontAlgn="auto" hangingPunct="1">
              <a:spcAft>
                <a:spcPts val="0"/>
              </a:spcAft>
              <a:defRPr/>
            </a:pPr>
            <a:r>
              <a:rPr lang="fr-FR" sz="4400" b="1" dirty="0">
                <a:solidFill>
                  <a:schemeClr val="tx2">
                    <a:lumMod val="60000"/>
                    <a:lumOff val="40000"/>
                  </a:schemeClr>
                </a:solidFill>
              </a:rPr>
              <a:t>INTRODUCTION (suite)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2280292"/>
            <a:ext cx="9144000" cy="2012804"/>
          </a:xfrm>
          <a:prstGeom prst="rect">
            <a:avLst/>
          </a:prstGeom>
          <a:solidFill>
            <a:schemeClr val="accent6">
              <a:lumMod val="40000"/>
              <a:lumOff val="60000"/>
            </a:schemeClr>
          </a:solidFill>
          <a:scene3d>
            <a:camera prst="orthographicFront"/>
            <a:lightRig rig="threePt" dir="t"/>
          </a:scene3d>
          <a:sp3d>
            <a:bevelT prst="convex"/>
          </a:sp3d>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Aft>
                <a:spcPts val="0"/>
              </a:spcAft>
              <a:defRPr/>
            </a:pPr>
            <a:endParaRPr lang="fr-FR" sz="4000" b="1" dirty="0"/>
          </a:p>
          <a:p>
            <a:pPr algn="ctr" eaLnBrk="1" fontAlgn="auto" hangingPunct="1">
              <a:spcAft>
                <a:spcPts val="0"/>
              </a:spcAft>
              <a:defRPr/>
            </a:pPr>
            <a:endParaRPr lang="fr-FR" sz="4000" b="1" dirty="0"/>
          </a:p>
          <a:p>
            <a:pPr algn="ctr" eaLnBrk="1" fontAlgn="auto" hangingPunct="1">
              <a:spcAft>
                <a:spcPts val="0"/>
              </a:spcAft>
              <a:defRPr/>
            </a:pPr>
            <a:r>
              <a:rPr lang="fr-FR" sz="4000" b="1" dirty="0"/>
              <a:t>I -APERÇU GÉNÉRAL DE LA SITUATION DES PERSONNES HANDICAPÉES ET DES DEFIS DANS LE DOMAINE DE L’EMPLOI</a:t>
            </a:r>
          </a:p>
          <a:p>
            <a:pPr algn="ctr" eaLnBrk="1" fontAlgn="auto" hangingPunct="1">
              <a:spcAft>
                <a:spcPts val="0"/>
              </a:spcAft>
              <a:defRPr/>
            </a:pPr>
            <a:endParaRPr lang="fr-FR" sz="4000" dirty="0"/>
          </a:p>
          <a:p>
            <a:pPr algn="ctr" eaLnBrk="1" fontAlgn="auto" hangingPunct="1">
              <a:spcAft>
                <a:spcPts val="0"/>
              </a:spcAft>
              <a:defRPr/>
            </a:pPr>
            <a:endParaRPr lang="fr-FR" sz="4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0"/>
            <a:ext cx="9144000" cy="428628"/>
          </a:xfrm>
          <a:prstGeom prst="rect">
            <a:avLst/>
          </a:prstGeom>
          <a:blipFill>
            <a:blip r:embed="rId2" cstate="print"/>
            <a:tile tx="0" ty="0" sx="100000" sy="100000" flip="none" algn="tl"/>
          </a:blipFill>
        </p:spPr>
        <p:style>
          <a:lnRef idx="0">
            <a:schemeClr val="accent5"/>
          </a:lnRef>
          <a:fillRef idx="3">
            <a:schemeClr val="accent5"/>
          </a:fillRef>
          <a:effectRef idx="3">
            <a:schemeClr val="accent5"/>
          </a:effectRef>
          <a:fontRef idx="minor">
            <a:schemeClr val="lt1"/>
          </a:fontRef>
        </p:style>
        <p:txBody>
          <a:bodyPr anchor="ctr"/>
          <a:lstStyle/>
          <a:p>
            <a:pPr algn="ctr" eaLnBrk="1" fontAlgn="auto" hangingPunct="1">
              <a:spcBef>
                <a:spcPts val="0"/>
              </a:spcBef>
              <a:spcAft>
                <a:spcPts val="0"/>
              </a:spcAft>
              <a:defRPr/>
            </a:pPr>
            <a:r>
              <a:rPr lang="fr-FR" sz="3200" b="1" dirty="0">
                <a:solidFill>
                  <a:schemeClr val="tx1"/>
                </a:solidFill>
              </a:rPr>
              <a:t>I.1 Aperçu général</a:t>
            </a:r>
            <a:endParaRPr lang="fr-FR" sz="3200" dirty="0">
              <a:solidFill>
                <a:schemeClr val="tx1"/>
              </a:solidFill>
            </a:endParaRPr>
          </a:p>
        </p:txBody>
      </p:sp>
      <p:sp>
        <p:nvSpPr>
          <p:cNvPr id="6" name="Espace réservé du contenu 2"/>
          <p:cNvSpPr>
            <a:spLocks noGrp="1"/>
          </p:cNvSpPr>
          <p:nvPr>
            <p:ph idx="1"/>
          </p:nvPr>
        </p:nvSpPr>
        <p:spPr>
          <a:xfrm>
            <a:off x="0" y="500063"/>
            <a:ext cx="9144000" cy="6357937"/>
          </a:xfrm>
        </p:spPr>
        <p:txBody>
          <a:bodyPr rtlCol="0">
            <a:noAutofit/>
          </a:bodyPr>
          <a:lstStyle/>
          <a:p>
            <a:pPr marL="514350" indent="-514350" algn="just" eaLnBrk="1" fontAlgn="auto" hangingPunct="1">
              <a:spcAft>
                <a:spcPts val="0"/>
              </a:spcAft>
              <a:buFont typeface="Arial" charset="0"/>
              <a:buNone/>
              <a:tabLst>
                <a:tab pos="2506663" algn="l"/>
              </a:tabLst>
              <a:defRPr/>
            </a:pPr>
            <a:r>
              <a:rPr lang="fr-FR" sz="2800" dirty="0" smtClean="0"/>
              <a:t>       Tout d’abord, il convient de signaler qu’il existe peu de statistiques sur les personnes handicapées en général et leur accès à l’emploi en particulier dans notre pays; Toutefois:</a:t>
            </a:r>
            <a:endParaRPr lang="fr-FR" sz="2800" dirty="0" smtClean="0">
              <a:latin typeface="Arial Narrow" pitchFamily="34" charset="0"/>
            </a:endParaRPr>
          </a:p>
          <a:p>
            <a:pPr marL="14288" indent="-14288" algn="just" eaLnBrk="1" fontAlgn="auto" hangingPunct="1">
              <a:spcAft>
                <a:spcPts val="0"/>
              </a:spcAft>
              <a:buClr>
                <a:schemeClr val="tx1"/>
              </a:buClr>
              <a:buFont typeface="Wingdings 2" pitchFamily="18" charset="2"/>
              <a:buNone/>
              <a:tabLst>
                <a:tab pos="2506663" algn="l"/>
              </a:tabLst>
              <a:defRPr/>
            </a:pPr>
            <a:r>
              <a:rPr lang="fr-FR" sz="2800" b="1" dirty="0" smtClean="0">
                <a:latin typeface="Arial Narrow" pitchFamily="34" charset="0"/>
              </a:rPr>
              <a:t>1.</a:t>
            </a:r>
            <a:r>
              <a:rPr lang="fr-FR" sz="2800" dirty="0" smtClean="0">
                <a:latin typeface="Arial Narrow" pitchFamily="34" charset="0"/>
              </a:rPr>
              <a:t> </a:t>
            </a:r>
            <a:r>
              <a:rPr lang="fr-FR" sz="2800" b="1" dirty="0" smtClean="0">
                <a:latin typeface="Arial Narrow" pitchFamily="34" charset="0"/>
              </a:rPr>
              <a:t>Les résultats du RGPH 2006</a:t>
            </a:r>
          </a:p>
          <a:p>
            <a:pPr>
              <a:defRPr/>
            </a:pPr>
            <a:r>
              <a:rPr lang="fr-FR" sz="2800" dirty="0" smtClean="0"/>
              <a:t>168 094 personnes handicapées, soit 1,20% de la population totale estimée à 14 017 262 habitants ;</a:t>
            </a:r>
          </a:p>
          <a:p>
            <a:pPr>
              <a:defRPr/>
            </a:pPr>
            <a:r>
              <a:rPr lang="fr-FR" sz="2800" dirty="0" smtClean="0"/>
              <a:t>le handicap touche plus les hommes (52,7%) que les femmes (47,3%) ;</a:t>
            </a:r>
          </a:p>
          <a:p>
            <a:pPr>
              <a:defRPr/>
            </a:pPr>
            <a:r>
              <a:rPr lang="fr-FR" sz="2800" dirty="0" smtClean="0"/>
              <a:t>les personnes handicapées se trouvent plus en milieu rural (80,6%) contre 19,4% dans les centres urbains ;</a:t>
            </a:r>
          </a:p>
          <a:p>
            <a:pPr>
              <a:buFont typeface="Arial" charset="0"/>
              <a:buNone/>
              <a:defRPr/>
            </a:pPr>
            <a:endParaRPr lang="fr-FR" sz="2800" dirty="0" smtClean="0"/>
          </a:p>
          <a:p>
            <a:pPr marL="14288" indent="-14288" algn="just" eaLnBrk="1" fontAlgn="auto" hangingPunct="1">
              <a:spcAft>
                <a:spcPts val="0"/>
              </a:spcAft>
              <a:buClr>
                <a:schemeClr val="tx1"/>
              </a:buClr>
              <a:buFont typeface="Wingdings 2" pitchFamily="18" charset="2"/>
              <a:buNone/>
              <a:tabLst>
                <a:tab pos="2506663" algn="l"/>
              </a:tabLst>
              <a:defRPr/>
            </a:pPr>
            <a:endParaRPr lang="fr-FR" sz="2800" dirty="0" smtClean="0">
              <a:latin typeface="Arial Narrow" pitchFamily="34" charset="0"/>
            </a:endParaRPr>
          </a:p>
          <a:p>
            <a:pPr marL="514350" indent="-514350" algn="just" eaLnBrk="1" fontAlgn="auto" hangingPunct="1">
              <a:spcAft>
                <a:spcPts val="0"/>
              </a:spcAft>
              <a:buFont typeface="Arial" charset="0"/>
              <a:buAutoNum type="arabicPeriod"/>
              <a:defRPr/>
            </a:pPr>
            <a:endParaRPr lang="fr-FR" dirty="0" smtClean="0">
              <a:latin typeface="Arial Narrow"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0"/>
            <a:ext cx="9144000" cy="428628"/>
          </a:xfrm>
          <a:prstGeom prst="rect">
            <a:avLst/>
          </a:prstGeom>
          <a:blipFill>
            <a:blip r:embed="rId2" cstate="print"/>
            <a:tile tx="0" ty="0" sx="100000" sy="100000" flip="none" algn="tl"/>
          </a:blipFill>
        </p:spPr>
        <p:style>
          <a:lnRef idx="0">
            <a:schemeClr val="accent5"/>
          </a:lnRef>
          <a:fillRef idx="3">
            <a:schemeClr val="accent5"/>
          </a:fillRef>
          <a:effectRef idx="3">
            <a:schemeClr val="accent5"/>
          </a:effectRef>
          <a:fontRef idx="minor">
            <a:schemeClr val="lt1"/>
          </a:fontRef>
        </p:style>
        <p:txBody>
          <a:bodyPr anchor="ctr"/>
          <a:lstStyle/>
          <a:p>
            <a:pPr algn="ctr" eaLnBrk="1" fontAlgn="auto" hangingPunct="1">
              <a:spcBef>
                <a:spcPts val="0"/>
              </a:spcBef>
              <a:spcAft>
                <a:spcPts val="0"/>
              </a:spcAft>
              <a:defRPr/>
            </a:pPr>
            <a:r>
              <a:rPr lang="fr-FR" sz="3200" b="1" dirty="0">
                <a:solidFill>
                  <a:schemeClr val="tx1"/>
                </a:solidFill>
              </a:rPr>
              <a:t>I.1 Aperçu général ( Suite)</a:t>
            </a:r>
            <a:endParaRPr lang="fr-FR" sz="3200" dirty="0">
              <a:solidFill>
                <a:schemeClr val="tx1"/>
              </a:solidFill>
            </a:endParaRPr>
          </a:p>
        </p:txBody>
      </p:sp>
      <p:sp>
        <p:nvSpPr>
          <p:cNvPr id="6" name="Espace réservé du contenu 2"/>
          <p:cNvSpPr>
            <a:spLocks noGrp="1"/>
          </p:cNvSpPr>
          <p:nvPr>
            <p:ph idx="1"/>
          </p:nvPr>
        </p:nvSpPr>
        <p:spPr>
          <a:xfrm>
            <a:off x="0" y="500063"/>
            <a:ext cx="9144000" cy="6357937"/>
          </a:xfrm>
        </p:spPr>
        <p:txBody>
          <a:bodyPr rtlCol="0">
            <a:noAutofit/>
          </a:bodyPr>
          <a:lstStyle/>
          <a:p>
            <a:pPr marL="514350" indent="-514350" algn="just" eaLnBrk="1" fontAlgn="auto" hangingPunct="1">
              <a:spcAft>
                <a:spcPts val="0"/>
              </a:spcAft>
              <a:buClr>
                <a:schemeClr val="tx1"/>
              </a:buClr>
              <a:buFont typeface="Arial" charset="0"/>
              <a:buNone/>
              <a:tabLst>
                <a:tab pos="2506663" algn="l"/>
              </a:tabLst>
              <a:defRPr/>
            </a:pPr>
            <a:endParaRPr lang="fr-FR" sz="2800" b="1" dirty="0" smtClean="0">
              <a:latin typeface="Arial Narrow" pitchFamily="34" charset="0"/>
            </a:endParaRPr>
          </a:p>
          <a:p>
            <a:pPr marL="514350" indent="-514350">
              <a:buFont typeface="Arial" panose="020B0604020202020204" pitchFamily="34" charset="0"/>
              <a:buChar char="•"/>
              <a:defRPr/>
            </a:pPr>
            <a:r>
              <a:rPr lang="fr-FR" sz="2800" dirty="0" smtClean="0"/>
              <a:t>les types de handicap dominant sont : le handicap physique (31,77%), le handicap visuel (17,50%) et la déficience mentale (14,88%) ;</a:t>
            </a:r>
          </a:p>
          <a:p>
            <a:pPr>
              <a:defRPr/>
            </a:pPr>
            <a:r>
              <a:rPr lang="fr-FR" sz="2800" dirty="0" smtClean="0"/>
              <a:t>12,8 % des personnes handicapées ont fréquenté l’école formelle ;</a:t>
            </a:r>
          </a:p>
          <a:p>
            <a:pPr>
              <a:defRPr/>
            </a:pPr>
            <a:r>
              <a:rPr lang="fr-FR" sz="2800" dirty="0" smtClean="0"/>
              <a:t>43,5% des personnes handicapées recensées sont occupées contre 40,8% déclarées inactives ;</a:t>
            </a:r>
          </a:p>
          <a:p>
            <a:pPr>
              <a:defRPr/>
            </a:pPr>
            <a:r>
              <a:rPr lang="fr-FR" sz="2800" dirty="0" smtClean="0"/>
              <a:t>0,6% sont déclarées chômeurs ;</a:t>
            </a:r>
          </a:p>
          <a:p>
            <a:pPr>
              <a:defRPr/>
            </a:pPr>
            <a:r>
              <a:rPr lang="fr-FR" sz="2800" dirty="0" smtClean="0"/>
              <a:t>0,8% sont en quête de leur premier emploi ;</a:t>
            </a:r>
          </a:p>
          <a:p>
            <a:pPr>
              <a:defRPr/>
            </a:pPr>
            <a:r>
              <a:rPr lang="fr-FR" sz="2800" dirty="0" smtClean="0"/>
              <a:t>8,5% sont occupées au foyer.</a:t>
            </a:r>
          </a:p>
          <a:p>
            <a:pPr>
              <a:buFont typeface="Arial" charset="0"/>
              <a:buNone/>
              <a:defRPr/>
            </a:pPr>
            <a:endParaRPr lang="fr-FR" sz="2800" dirty="0" smtClean="0"/>
          </a:p>
          <a:p>
            <a:pPr marL="14288" indent="-14288" algn="just" eaLnBrk="1" fontAlgn="auto" hangingPunct="1">
              <a:spcAft>
                <a:spcPts val="0"/>
              </a:spcAft>
              <a:buClr>
                <a:schemeClr val="tx1"/>
              </a:buClr>
              <a:buFont typeface="Wingdings 2" pitchFamily="18" charset="2"/>
              <a:buNone/>
              <a:tabLst>
                <a:tab pos="2506663" algn="l"/>
              </a:tabLst>
              <a:defRPr/>
            </a:pPr>
            <a:endParaRPr lang="fr-FR" sz="2800" dirty="0" smtClean="0">
              <a:latin typeface="Arial Narrow" pitchFamily="34" charset="0"/>
            </a:endParaRPr>
          </a:p>
          <a:p>
            <a:pPr marL="514350" indent="-514350" algn="just" eaLnBrk="1" fontAlgn="auto" hangingPunct="1">
              <a:spcAft>
                <a:spcPts val="0"/>
              </a:spcAft>
              <a:buFont typeface="Arial" charset="0"/>
              <a:buAutoNum type="arabicPeriod"/>
              <a:defRPr/>
            </a:pPr>
            <a:endParaRPr lang="fr-FR" dirty="0" smtClean="0">
              <a:latin typeface="Arial Narrow"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0"/>
            <a:ext cx="9144000" cy="428628"/>
          </a:xfrm>
          <a:prstGeom prst="rect">
            <a:avLst/>
          </a:prstGeom>
          <a:blipFill>
            <a:blip r:embed="rId2" cstate="print"/>
            <a:tile tx="0" ty="0" sx="100000" sy="100000" flip="none" algn="tl"/>
          </a:blipFill>
        </p:spPr>
        <p:style>
          <a:lnRef idx="0">
            <a:schemeClr val="accent5"/>
          </a:lnRef>
          <a:fillRef idx="3">
            <a:schemeClr val="accent5"/>
          </a:fillRef>
          <a:effectRef idx="3">
            <a:schemeClr val="accent5"/>
          </a:effectRef>
          <a:fontRef idx="minor">
            <a:schemeClr val="lt1"/>
          </a:fontRef>
        </p:style>
        <p:txBody>
          <a:bodyPr anchor="ctr"/>
          <a:lstStyle/>
          <a:p>
            <a:pPr algn="ctr" eaLnBrk="1" fontAlgn="auto" hangingPunct="1">
              <a:spcBef>
                <a:spcPts val="0"/>
              </a:spcBef>
              <a:spcAft>
                <a:spcPts val="0"/>
              </a:spcAft>
              <a:defRPr/>
            </a:pPr>
            <a:r>
              <a:rPr lang="fr-FR" sz="3200" b="1" dirty="0">
                <a:solidFill>
                  <a:schemeClr val="tx1"/>
                </a:solidFill>
              </a:rPr>
              <a:t>I.1 Aperçu général ( Suite)</a:t>
            </a:r>
            <a:endParaRPr lang="fr-FR" sz="3200" dirty="0">
              <a:solidFill>
                <a:schemeClr val="tx1"/>
              </a:solidFill>
            </a:endParaRPr>
          </a:p>
        </p:txBody>
      </p:sp>
      <p:sp>
        <p:nvSpPr>
          <p:cNvPr id="6" name="Espace réservé du contenu 2"/>
          <p:cNvSpPr>
            <a:spLocks noGrp="1"/>
          </p:cNvSpPr>
          <p:nvPr>
            <p:ph idx="1"/>
          </p:nvPr>
        </p:nvSpPr>
        <p:spPr>
          <a:xfrm>
            <a:off x="0" y="500063"/>
            <a:ext cx="9144000" cy="6357937"/>
          </a:xfrm>
        </p:spPr>
        <p:txBody>
          <a:bodyPr rtlCol="0">
            <a:noAutofit/>
          </a:bodyPr>
          <a:lstStyle/>
          <a:p>
            <a:pPr marL="514350" indent="-514350" algn="just" eaLnBrk="1" fontAlgn="auto" hangingPunct="1">
              <a:spcAft>
                <a:spcPts val="0"/>
              </a:spcAft>
              <a:buClr>
                <a:schemeClr val="tx1"/>
              </a:buClr>
              <a:buFont typeface="Arial" charset="0"/>
              <a:buNone/>
              <a:tabLst>
                <a:tab pos="2506663" algn="l"/>
              </a:tabLst>
              <a:defRPr/>
            </a:pPr>
            <a:r>
              <a:rPr lang="fr-FR" sz="2800" b="1" dirty="0" smtClean="0">
                <a:latin typeface="Arial Narrow" pitchFamily="34" charset="0"/>
              </a:rPr>
              <a:t>2. </a:t>
            </a:r>
            <a:r>
              <a:rPr lang="fr-FR" sz="2800" b="1" dirty="0" smtClean="0"/>
              <a:t>Selon les résultats d’une étude nationale multisectorielle sur la situation des personnes handicapées réalisée en 2008</a:t>
            </a:r>
            <a:endParaRPr lang="fr-FR" sz="2800" b="1" dirty="0" smtClean="0">
              <a:latin typeface="Arial Narrow" pitchFamily="34" charset="0"/>
            </a:endParaRPr>
          </a:p>
          <a:p>
            <a:pPr>
              <a:defRPr/>
            </a:pPr>
            <a:r>
              <a:rPr lang="fr-FR" sz="2800" dirty="0" smtClean="0"/>
              <a:t>66% n’ont aucun niveau d’instruction ;</a:t>
            </a:r>
          </a:p>
          <a:p>
            <a:pPr>
              <a:defRPr/>
            </a:pPr>
            <a:r>
              <a:rPr lang="fr-FR" sz="2800" dirty="0" smtClean="0"/>
              <a:t>30% seulement sont alphabétisées ;</a:t>
            </a:r>
          </a:p>
          <a:p>
            <a:pPr>
              <a:defRPr/>
            </a:pPr>
            <a:r>
              <a:rPr lang="fr-FR" sz="2800" dirty="0" smtClean="0"/>
              <a:t>25,9% seulement ont une occupation, dont la majorité dans le secteur informel ;</a:t>
            </a:r>
          </a:p>
          <a:p>
            <a:pPr>
              <a:defRPr/>
            </a:pPr>
            <a:r>
              <a:rPr lang="fr-FR" sz="2800" dirty="0" smtClean="0"/>
              <a:t>23% seulement ont reçu une formation professionnelle, dont la majorité sur le tas ;</a:t>
            </a:r>
          </a:p>
          <a:p>
            <a:pPr>
              <a:defRPr/>
            </a:pPr>
            <a:r>
              <a:rPr lang="fr-FR" sz="2800" dirty="0" smtClean="0"/>
              <a:t>76,8% sont au chômage.</a:t>
            </a:r>
          </a:p>
          <a:p>
            <a:pPr marL="14288" indent="-14288" algn="just" eaLnBrk="1" fontAlgn="auto" hangingPunct="1">
              <a:spcAft>
                <a:spcPts val="0"/>
              </a:spcAft>
              <a:buClr>
                <a:schemeClr val="tx1"/>
              </a:buClr>
              <a:buFont typeface="Wingdings 2" pitchFamily="18" charset="2"/>
              <a:buNone/>
              <a:tabLst>
                <a:tab pos="2506663" algn="l"/>
              </a:tabLst>
              <a:defRPr/>
            </a:pPr>
            <a:endParaRPr lang="fr-FR" sz="2800" dirty="0" smtClean="0">
              <a:latin typeface="Arial Narrow" pitchFamily="34" charset="0"/>
            </a:endParaRPr>
          </a:p>
          <a:p>
            <a:pPr marL="514350" indent="-514350" algn="just" eaLnBrk="1" fontAlgn="auto" hangingPunct="1">
              <a:spcAft>
                <a:spcPts val="0"/>
              </a:spcAft>
              <a:buFont typeface="Arial" charset="0"/>
              <a:buAutoNum type="arabicPeriod"/>
              <a:defRPr/>
            </a:pPr>
            <a:endParaRPr lang="fr-FR" dirty="0" smtClean="0">
              <a:latin typeface="Arial Narrow"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0"/>
            <a:ext cx="9144000" cy="428628"/>
          </a:xfrm>
          <a:prstGeom prst="rect">
            <a:avLst/>
          </a:prstGeom>
          <a:blipFill>
            <a:blip r:embed="rId2" cstate="print"/>
            <a:tile tx="0" ty="0" sx="100000" sy="100000" flip="none" algn="tl"/>
          </a:blipFill>
        </p:spPr>
        <p:style>
          <a:lnRef idx="0">
            <a:schemeClr val="accent5"/>
          </a:lnRef>
          <a:fillRef idx="3">
            <a:schemeClr val="accent5"/>
          </a:fillRef>
          <a:effectRef idx="3">
            <a:schemeClr val="accent5"/>
          </a:effectRef>
          <a:fontRef idx="minor">
            <a:schemeClr val="lt1"/>
          </a:fontRef>
        </p:style>
        <p:txBody>
          <a:bodyPr anchor="ctr"/>
          <a:lstStyle/>
          <a:p>
            <a:pPr algn="ctr" eaLnBrk="1" fontAlgn="auto" hangingPunct="1">
              <a:spcBef>
                <a:spcPts val="0"/>
              </a:spcBef>
              <a:spcAft>
                <a:spcPts val="0"/>
              </a:spcAft>
              <a:defRPr/>
            </a:pPr>
            <a:r>
              <a:rPr lang="fr-FR" sz="3200" b="1" dirty="0">
                <a:solidFill>
                  <a:schemeClr val="tx1"/>
                </a:solidFill>
              </a:rPr>
              <a:t>I.1 Aperçu général ( Suite)</a:t>
            </a:r>
            <a:endParaRPr lang="fr-FR" sz="3200" dirty="0">
              <a:solidFill>
                <a:schemeClr val="tx1"/>
              </a:solidFill>
            </a:endParaRPr>
          </a:p>
        </p:txBody>
      </p:sp>
      <p:sp>
        <p:nvSpPr>
          <p:cNvPr id="6" name="Espace réservé du contenu 2"/>
          <p:cNvSpPr>
            <a:spLocks noGrp="1"/>
          </p:cNvSpPr>
          <p:nvPr>
            <p:ph idx="1"/>
          </p:nvPr>
        </p:nvSpPr>
        <p:spPr>
          <a:xfrm>
            <a:off x="0" y="500063"/>
            <a:ext cx="9144000" cy="6357937"/>
          </a:xfrm>
        </p:spPr>
        <p:txBody>
          <a:bodyPr rtlCol="0">
            <a:noAutofit/>
          </a:bodyPr>
          <a:lstStyle/>
          <a:p>
            <a:pPr marL="514350" indent="-514350" algn="just" eaLnBrk="1" fontAlgn="auto" hangingPunct="1">
              <a:spcAft>
                <a:spcPts val="0"/>
              </a:spcAft>
              <a:buClr>
                <a:schemeClr val="tx1"/>
              </a:buClr>
              <a:buFont typeface="Arial" charset="0"/>
              <a:buNone/>
              <a:tabLst>
                <a:tab pos="2506663" algn="l"/>
              </a:tabLst>
              <a:defRPr/>
            </a:pPr>
            <a:r>
              <a:rPr lang="fr-FR" sz="2800" b="1" dirty="0" smtClean="0">
                <a:latin typeface="Arial Narrow" pitchFamily="34" charset="0"/>
              </a:rPr>
              <a:t>3. </a:t>
            </a:r>
            <a:r>
              <a:rPr lang="fr-FR" sz="2800" b="1" dirty="0" smtClean="0"/>
              <a:t>Selon les résultats du recensement général des enfants handicapés de 2013 (RGEH) </a:t>
            </a:r>
          </a:p>
          <a:p>
            <a:pPr marL="514350" indent="-514350" algn="just" eaLnBrk="1" fontAlgn="auto" hangingPunct="1">
              <a:spcAft>
                <a:spcPts val="0"/>
              </a:spcAft>
              <a:buClr>
                <a:schemeClr val="tx1"/>
              </a:buClr>
              <a:buFont typeface="Arial" charset="0"/>
              <a:buNone/>
              <a:tabLst>
                <a:tab pos="2506663" algn="l"/>
              </a:tabLst>
              <a:defRPr/>
            </a:pPr>
            <a:endParaRPr lang="fr-FR" sz="2800" b="1" dirty="0" smtClean="0">
              <a:latin typeface="Arial Narrow" pitchFamily="34" charset="0"/>
            </a:endParaRPr>
          </a:p>
          <a:p>
            <a:pPr>
              <a:defRPr/>
            </a:pPr>
            <a:r>
              <a:rPr lang="fr-FR" sz="2800" dirty="0" smtClean="0"/>
              <a:t>79 617 enfants handicapés de 0 à 18 ans dont 48 126 garçons et 31 491 filles ;</a:t>
            </a:r>
          </a:p>
          <a:p>
            <a:pPr>
              <a:defRPr/>
            </a:pPr>
            <a:r>
              <a:rPr lang="fr-FR" sz="2800" dirty="0" smtClean="0"/>
              <a:t>18% des enfants handicapés vivent en milieu urbain contre 82% en milieu rural ;</a:t>
            </a:r>
          </a:p>
          <a:p>
            <a:pPr>
              <a:defRPr/>
            </a:pPr>
            <a:r>
              <a:rPr lang="fr-FR" sz="2800" dirty="0" smtClean="0"/>
              <a:t>Le niveau d’instruction des enfants handicapés est faible (43% au primaire et 7,1% au secondaire) ;</a:t>
            </a:r>
          </a:p>
          <a:p>
            <a:pPr>
              <a:defRPr/>
            </a:pPr>
            <a:r>
              <a:rPr lang="fr-FR" sz="2800" dirty="0" smtClean="0"/>
              <a:t>Les déficiences dominantes sont la mobilité (20.646), la vision (8.850), l’audition (8.586).</a:t>
            </a:r>
          </a:p>
          <a:p>
            <a:pPr marL="14288" indent="-14288" algn="just" eaLnBrk="1" fontAlgn="auto" hangingPunct="1">
              <a:spcAft>
                <a:spcPts val="0"/>
              </a:spcAft>
              <a:buClr>
                <a:schemeClr val="tx1"/>
              </a:buClr>
              <a:buFont typeface="Wingdings 2" pitchFamily="18" charset="2"/>
              <a:buNone/>
              <a:tabLst>
                <a:tab pos="2506663" algn="l"/>
              </a:tabLst>
              <a:defRPr/>
            </a:pPr>
            <a:endParaRPr lang="fr-FR" sz="2800" dirty="0" smtClean="0">
              <a:latin typeface="Arial Narrow" pitchFamily="34" charset="0"/>
            </a:endParaRPr>
          </a:p>
          <a:p>
            <a:pPr marL="514350" indent="-514350" algn="just" eaLnBrk="1" fontAlgn="auto" hangingPunct="1">
              <a:spcAft>
                <a:spcPts val="0"/>
              </a:spcAft>
              <a:buFont typeface="Arial" charset="0"/>
              <a:buAutoNum type="arabicPeriod"/>
              <a:defRPr/>
            </a:pPr>
            <a:endParaRPr lang="fr-FR" dirty="0" smtClean="0">
              <a:latin typeface="Arial Narrow"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479_Burkina_Faso">
  <a:themeElements>
    <a:clrScheme name="Personnalisé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DBEEF3"/>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1479_Burkina_Faso</Template>
  <TotalTime>0</TotalTime>
  <Words>1402</Words>
  <Application>Microsoft Office PowerPoint</Application>
  <PresentationFormat>Ekran Gösterisi (4:3)</PresentationFormat>
  <Paragraphs>169</Paragraphs>
  <Slides>31</Slides>
  <Notes>1</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1479_Burkina_Faso</vt:lpstr>
      <vt:lpstr> Conférence sur l’emploi des personnes handicapées Istanbul/République de Turquie  COMMUNICATION SUR L’EXPERIENCE DU BURKINA FASO EN MATIERE D’ACCES A L’EMPLOI DES PERSONNES HANDICAPEES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Conférence sur l’emploi des personnes handicapées Istanbul/République de Turquie  COMMUNICATION SUR L’EXPERIENCE DU BURKINA FASO EN MATIERE D’ACCES A L’EMPLOI DES PERSONNES HANDICAPEES </dc:title>
  <dc:creator>Demet Bayrakdar</dc:creator>
  <cp:lastModifiedBy>Demet Bayrakdar</cp:lastModifiedBy>
  <cp:revision>1</cp:revision>
  <dcterms:created xsi:type="dcterms:W3CDTF">2016-11-11T07:21:07Z</dcterms:created>
  <dcterms:modified xsi:type="dcterms:W3CDTF">2016-11-11T07:21:24Z</dcterms:modified>
</cp:coreProperties>
</file>