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59" r:id="rId7"/>
    <p:sldId id="262" r:id="rId8"/>
    <p:sldId id="263" r:id="rId9"/>
    <p:sldId id="270" r:id="rId10"/>
    <p:sldId id="271" r:id="rId11"/>
    <p:sldId id="260" r:id="rId12"/>
    <p:sldId id="266" r:id="rId13"/>
    <p:sldId id="265" r:id="rId14"/>
    <p:sldId id="269" r:id="rId15"/>
    <p:sldId id="267" r:id="rId16"/>
    <p:sldId id="268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Firefox\Humantarian%20Crises\Conflict%20Data%20s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WorldRiskIndex20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Humanitarian%20crisis\Data\FIGURE%20ocha_R21_Y2015_asof_14Jan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Firefox\Humantarian%20Crises\Copy%20of%20Disaster_Figures%20_%20update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Humanitarian%20crisis\Migration\Data\20150506-IDMC-Global-Overview-2015-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Humanitarian%20crisis\Migration\Data\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Firefox\Humantarian%20Crises\Governance%20Indicato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wgi_figur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Firefox\Humantarian%20Crises\Copy%20of%20fragilestatesindex-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ducation\Education%202014\Kenan\Section%201\figures_section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68561141395788"/>
          <c:y val="4.9592607836997045E-2"/>
          <c:w val="0.87581011508176865"/>
          <c:h val="0.80346238827218874"/>
        </c:manualLayout>
      </c:layout>
      <c:lineChart>
        <c:grouping val="standard"/>
        <c:varyColors val="0"/>
        <c:ser>
          <c:idx val="0"/>
          <c:order val="0"/>
          <c:tx>
            <c:strRef>
              <c:f>Analysis!$I$4</c:f>
              <c:strCache>
                <c:ptCount val="1"/>
                <c:pt idx="0">
                  <c:v>OIC</c:v>
                </c:pt>
              </c:strCache>
            </c:strRef>
          </c:tx>
          <c:marker>
            <c:symbol val="none"/>
          </c:marker>
          <c:trendline>
            <c:spPr>
              <a:ln w="19050">
                <a:solidFill>
                  <a:srgbClr val="0070C0"/>
                </a:solidFill>
                <a:prstDash val="lgDash"/>
              </a:ln>
            </c:spPr>
            <c:trendlineType val="linear"/>
            <c:dispRSqr val="0"/>
            <c:dispEq val="0"/>
          </c:trendline>
          <c:cat>
            <c:numRef>
              <c:f>Analysis!$H$5:$H$49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Analysis!$I$5:$I$49</c:f>
              <c:numCache>
                <c:formatCode>General</c:formatCode>
                <c:ptCount val="45"/>
                <c:pt idx="0">
                  <c:v>9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16</c:v>
                </c:pt>
                <c:pt idx="13">
                  <c:v>15</c:v>
                </c:pt>
                <c:pt idx="14">
                  <c:v>18</c:v>
                </c:pt>
                <c:pt idx="15">
                  <c:v>13</c:v>
                </c:pt>
                <c:pt idx="16">
                  <c:v>17</c:v>
                </c:pt>
                <c:pt idx="17">
                  <c:v>19</c:v>
                </c:pt>
                <c:pt idx="18">
                  <c:v>13</c:v>
                </c:pt>
                <c:pt idx="19">
                  <c:v>13</c:v>
                </c:pt>
                <c:pt idx="20">
                  <c:v>17</c:v>
                </c:pt>
                <c:pt idx="21">
                  <c:v>20</c:v>
                </c:pt>
                <c:pt idx="22">
                  <c:v>19</c:v>
                </c:pt>
                <c:pt idx="23">
                  <c:v>16</c:v>
                </c:pt>
                <c:pt idx="24">
                  <c:v>17</c:v>
                </c:pt>
                <c:pt idx="25">
                  <c:v>15</c:v>
                </c:pt>
                <c:pt idx="26">
                  <c:v>15</c:v>
                </c:pt>
                <c:pt idx="27">
                  <c:v>16</c:v>
                </c:pt>
                <c:pt idx="28">
                  <c:v>14</c:v>
                </c:pt>
                <c:pt idx="29">
                  <c:v>14</c:v>
                </c:pt>
                <c:pt idx="30">
                  <c:v>14</c:v>
                </c:pt>
                <c:pt idx="31">
                  <c:v>13</c:v>
                </c:pt>
                <c:pt idx="32">
                  <c:v>10</c:v>
                </c:pt>
                <c:pt idx="33">
                  <c:v>10</c:v>
                </c:pt>
                <c:pt idx="34">
                  <c:v>12</c:v>
                </c:pt>
                <c:pt idx="35">
                  <c:v>12</c:v>
                </c:pt>
                <c:pt idx="36">
                  <c:v>11</c:v>
                </c:pt>
                <c:pt idx="37">
                  <c:v>13</c:v>
                </c:pt>
                <c:pt idx="38">
                  <c:v>15</c:v>
                </c:pt>
                <c:pt idx="39">
                  <c:v>15</c:v>
                </c:pt>
                <c:pt idx="40">
                  <c:v>13</c:v>
                </c:pt>
                <c:pt idx="41">
                  <c:v>19</c:v>
                </c:pt>
                <c:pt idx="42">
                  <c:v>15</c:v>
                </c:pt>
                <c:pt idx="43">
                  <c:v>15</c:v>
                </c:pt>
                <c:pt idx="44">
                  <c:v>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Analysis!$J$4</c:f>
              <c:strCache>
                <c:ptCount val="1"/>
                <c:pt idx="0">
                  <c:v>Non-OIC</c:v>
                </c:pt>
              </c:strCache>
            </c:strRef>
          </c:tx>
          <c:marker>
            <c:symbol val="none"/>
          </c:marker>
          <c:trendline>
            <c:spPr>
              <a:ln w="19050">
                <a:solidFill>
                  <a:srgbClr val="C00000"/>
                </a:solidFill>
                <a:prstDash val="lgDash"/>
              </a:ln>
            </c:spPr>
            <c:trendlineType val="linear"/>
            <c:dispRSqr val="0"/>
            <c:dispEq val="0"/>
          </c:trendline>
          <c:cat>
            <c:numRef>
              <c:f>Analysis!$H$5:$H$49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Analysis!$J$5:$J$49</c:f>
              <c:numCache>
                <c:formatCode>General</c:formatCode>
                <c:ptCount val="45"/>
                <c:pt idx="0">
                  <c:v>17</c:v>
                </c:pt>
                <c:pt idx="1">
                  <c:v>19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21</c:v>
                </c:pt>
                <c:pt idx="6">
                  <c:v>22</c:v>
                </c:pt>
                <c:pt idx="7">
                  <c:v>26</c:v>
                </c:pt>
                <c:pt idx="8">
                  <c:v>28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28</c:v>
                </c:pt>
                <c:pt idx="13">
                  <c:v>28</c:v>
                </c:pt>
                <c:pt idx="14">
                  <c:v>24</c:v>
                </c:pt>
                <c:pt idx="15">
                  <c:v>25</c:v>
                </c:pt>
                <c:pt idx="16">
                  <c:v>27</c:v>
                </c:pt>
                <c:pt idx="17">
                  <c:v>28</c:v>
                </c:pt>
                <c:pt idx="18">
                  <c:v>26</c:v>
                </c:pt>
                <c:pt idx="19">
                  <c:v>27</c:v>
                </c:pt>
                <c:pt idx="20">
                  <c:v>32</c:v>
                </c:pt>
                <c:pt idx="21">
                  <c:v>31</c:v>
                </c:pt>
                <c:pt idx="22">
                  <c:v>29</c:v>
                </c:pt>
                <c:pt idx="23">
                  <c:v>27</c:v>
                </c:pt>
                <c:pt idx="24">
                  <c:v>31</c:v>
                </c:pt>
                <c:pt idx="25">
                  <c:v>25</c:v>
                </c:pt>
                <c:pt idx="26">
                  <c:v>26</c:v>
                </c:pt>
                <c:pt idx="27">
                  <c:v>24</c:v>
                </c:pt>
                <c:pt idx="28">
                  <c:v>26</c:v>
                </c:pt>
                <c:pt idx="29">
                  <c:v>26</c:v>
                </c:pt>
                <c:pt idx="30">
                  <c:v>24</c:v>
                </c:pt>
                <c:pt idx="31">
                  <c:v>25</c:v>
                </c:pt>
                <c:pt idx="32">
                  <c:v>23</c:v>
                </c:pt>
                <c:pt idx="33">
                  <c:v>22</c:v>
                </c:pt>
                <c:pt idx="34">
                  <c:v>21</c:v>
                </c:pt>
                <c:pt idx="35">
                  <c:v>20</c:v>
                </c:pt>
                <c:pt idx="36">
                  <c:v>22</c:v>
                </c:pt>
                <c:pt idx="37">
                  <c:v>22</c:v>
                </c:pt>
                <c:pt idx="38">
                  <c:v>23</c:v>
                </c:pt>
                <c:pt idx="39">
                  <c:v>22</c:v>
                </c:pt>
                <c:pt idx="40">
                  <c:v>18</c:v>
                </c:pt>
                <c:pt idx="41">
                  <c:v>18</c:v>
                </c:pt>
                <c:pt idx="42">
                  <c:v>17</c:v>
                </c:pt>
                <c:pt idx="43">
                  <c:v>19</c:v>
                </c:pt>
                <c:pt idx="44">
                  <c:v>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8560"/>
        <c:axId val="36712960"/>
      </c:lineChart>
      <c:catAx>
        <c:axId val="351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tr-TR"/>
          </a:p>
        </c:txPr>
        <c:crossAx val="36712960"/>
        <c:crosses val="autoZero"/>
        <c:auto val="1"/>
        <c:lblAlgn val="ctr"/>
        <c:lblOffset val="100"/>
        <c:noMultiLvlLbl val="0"/>
      </c:catAx>
      <c:valAx>
        <c:axId val="367129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Number of Conflicts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138560"/>
        <c:crosses val="autoZero"/>
        <c:crossBetween val="between"/>
      </c:valAx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9403610606366506"/>
          <c:y val="4.8764173368677069E-2"/>
          <c:w val="0.28927804697489734"/>
          <c:h val="8.017960835574772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+mj-lt"/>
        </a:defRPr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Sheet2!$M$13</c:f>
              <c:strCache>
                <c:ptCount val="1"/>
                <c:pt idx="0">
                  <c:v>Very High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Sheet2!$L$14:$L$16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Sheet2!$M$14:$M$16</c:f>
              <c:numCache>
                <c:formatCode>General</c:formatCode>
                <c:ptCount val="3"/>
                <c:pt idx="0">
                  <c:v>18</c:v>
                </c:pt>
                <c:pt idx="1">
                  <c:v>0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Sheet2!$N$13</c:f>
              <c:strCache>
                <c:ptCount val="1"/>
                <c:pt idx="0">
                  <c:v>High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Sheet2!$L$14:$L$16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Sheet2!$N$14:$N$16</c:f>
              <c:numCache>
                <c:formatCode>General</c:formatCode>
                <c:ptCount val="3"/>
                <c:pt idx="0">
                  <c:v>13</c:v>
                </c:pt>
                <c:pt idx="1">
                  <c:v>0</c:v>
                </c:pt>
                <c:pt idx="2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Sheet2!$O$13</c:f>
              <c:strCache>
                <c:ptCount val="1"/>
                <c:pt idx="0">
                  <c:v>Medium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Sheet2!$L$14:$L$16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Sheet2!$O$14:$O$16</c:f>
              <c:numCache>
                <c:formatCode>General</c:formatCode>
                <c:ptCount val="3"/>
                <c:pt idx="0">
                  <c:v>8</c:v>
                </c:pt>
                <c:pt idx="1">
                  <c:v>0</c:v>
                </c:pt>
                <c:pt idx="2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Sheet2!$P$13</c:f>
              <c:strCache>
                <c:ptCount val="1"/>
                <c:pt idx="0">
                  <c:v>Low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Sheet2!$L$14:$L$16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Sheet2!$P$14:$P$16</c:f>
              <c:numCache>
                <c:formatCode>General</c:formatCode>
                <c:ptCount val="3"/>
                <c:pt idx="0">
                  <c:v>13</c:v>
                </c:pt>
                <c:pt idx="1">
                  <c:v>4</c:v>
                </c:pt>
                <c:pt idx="2">
                  <c:v>29</c:v>
                </c:pt>
              </c:numCache>
            </c:numRef>
          </c:val>
        </c:ser>
        <c:ser>
          <c:idx val="4"/>
          <c:order val="4"/>
          <c:tx>
            <c:strRef>
              <c:f>Sheet2!$Q$13</c:f>
              <c:strCache>
                <c:ptCount val="1"/>
                <c:pt idx="0">
                  <c:v>Very Low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Sheet2!$L$14:$L$16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Sheet2!$Q$14:$Q$16</c:f>
              <c:numCache>
                <c:formatCode>General</c:formatCode>
                <c:ptCount val="3"/>
                <c:pt idx="0">
                  <c:v>2</c:v>
                </c:pt>
                <c:pt idx="1">
                  <c:v>30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00"/>
        <c:axId val="43999744"/>
        <c:axId val="43926080"/>
      </c:barChart>
      <c:catAx>
        <c:axId val="4399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43926080"/>
        <c:crosses val="autoZero"/>
        <c:auto val="1"/>
        <c:lblAlgn val="ctr"/>
        <c:lblOffset val="100"/>
        <c:noMultiLvlLbl val="0"/>
      </c:catAx>
      <c:valAx>
        <c:axId val="439260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439997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90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27389216508677"/>
          <c:y val="0.14702085316258501"/>
          <c:w val="0.69117198101594646"/>
          <c:h val="0.71572630344283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'[FIGURE ocha_R21_Y2015_asof_14Jan2016.xls]Sheet2'!$C$37</c:f>
              <c:strCache>
                <c:ptCount val="1"/>
                <c:pt idx="0">
                  <c:v>Requirements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'[FIGURE ocha_R21_Y2015_asof_14Jan2016.xls]Sheet2'!$B$38:$B$39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'[FIGURE ocha_R21_Y2015_asof_14Jan2016.xls]Sheet2'!$C$38:$C$39</c:f>
              <c:numCache>
                <c:formatCode>#,##0</c:formatCode>
                <c:ptCount val="2"/>
                <c:pt idx="0">
                  <c:v>14846497511</c:v>
                </c:pt>
                <c:pt idx="1">
                  <c:v>4701426400</c:v>
                </c:pt>
              </c:numCache>
            </c:numRef>
          </c:val>
        </c:ser>
        <c:ser>
          <c:idx val="1"/>
          <c:order val="1"/>
          <c:tx>
            <c:strRef>
              <c:f>'[FIGURE ocha_R21_Y2015_asof_14Jan2016.xls]Sheet2'!$D$37</c:f>
              <c:strCache>
                <c:ptCount val="1"/>
                <c:pt idx="0">
                  <c:v>Funding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'[FIGURE ocha_R21_Y2015_asof_14Jan2016.xls]Sheet2'!$B$38:$B$39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'[FIGURE ocha_R21_Y2015_asof_14Jan2016.xls]Sheet2'!$D$38:$D$39</c:f>
              <c:numCache>
                <c:formatCode>#,##0</c:formatCode>
                <c:ptCount val="2"/>
                <c:pt idx="0">
                  <c:v>7845534009</c:v>
                </c:pt>
                <c:pt idx="1">
                  <c:v>2486666917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4001792"/>
        <c:axId val="43928384"/>
      </c:barChart>
      <c:scatterChart>
        <c:scatterStyle val="lineMarker"/>
        <c:varyColors val="0"/>
        <c:ser>
          <c:idx val="2"/>
          <c:order val="2"/>
          <c:tx>
            <c:strRef>
              <c:f>'[FIGURE ocha_R21_Y2015_asof_14Jan2016.xls]Sheet2'!$E$37</c:f>
              <c:strCache>
                <c:ptCount val="1"/>
                <c:pt idx="0">
                  <c:v>% Covered</c:v>
                </c:pt>
              </c:strCache>
            </c:strRef>
          </c:tx>
          <c:spPr>
            <a:ln w="28575">
              <a:noFill/>
            </a:ln>
          </c:spPr>
          <c:xVal>
            <c:strRef>
              <c:f>'[FIGURE ocha_R21_Y2015_asof_14Jan2016.xls]Sheet2'!$B$38:$B$39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xVal>
          <c:yVal>
            <c:numRef>
              <c:f>'[FIGURE ocha_R21_Y2015_asof_14Jan2016.xls]Sheet2'!$E$38:$E$39</c:f>
              <c:numCache>
                <c:formatCode>0%</c:formatCode>
                <c:ptCount val="2"/>
                <c:pt idx="0">
                  <c:v>0.52844342601257499</c:v>
                </c:pt>
                <c:pt idx="1">
                  <c:v>0.52891754659819801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28960"/>
        <c:axId val="43929536"/>
      </c:scatterChart>
      <c:catAx>
        <c:axId val="4400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928384"/>
        <c:crosses val="autoZero"/>
        <c:auto val="1"/>
        <c:lblAlgn val="ctr"/>
        <c:lblOffset val="100"/>
        <c:noMultiLvlLbl val="0"/>
      </c:catAx>
      <c:valAx>
        <c:axId val="4392838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44001792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0"/>
                <c:y val="0.38145308759482"/>
              </c:manualLayout>
            </c:layout>
            <c:txPr>
              <a:bodyPr/>
              <a:lstStyle/>
              <a:p>
                <a:pPr>
                  <a:defRPr b="0"/>
                </a:pPr>
                <a:endParaRPr lang="tr-TR"/>
              </a:p>
            </c:txPr>
          </c:dispUnitsLbl>
        </c:dispUnits>
      </c:valAx>
      <c:valAx>
        <c:axId val="43928960"/>
        <c:scaling>
          <c:orientation val="minMax"/>
        </c:scaling>
        <c:delete val="1"/>
        <c:axPos val="b"/>
        <c:majorTickMark val="out"/>
        <c:minorTickMark val="none"/>
        <c:tickLblPos val="nextTo"/>
        <c:crossAx val="43929536"/>
        <c:crosses val="autoZero"/>
        <c:crossBetween val="midCat"/>
      </c:valAx>
      <c:valAx>
        <c:axId val="43929536"/>
        <c:scaling>
          <c:orientation val="minMax"/>
          <c:max val="0.55000000000000004"/>
          <c:min val="0.5"/>
        </c:scaling>
        <c:delete val="0"/>
        <c:axPos val="r"/>
        <c:numFmt formatCode="0%" sourceLinked="1"/>
        <c:majorTickMark val="out"/>
        <c:minorTickMark val="none"/>
        <c:tickLblPos val="nextTo"/>
        <c:crossAx val="43928960"/>
        <c:crosses val="max"/>
        <c:crossBetween val="midCat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'1x'!$A$31</c:f>
              <c:strCache>
                <c:ptCount val="1"/>
                <c:pt idx="0">
                  <c:v>OIC</c:v>
                </c:pt>
              </c:strCache>
            </c:strRef>
          </c:tx>
          <c:spPr>
            <a:ln w="38100">
              <a:prstDash val="solid"/>
            </a:ln>
          </c:spPr>
          <c:marker>
            <c:symbol val="none"/>
          </c:marker>
          <c:cat>
            <c:numRef>
              <c:f>'1x'!$B$30:$AT$30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'1x'!$B$31:$AT$31</c:f>
              <c:numCache>
                <c:formatCode>General</c:formatCode>
                <c:ptCount val="45"/>
                <c:pt idx="0">
                  <c:v>13</c:v>
                </c:pt>
                <c:pt idx="1">
                  <c:v>12</c:v>
                </c:pt>
                <c:pt idx="2">
                  <c:v>10</c:v>
                </c:pt>
                <c:pt idx="3">
                  <c:v>12</c:v>
                </c:pt>
                <c:pt idx="4">
                  <c:v>13</c:v>
                </c:pt>
                <c:pt idx="5">
                  <c:v>11</c:v>
                </c:pt>
                <c:pt idx="6">
                  <c:v>21</c:v>
                </c:pt>
                <c:pt idx="7">
                  <c:v>42</c:v>
                </c:pt>
                <c:pt idx="8">
                  <c:v>34</c:v>
                </c:pt>
                <c:pt idx="9">
                  <c:v>31</c:v>
                </c:pt>
                <c:pt idx="10">
                  <c:v>29</c:v>
                </c:pt>
                <c:pt idx="11">
                  <c:v>35</c:v>
                </c:pt>
                <c:pt idx="12">
                  <c:v>28</c:v>
                </c:pt>
                <c:pt idx="13">
                  <c:v>45</c:v>
                </c:pt>
                <c:pt idx="14">
                  <c:v>30</c:v>
                </c:pt>
                <c:pt idx="15">
                  <c:v>37</c:v>
                </c:pt>
                <c:pt idx="16">
                  <c:v>38</c:v>
                </c:pt>
                <c:pt idx="17">
                  <c:v>68</c:v>
                </c:pt>
                <c:pt idx="18">
                  <c:v>70</c:v>
                </c:pt>
                <c:pt idx="19">
                  <c:v>40</c:v>
                </c:pt>
                <c:pt idx="20">
                  <c:v>40</c:v>
                </c:pt>
                <c:pt idx="21">
                  <c:v>65</c:v>
                </c:pt>
                <c:pt idx="22">
                  <c:v>42</c:v>
                </c:pt>
                <c:pt idx="23">
                  <c:v>50</c:v>
                </c:pt>
                <c:pt idx="24">
                  <c:v>62</c:v>
                </c:pt>
                <c:pt idx="25">
                  <c:v>59</c:v>
                </c:pt>
                <c:pt idx="26">
                  <c:v>77</c:v>
                </c:pt>
                <c:pt idx="27">
                  <c:v>84</c:v>
                </c:pt>
                <c:pt idx="28">
                  <c:v>97</c:v>
                </c:pt>
                <c:pt idx="29">
                  <c:v>105</c:v>
                </c:pt>
                <c:pt idx="30">
                  <c:v>135</c:v>
                </c:pt>
                <c:pt idx="31">
                  <c:v>110</c:v>
                </c:pt>
                <c:pt idx="32">
                  <c:v>131</c:v>
                </c:pt>
                <c:pt idx="33">
                  <c:v>114</c:v>
                </c:pt>
                <c:pt idx="34">
                  <c:v>117</c:v>
                </c:pt>
                <c:pt idx="35">
                  <c:v>135</c:v>
                </c:pt>
                <c:pt idx="36">
                  <c:v>130</c:v>
                </c:pt>
                <c:pt idx="37">
                  <c:v>123</c:v>
                </c:pt>
                <c:pt idx="38">
                  <c:v>101</c:v>
                </c:pt>
                <c:pt idx="39">
                  <c:v>84</c:v>
                </c:pt>
                <c:pt idx="40">
                  <c:v>114</c:v>
                </c:pt>
                <c:pt idx="41">
                  <c:v>71</c:v>
                </c:pt>
                <c:pt idx="42">
                  <c:v>92</c:v>
                </c:pt>
                <c:pt idx="43">
                  <c:v>72</c:v>
                </c:pt>
                <c:pt idx="44">
                  <c:v>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'1x'!$A$32</c:f>
              <c:strCache>
                <c:ptCount val="1"/>
                <c:pt idx="0">
                  <c:v>Rest of the World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'1x'!$B$30:$AT$30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'1x'!$B$32:$AT$32</c:f>
              <c:numCache>
                <c:formatCode>General</c:formatCode>
                <c:ptCount val="45"/>
                <c:pt idx="0">
                  <c:v>68</c:v>
                </c:pt>
                <c:pt idx="1">
                  <c:v>51</c:v>
                </c:pt>
                <c:pt idx="2">
                  <c:v>54</c:v>
                </c:pt>
                <c:pt idx="3">
                  <c:v>48</c:v>
                </c:pt>
                <c:pt idx="4">
                  <c:v>58</c:v>
                </c:pt>
                <c:pt idx="5">
                  <c:v>54</c:v>
                </c:pt>
                <c:pt idx="6">
                  <c:v>73</c:v>
                </c:pt>
                <c:pt idx="7">
                  <c:v>101</c:v>
                </c:pt>
                <c:pt idx="8">
                  <c:v>104</c:v>
                </c:pt>
                <c:pt idx="9">
                  <c:v>93</c:v>
                </c:pt>
                <c:pt idx="10">
                  <c:v>112</c:v>
                </c:pt>
                <c:pt idx="11">
                  <c:v>108</c:v>
                </c:pt>
                <c:pt idx="12">
                  <c:v>132</c:v>
                </c:pt>
                <c:pt idx="13">
                  <c:v>167</c:v>
                </c:pt>
                <c:pt idx="14">
                  <c:v>128</c:v>
                </c:pt>
                <c:pt idx="15">
                  <c:v>143</c:v>
                </c:pt>
                <c:pt idx="16">
                  <c:v>136</c:v>
                </c:pt>
                <c:pt idx="17">
                  <c:v>163</c:v>
                </c:pt>
                <c:pt idx="18">
                  <c:v>167</c:v>
                </c:pt>
                <c:pt idx="19">
                  <c:v>148</c:v>
                </c:pt>
                <c:pt idx="20">
                  <c:v>256</c:v>
                </c:pt>
                <c:pt idx="21">
                  <c:v>207</c:v>
                </c:pt>
                <c:pt idx="22">
                  <c:v>190</c:v>
                </c:pt>
                <c:pt idx="23">
                  <c:v>216</c:v>
                </c:pt>
                <c:pt idx="24">
                  <c:v>194</c:v>
                </c:pt>
                <c:pt idx="25">
                  <c:v>218</c:v>
                </c:pt>
                <c:pt idx="26">
                  <c:v>195</c:v>
                </c:pt>
                <c:pt idx="27">
                  <c:v>240</c:v>
                </c:pt>
                <c:pt idx="28">
                  <c:v>265</c:v>
                </c:pt>
                <c:pt idx="29">
                  <c:v>309</c:v>
                </c:pt>
                <c:pt idx="30">
                  <c:v>393</c:v>
                </c:pt>
                <c:pt idx="31">
                  <c:v>340</c:v>
                </c:pt>
                <c:pt idx="32">
                  <c:v>375</c:v>
                </c:pt>
                <c:pt idx="33">
                  <c:v>307</c:v>
                </c:pt>
                <c:pt idx="34">
                  <c:v>286</c:v>
                </c:pt>
                <c:pt idx="35">
                  <c:v>352</c:v>
                </c:pt>
                <c:pt idx="36">
                  <c:v>332</c:v>
                </c:pt>
                <c:pt idx="37">
                  <c:v>327</c:v>
                </c:pt>
                <c:pt idx="38">
                  <c:v>293</c:v>
                </c:pt>
                <c:pt idx="39">
                  <c:v>304</c:v>
                </c:pt>
                <c:pt idx="40">
                  <c:v>321</c:v>
                </c:pt>
                <c:pt idx="41">
                  <c:v>290</c:v>
                </c:pt>
                <c:pt idx="42">
                  <c:v>278</c:v>
                </c:pt>
                <c:pt idx="43">
                  <c:v>283</c:v>
                </c:pt>
                <c:pt idx="44">
                  <c:v>283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'1x'!$A$36</c:f>
              <c:strCache>
                <c:ptCount val="1"/>
                <c:pt idx="0">
                  <c:v>WORLD</c:v>
                </c:pt>
              </c:strCache>
            </c:strRef>
          </c:tx>
          <c:marker>
            <c:symbol val="none"/>
          </c:marker>
          <c:cat>
            <c:numRef>
              <c:f>'1x'!$B$30:$AT$30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'1x'!$B$36:$AT$36</c:f>
              <c:numCache>
                <c:formatCode>General</c:formatCode>
                <c:ptCount val="45"/>
                <c:pt idx="0">
                  <c:v>81</c:v>
                </c:pt>
                <c:pt idx="1">
                  <c:v>63</c:v>
                </c:pt>
                <c:pt idx="2">
                  <c:v>64</c:v>
                </c:pt>
                <c:pt idx="3">
                  <c:v>60</c:v>
                </c:pt>
                <c:pt idx="4">
                  <c:v>71</c:v>
                </c:pt>
                <c:pt idx="5">
                  <c:v>65</c:v>
                </c:pt>
                <c:pt idx="6">
                  <c:v>94</c:v>
                </c:pt>
                <c:pt idx="7">
                  <c:v>143</c:v>
                </c:pt>
                <c:pt idx="8">
                  <c:v>138</c:v>
                </c:pt>
                <c:pt idx="9">
                  <c:v>124</c:v>
                </c:pt>
                <c:pt idx="10">
                  <c:v>141</c:v>
                </c:pt>
                <c:pt idx="11">
                  <c:v>143</c:v>
                </c:pt>
                <c:pt idx="12">
                  <c:v>160</c:v>
                </c:pt>
                <c:pt idx="13">
                  <c:v>212</c:v>
                </c:pt>
                <c:pt idx="14">
                  <c:v>158</c:v>
                </c:pt>
                <c:pt idx="15">
                  <c:v>180</c:v>
                </c:pt>
                <c:pt idx="16">
                  <c:v>174</c:v>
                </c:pt>
                <c:pt idx="17">
                  <c:v>231</c:v>
                </c:pt>
                <c:pt idx="18">
                  <c:v>237</c:v>
                </c:pt>
                <c:pt idx="19">
                  <c:v>188</c:v>
                </c:pt>
                <c:pt idx="20">
                  <c:v>296</c:v>
                </c:pt>
                <c:pt idx="21">
                  <c:v>272</c:v>
                </c:pt>
                <c:pt idx="22">
                  <c:v>232</c:v>
                </c:pt>
                <c:pt idx="23">
                  <c:v>266</c:v>
                </c:pt>
                <c:pt idx="24">
                  <c:v>256</c:v>
                </c:pt>
                <c:pt idx="25">
                  <c:v>277</c:v>
                </c:pt>
                <c:pt idx="26">
                  <c:v>272</c:v>
                </c:pt>
                <c:pt idx="27">
                  <c:v>324</c:v>
                </c:pt>
                <c:pt idx="28">
                  <c:v>362</c:v>
                </c:pt>
                <c:pt idx="29">
                  <c:v>414</c:v>
                </c:pt>
                <c:pt idx="30">
                  <c:v>528</c:v>
                </c:pt>
                <c:pt idx="31">
                  <c:v>450</c:v>
                </c:pt>
                <c:pt idx="32">
                  <c:v>506</c:v>
                </c:pt>
                <c:pt idx="33">
                  <c:v>421</c:v>
                </c:pt>
                <c:pt idx="34">
                  <c:v>403</c:v>
                </c:pt>
                <c:pt idx="35">
                  <c:v>488</c:v>
                </c:pt>
                <c:pt idx="36">
                  <c:v>462</c:v>
                </c:pt>
                <c:pt idx="37">
                  <c:v>450</c:v>
                </c:pt>
                <c:pt idx="38">
                  <c:v>394</c:v>
                </c:pt>
                <c:pt idx="39">
                  <c:v>388</c:v>
                </c:pt>
                <c:pt idx="40">
                  <c:v>435</c:v>
                </c:pt>
                <c:pt idx="41">
                  <c:v>361</c:v>
                </c:pt>
                <c:pt idx="42">
                  <c:v>370</c:v>
                </c:pt>
                <c:pt idx="43">
                  <c:v>355</c:v>
                </c:pt>
                <c:pt idx="44">
                  <c:v>344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660736"/>
        <c:axId val="36715840"/>
      </c:lineChart>
      <c:catAx>
        <c:axId val="3666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tr-TR"/>
          </a:p>
        </c:txPr>
        <c:crossAx val="36715840"/>
        <c:crosses val="autoZero"/>
        <c:auto val="1"/>
        <c:lblAlgn val="ctr"/>
        <c:lblOffset val="100"/>
        <c:noMultiLvlLbl val="0"/>
      </c:catAx>
      <c:valAx>
        <c:axId val="36715840"/>
        <c:scaling>
          <c:orientation val="minMax"/>
        </c:scaling>
        <c:delete val="0"/>
        <c:axPos val="l"/>
        <c:majorGridlines>
          <c:spPr>
            <a:ln>
              <a:solidFill>
                <a:srgbClr val="00B0F0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36660736"/>
        <c:crosses val="autoZero"/>
        <c:crossBetween val="between"/>
      </c:valAx>
      <c:spPr>
        <a:noFill/>
      </c:spPr>
    </c:plotArea>
    <c:legend>
      <c:legendPos val="t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+mj-lt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759473693239333E-3"/>
          <c:y val="1.8131402929472525E-2"/>
          <c:w val="0.83062117235345578"/>
          <c:h val="0.98186859707052743"/>
        </c:manualLayout>
      </c:layout>
      <c:doughnutChart>
        <c:varyColors val="1"/>
        <c:ser>
          <c:idx val="1"/>
          <c:order val="0"/>
          <c:tx>
            <c:strRef>
              <c:f>'[20150506-IDMC-Global-Overview-2015-Data.xlsx]Sheet1'!$F$12</c:f>
              <c:strCache>
                <c:ptCount val="1"/>
                <c:pt idx="0">
                  <c:v>New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1855797437085071"/>
                  <c:y val="0.13157099314198628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6</a:t>
                    </a:r>
                    <a:r>
                      <a:rPr lang="tr-TR" sz="800"/>
                      <a:t>,</a:t>
                    </a:r>
                    <a:r>
                      <a:rPr lang="en-US" sz="800"/>
                      <a:t>586</a:t>
                    </a:r>
                    <a:r>
                      <a:rPr lang="tr-TR" sz="800"/>
                      <a:t>,</a:t>
                    </a:r>
                    <a:r>
                      <a:rPr lang="en-US" sz="800"/>
                      <a:t>034; 60%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2925051035287276E-2"/>
                  <c:y val="3.1510879688426092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4</a:t>
                    </a:r>
                    <a:r>
                      <a:rPr lang="tr-TR" sz="800"/>
                      <a:t>,</a:t>
                    </a:r>
                    <a:r>
                      <a:rPr lang="en-US" sz="800"/>
                      <a:t>398</a:t>
                    </a:r>
                    <a:r>
                      <a:rPr lang="tr-TR" sz="800"/>
                      <a:t>,</a:t>
                    </a:r>
                    <a:r>
                      <a:rPr lang="en-US" sz="800"/>
                      <a:t>844; 40%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'[20150506-IDMC-Global-Overview-2015-Data.xlsx]Sheet1'!$B$13:$B$14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'[20150506-IDMC-Global-Overview-2015-Data.xlsx]Sheet1'!$D$13:$D$14</c:f>
              <c:numCache>
                <c:formatCode>General</c:formatCode>
                <c:ptCount val="2"/>
                <c:pt idx="0">
                  <c:v>6586034</c:v>
                </c:pt>
                <c:pt idx="1">
                  <c:v>4398844</c:v>
                </c:pt>
              </c:numCache>
            </c:numRef>
          </c:val>
        </c:ser>
        <c:ser>
          <c:idx val="0"/>
          <c:order val="1"/>
          <c:tx>
            <c:strRef>
              <c:f>'[20150506-IDMC-Global-Overview-2015-Data.xlsx]Sheet1'!$E$12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11209541845244028"/>
                  <c:y val="0.21296296296296297"/>
                </c:manualLayout>
              </c:layout>
              <c:tx>
                <c:rich>
                  <a:bodyPr/>
                  <a:lstStyle/>
                  <a:p>
                    <a:r>
                      <a:rPr lang="en-US" sz="750"/>
                      <a:t>22</a:t>
                    </a:r>
                    <a:r>
                      <a:rPr lang="tr-TR" sz="750"/>
                      <a:t>,</a:t>
                    </a:r>
                    <a:r>
                      <a:rPr lang="en-US" sz="750"/>
                      <a:t>485</a:t>
                    </a:r>
                    <a:r>
                      <a:rPr lang="tr-TR" sz="750"/>
                      <a:t>,</a:t>
                    </a:r>
                    <a:r>
                      <a:rPr lang="en-US" sz="750"/>
                      <a:t>560; 5</a:t>
                    </a:r>
                    <a:r>
                      <a:rPr lang="tr-TR" sz="750"/>
                      <a:t>8.9</a:t>
                    </a:r>
                    <a:r>
                      <a:rPr lang="en-US" sz="75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2081530947872026E-2"/>
                  <c:y val="-0.27314814814814814"/>
                </c:manualLayout>
              </c:layout>
              <c:tx>
                <c:rich>
                  <a:bodyPr/>
                  <a:lstStyle/>
                  <a:p>
                    <a:r>
                      <a:rPr lang="en-US" sz="750"/>
                      <a:t>15</a:t>
                    </a:r>
                    <a:r>
                      <a:rPr lang="tr-TR" sz="750"/>
                      <a:t>,</a:t>
                    </a:r>
                    <a:r>
                      <a:rPr lang="en-US" sz="750"/>
                      <a:t>721</a:t>
                    </a:r>
                    <a:r>
                      <a:rPr lang="tr-TR" sz="750"/>
                      <a:t>,</a:t>
                    </a:r>
                    <a:r>
                      <a:rPr lang="en-US" sz="750"/>
                      <a:t>632; 41</a:t>
                    </a:r>
                    <a:r>
                      <a:rPr lang="tr-TR" sz="750"/>
                      <a:t>.1</a:t>
                    </a:r>
                    <a:r>
                      <a:rPr lang="en-US" sz="75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75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'[20150506-IDMC-Global-Overview-2015-Data.xlsx]Sheet1'!$B$13:$B$14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'[20150506-IDMC-Global-Overview-2015-Data.xlsx]Sheet1'!$C$13:$C$14</c:f>
              <c:numCache>
                <c:formatCode>General</c:formatCode>
                <c:ptCount val="2"/>
                <c:pt idx="0">
                  <c:v>22485560</c:v>
                </c:pt>
                <c:pt idx="1">
                  <c:v>15721632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</c:plotArea>
    <c:legend>
      <c:legendPos val="r"/>
      <c:layout>
        <c:manualLayout>
          <c:xMode val="edge"/>
          <c:yMode val="edge"/>
          <c:x val="0.75406172267682225"/>
          <c:y val="2.2764289880431617E-2"/>
          <c:w val="0.21153448956135384"/>
          <c:h val="0.15762613006707496"/>
        </c:manualLayout>
      </c:layout>
      <c:overlay val="0"/>
      <c:txPr>
        <a:bodyPr/>
        <a:lstStyle/>
        <a:p>
          <a:pPr rtl="0">
            <a:defRPr/>
          </a:pPr>
          <a:endParaRPr lang="tr-TR"/>
        </a:p>
      </c:txPr>
    </c:legend>
    <c:plotVisOnly val="1"/>
    <c:dispBlanksAs val="gap"/>
    <c:showDLblsOverMax val="0"/>
  </c:chart>
  <c:spPr>
    <a:noFill/>
    <a:ln>
      <a:solidFill>
        <a:schemeClr val="accent1">
          <a:lumMod val="40000"/>
          <a:lumOff val="60000"/>
        </a:schemeClr>
      </a:solidFill>
    </a:ln>
  </c:spPr>
  <c:txPr>
    <a:bodyPr/>
    <a:lstStyle/>
    <a:p>
      <a:pPr>
        <a:defRPr sz="900">
          <a:latin typeface="+mj-lt"/>
        </a:defRPr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8.076115485564303E-2"/>
          <c:w val="0.93888888888888888"/>
          <c:h val="0.813914771070282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IDP!$G$9</c:f>
              <c:strCache>
                <c:ptCount val="1"/>
                <c:pt idx="0">
                  <c:v>OIC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IDP!$H$8:$J$8</c:f>
              <c:strCache>
                <c:ptCount val="3"/>
                <c:pt idx="0">
                  <c:v>Start-2014</c:v>
                </c:pt>
                <c:pt idx="1">
                  <c:v>End-2014</c:v>
                </c:pt>
                <c:pt idx="2">
                  <c:v>Mid-2015</c:v>
                </c:pt>
              </c:strCache>
            </c:strRef>
          </c:cat>
          <c:val>
            <c:numRef>
              <c:f>IDP!$H$9:$J$9</c:f>
              <c:numCache>
                <c:formatCode>General</c:formatCode>
                <c:ptCount val="3"/>
                <c:pt idx="0">
                  <c:v>13487800</c:v>
                </c:pt>
                <c:pt idx="1">
                  <c:v>19367900</c:v>
                </c:pt>
                <c:pt idx="2">
                  <c:v>21531500</c:v>
                </c:pt>
              </c:numCache>
            </c:numRef>
          </c:val>
        </c:ser>
        <c:ser>
          <c:idx val="1"/>
          <c:order val="1"/>
          <c:tx>
            <c:strRef>
              <c:f>IDP!$G$10</c:f>
              <c:strCache>
                <c:ptCount val="1"/>
                <c:pt idx="0">
                  <c:v>Non-OIC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IDP!$H$8:$J$8</c:f>
              <c:strCache>
                <c:ptCount val="3"/>
                <c:pt idx="0">
                  <c:v>Start-2014</c:v>
                </c:pt>
                <c:pt idx="1">
                  <c:v>End-2014</c:v>
                </c:pt>
                <c:pt idx="2">
                  <c:v>Mid-2015</c:v>
                </c:pt>
              </c:strCache>
            </c:strRef>
          </c:cat>
          <c:val>
            <c:numRef>
              <c:f>IDP!$H$10:$J$10</c:f>
              <c:numCache>
                <c:formatCode>General</c:formatCode>
                <c:ptCount val="3"/>
                <c:pt idx="0">
                  <c:v>10797600</c:v>
                </c:pt>
                <c:pt idx="1">
                  <c:v>12906600</c:v>
                </c:pt>
                <c:pt idx="2">
                  <c:v>12516400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044672"/>
        <c:axId val="35230208"/>
      </c:barChart>
      <c:catAx>
        <c:axId val="38044672"/>
        <c:scaling>
          <c:orientation val="minMax"/>
        </c:scaling>
        <c:delete val="0"/>
        <c:axPos val="b"/>
        <c:majorTickMark val="out"/>
        <c:minorTickMark val="none"/>
        <c:tickLblPos val="nextTo"/>
        <c:crossAx val="35230208"/>
        <c:crosses val="autoZero"/>
        <c:auto val="1"/>
        <c:lblAlgn val="ctr"/>
        <c:lblOffset val="100"/>
        <c:noMultiLvlLbl val="0"/>
      </c:catAx>
      <c:valAx>
        <c:axId val="35230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04467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41409448818897637"/>
              </c:manualLayout>
            </c:layout>
          </c:dispUnitsLbl>
        </c:dispUnits>
      </c:valAx>
      <c:spPr>
        <a:noFill/>
      </c:spPr>
    </c:plotArea>
    <c:legend>
      <c:legendPos val="t"/>
      <c:layout/>
      <c:overlay val="0"/>
    </c:legend>
    <c:plotVisOnly val="1"/>
    <c:dispBlanksAs val="gap"/>
    <c:showDLblsOverMax val="0"/>
  </c:chart>
  <c:spPr>
    <a:noFill/>
    <a:ln>
      <a:solidFill>
        <a:schemeClr val="accent1">
          <a:lumMod val="40000"/>
          <a:lumOff val="60000"/>
        </a:schemeClr>
      </a:solidFill>
    </a:ln>
  </c:spPr>
  <c:txPr>
    <a:bodyPr/>
    <a:lstStyle/>
    <a:p>
      <a:pPr>
        <a:defRPr sz="900">
          <a:latin typeface="+mj-lt"/>
        </a:defRPr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1"/>
              <c:layout>
                <c:manualLayout>
                  <c:x val="0"/>
                  <c:y val="-3.2407407407407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Analysis!$H$6:$H$8</c:f>
              <c:strCache>
                <c:ptCount val="3"/>
                <c:pt idx="0">
                  <c:v>OIC</c:v>
                </c:pt>
                <c:pt idx="1">
                  <c:v>Non-OIC Developing</c:v>
                </c:pt>
                <c:pt idx="2">
                  <c:v>Developed</c:v>
                </c:pt>
              </c:strCache>
            </c:strRef>
          </c:cat>
          <c:val>
            <c:numRef>
              <c:f>Analysis!$I$6:$I$8</c:f>
              <c:numCache>
                <c:formatCode>0.00</c:formatCode>
                <c:ptCount val="3"/>
                <c:pt idx="0">
                  <c:v>-0.56869335516699049</c:v>
                </c:pt>
                <c:pt idx="1">
                  <c:v>-0.13880704588383058</c:v>
                </c:pt>
                <c:pt idx="2">
                  <c:v>1.4351397779058008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9769600"/>
        <c:axId val="35232512"/>
      </c:barChart>
      <c:catAx>
        <c:axId val="39769600"/>
        <c:scaling>
          <c:orientation val="minMax"/>
        </c:scaling>
        <c:delete val="0"/>
        <c:axPos val="b"/>
        <c:majorTickMark val="out"/>
        <c:minorTickMark val="none"/>
        <c:tickLblPos val="low"/>
        <c:crossAx val="35232512"/>
        <c:crosses val="autoZero"/>
        <c:auto val="1"/>
        <c:lblAlgn val="ctr"/>
        <c:lblOffset val="100"/>
        <c:noMultiLvlLbl val="0"/>
      </c:catAx>
      <c:valAx>
        <c:axId val="352325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Government Effectiveness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3976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+mj-lt"/>
        </a:defRPr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689223443646601"/>
          <c:y val="0.16776953120094401"/>
          <c:w val="0.52286287743443804"/>
          <c:h val="0.74426653606098303"/>
        </c:manualLayout>
      </c:layout>
      <c:radarChart>
        <c:radarStyle val="marker"/>
        <c:varyColors val="0"/>
        <c:ser>
          <c:idx val="2"/>
          <c:order val="0"/>
          <c:tx>
            <c:strRef>
              <c:f>'5.10'!$C$14</c:f>
              <c:strCache>
                <c:ptCount val="1"/>
                <c:pt idx="0">
                  <c:v>OIC</c:v>
                </c:pt>
              </c:strCache>
            </c:strRef>
          </c:tx>
          <c:marker>
            <c:symbol val="none"/>
          </c:marker>
          <c:cat>
            <c:strRef>
              <c:f>'5.10'!$D$2:$I$2</c:f>
              <c:strCache>
                <c:ptCount val="6"/>
                <c:pt idx="0">
                  <c:v>Rule of Law</c:v>
                </c:pt>
                <c:pt idx="1">
                  <c:v>Corruption</c:v>
                </c:pt>
                <c:pt idx="2">
                  <c:v>Government Effectiveness</c:v>
                </c:pt>
                <c:pt idx="3">
                  <c:v>Political Stability</c:v>
                </c:pt>
                <c:pt idx="4">
                  <c:v>Regulatory Quality</c:v>
                </c:pt>
                <c:pt idx="5">
                  <c:v>Voice and Accountability</c:v>
                </c:pt>
              </c:strCache>
            </c:strRef>
          </c:cat>
          <c:val>
            <c:numRef>
              <c:f>'5.10'!$D$16:$I$16</c:f>
              <c:numCache>
                <c:formatCode>General</c:formatCode>
                <c:ptCount val="6"/>
                <c:pt idx="0">
                  <c:v>-0.59894689999999995</c:v>
                </c:pt>
                <c:pt idx="1">
                  <c:v>-0.6503139</c:v>
                </c:pt>
                <c:pt idx="2">
                  <c:v>-0.56869329999999996</c:v>
                </c:pt>
                <c:pt idx="3">
                  <c:v>-0.7576579</c:v>
                </c:pt>
                <c:pt idx="4">
                  <c:v>-0.56563560000000002</c:v>
                </c:pt>
                <c:pt idx="5">
                  <c:v>-0.82284559999999995</c:v>
                </c:pt>
              </c:numCache>
            </c:numRef>
          </c:val>
        </c:ser>
        <c:ser>
          <c:idx val="0"/>
          <c:order val="1"/>
          <c:tx>
            <c:strRef>
              <c:f>'5.10'!$C$28</c:f>
              <c:strCache>
                <c:ptCount val="1"/>
                <c:pt idx="0">
                  <c:v>Developed</c:v>
                </c:pt>
              </c:strCache>
            </c:strRef>
          </c:tx>
          <c:marker>
            <c:symbol val="none"/>
          </c:marker>
          <c:cat>
            <c:strRef>
              <c:f>'5.10'!$D$2:$I$2</c:f>
              <c:strCache>
                <c:ptCount val="6"/>
                <c:pt idx="0">
                  <c:v>Rule of Law</c:v>
                </c:pt>
                <c:pt idx="1">
                  <c:v>Corruption</c:v>
                </c:pt>
                <c:pt idx="2">
                  <c:v>Government Effectiveness</c:v>
                </c:pt>
                <c:pt idx="3">
                  <c:v>Political Stability</c:v>
                </c:pt>
                <c:pt idx="4">
                  <c:v>Regulatory Quality</c:v>
                </c:pt>
                <c:pt idx="5">
                  <c:v>Voice and Accountability</c:v>
                </c:pt>
              </c:strCache>
            </c:strRef>
          </c:cat>
          <c:val>
            <c:numRef>
              <c:f>'5.10'!$D$31:$I$31</c:f>
              <c:numCache>
                <c:formatCode>General</c:formatCode>
                <c:ptCount val="6"/>
                <c:pt idx="0">
                  <c:v>1.501673</c:v>
                </c:pt>
                <c:pt idx="1">
                  <c:v>1.3586009999999999</c:v>
                </c:pt>
                <c:pt idx="2">
                  <c:v>1.4351400000000001</c:v>
                </c:pt>
                <c:pt idx="3">
                  <c:v>0.84197679999999997</c:v>
                </c:pt>
                <c:pt idx="4">
                  <c:v>1.3935169999999999</c:v>
                </c:pt>
                <c:pt idx="5">
                  <c:v>1.169079</c:v>
                </c:pt>
              </c:numCache>
            </c:numRef>
          </c:val>
        </c:ser>
        <c:ser>
          <c:idx val="1"/>
          <c:order val="2"/>
          <c:tx>
            <c:strRef>
              <c:f>'5.10'!$C$43</c:f>
              <c:strCache>
                <c:ptCount val="1"/>
                <c:pt idx="0">
                  <c:v>Other Developing</c:v>
                </c:pt>
              </c:strCache>
            </c:strRef>
          </c:tx>
          <c:marker>
            <c:symbol val="none"/>
          </c:marker>
          <c:cat>
            <c:strRef>
              <c:f>'5.10'!$D$2:$I$2</c:f>
              <c:strCache>
                <c:ptCount val="6"/>
                <c:pt idx="0">
                  <c:v>Rule of Law</c:v>
                </c:pt>
                <c:pt idx="1">
                  <c:v>Corruption</c:v>
                </c:pt>
                <c:pt idx="2">
                  <c:v>Government Effectiveness</c:v>
                </c:pt>
                <c:pt idx="3">
                  <c:v>Political Stability</c:v>
                </c:pt>
                <c:pt idx="4">
                  <c:v>Regulatory Quality</c:v>
                </c:pt>
                <c:pt idx="5">
                  <c:v>Voice and Accountability</c:v>
                </c:pt>
              </c:strCache>
            </c:strRef>
          </c:cat>
          <c:val>
            <c:numRef>
              <c:f>'5.10'!$D$46:$I$46</c:f>
              <c:numCache>
                <c:formatCode>General</c:formatCode>
                <c:ptCount val="6"/>
                <c:pt idx="0">
                  <c:v>-0.14336360000000001</c:v>
                </c:pt>
                <c:pt idx="1">
                  <c:v>-7.7326599999999995E-2</c:v>
                </c:pt>
                <c:pt idx="2">
                  <c:v>-0.13880700000000001</c:v>
                </c:pt>
                <c:pt idx="3">
                  <c:v>0.11942709999999999</c:v>
                </c:pt>
                <c:pt idx="4">
                  <c:v>-0.12829099999999999</c:v>
                </c:pt>
                <c:pt idx="5">
                  <c:v>4.4614599999999997E-2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954816"/>
        <c:axId val="41689088"/>
      </c:radarChart>
      <c:catAx>
        <c:axId val="419548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1689088"/>
        <c:crosses val="autoZero"/>
        <c:auto val="0"/>
        <c:lblAlgn val="ctr"/>
        <c:lblOffset val="100"/>
        <c:noMultiLvlLbl val="0"/>
      </c:catAx>
      <c:valAx>
        <c:axId val="41689088"/>
        <c:scaling>
          <c:orientation val="minMax"/>
          <c:max val="2.5"/>
          <c:min val="-2.5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crossAx val="419548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solidFill>
        <a:schemeClr val="accent5">
          <a:lumMod val="60000"/>
          <a:lumOff val="40000"/>
        </a:schemeClr>
      </a:solidFill>
    </a:ln>
  </c:spPr>
  <c:txPr>
    <a:bodyPr/>
    <a:lstStyle/>
    <a:p>
      <a:pPr>
        <a:defRPr sz="900">
          <a:latin typeface="Calibri Light" pitchFamily="34" charset="0"/>
        </a:defRPr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210739614994901E-2"/>
          <c:y val="0.13777782599398999"/>
          <c:w val="0.96352583586626095"/>
          <c:h val="0.77310368262595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Sheet2!$L$4</c:f>
              <c:strCache>
                <c:ptCount val="1"/>
                <c:pt idx="0">
                  <c:v>Alert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Sheet2!$M$3:$N$3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Sheet2!$M$4:$N$4</c:f>
              <c:numCache>
                <c:formatCode>0%</c:formatCode>
                <c:ptCount val="2"/>
                <c:pt idx="0">
                  <c:v>0.36842105263157898</c:v>
                </c:pt>
                <c:pt idx="1">
                  <c:v>0.14049586776859499</c:v>
                </c:pt>
              </c:numCache>
            </c:numRef>
          </c:val>
        </c:ser>
        <c:ser>
          <c:idx val="1"/>
          <c:order val="1"/>
          <c:tx>
            <c:strRef>
              <c:f>Sheet2!$L$5</c:f>
              <c:strCache>
                <c:ptCount val="1"/>
                <c:pt idx="0">
                  <c:v>Warning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Sheet2!$M$3:$N$3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Sheet2!$M$5:$N$5</c:f>
              <c:numCache>
                <c:formatCode>0%</c:formatCode>
                <c:ptCount val="2"/>
                <c:pt idx="0">
                  <c:v>0.56140350877193002</c:v>
                </c:pt>
                <c:pt idx="1">
                  <c:v>0.45454545454545398</c:v>
                </c:pt>
              </c:numCache>
            </c:numRef>
          </c:val>
        </c:ser>
        <c:ser>
          <c:idx val="2"/>
          <c:order val="2"/>
          <c:tx>
            <c:strRef>
              <c:f>Sheet2!$L$6</c:f>
              <c:strCache>
                <c:ptCount val="1"/>
                <c:pt idx="0">
                  <c:v>Stable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Sheet2!$M$3:$N$3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Sheet2!$M$6:$N$6</c:f>
              <c:numCache>
                <c:formatCode>0%</c:formatCode>
                <c:ptCount val="2"/>
                <c:pt idx="0">
                  <c:v>7.0175438596491196E-2</c:v>
                </c:pt>
                <c:pt idx="1">
                  <c:v>0.28099173553718998</c:v>
                </c:pt>
              </c:numCache>
            </c:numRef>
          </c:val>
        </c:ser>
        <c:ser>
          <c:idx val="3"/>
          <c:order val="3"/>
          <c:tx>
            <c:strRef>
              <c:f>Sheet2!$L$7</c:f>
              <c:strCache>
                <c:ptCount val="1"/>
                <c:pt idx="0">
                  <c:v>Sustainable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Sheet2!$M$3:$N$3</c:f>
              <c:strCache>
                <c:ptCount val="2"/>
                <c:pt idx="0">
                  <c:v>OIC</c:v>
                </c:pt>
                <c:pt idx="1">
                  <c:v>Non-OIC</c:v>
                </c:pt>
              </c:strCache>
            </c:strRef>
          </c:cat>
          <c:val>
            <c:numRef>
              <c:f>Sheet2!$M$7:$N$7</c:f>
              <c:numCache>
                <c:formatCode>0%</c:formatCode>
                <c:ptCount val="2"/>
                <c:pt idx="0">
                  <c:v>0</c:v>
                </c:pt>
                <c:pt idx="1">
                  <c:v>0.12396694214876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2481664"/>
        <c:axId val="41690816"/>
      </c:barChart>
      <c:catAx>
        <c:axId val="4248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41690816"/>
        <c:crosses val="autoZero"/>
        <c:auto val="1"/>
        <c:lblAlgn val="ctr"/>
        <c:lblOffset val="100"/>
        <c:noMultiLvlLbl val="0"/>
      </c:catAx>
      <c:valAx>
        <c:axId val="416908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2481664"/>
        <c:crosses val="autoZero"/>
        <c:crossBetween val="between"/>
        <c:majorUnit val="0.2"/>
      </c:valAx>
    </c:plotArea>
    <c:legend>
      <c:legendPos val="t"/>
      <c:overlay val="0"/>
    </c:legend>
    <c:plotVisOnly val="1"/>
    <c:dispBlanksAs val="gap"/>
    <c:showDLblsOverMax val="0"/>
  </c:chart>
  <c:spPr>
    <a:ln>
      <a:solidFill>
        <a:schemeClr val="accent5"/>
      </a:solidFill>
    </a:ln>
  </c:spPr>
  <c:txPr>
    <a:bodyPr/>
    <a:lstStyle/>
    <a:p>
      <a:pPr>
        <a:defRPr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2318546390021E-2"/>
                  <c:y val="4.6296296296296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Sheet1!$B$4:$D$4</c:f>
              <c:strCache>
                <c:ptCount val="3"/>
                <c:pt idx="0">
                  <c:v>Low Skills</c:v>
                </c:pt>
                <c:pt idx="1">
                  <c:v>Medium Skills</c:v>
                </c:pt>
                <c:pt idx="2">
                  <c:v>High Skills</c:v>
                </c:pt>
              </c:strCache>
            </c:strRef>
          </c:cat>
          <c:val>
            <c:numRef>
              <c:f>Sheet1!$B$5:$D$5</c:f>
              <c:numCache>
                <c:formatCode>#,#00%</c:formatCode>
                <c:ptCount val="3"/>
                <c:pt idx="0">
                  <c:v>0.192772</c:v>
                </c:pt>
                <c:pt idx="1">
                  <c:v>0.67660100000000001</c:v>
                </c:pt>
                <c:pt idx="2">
                  <c:v>0.13061700000000001</c:v>
                </c:pt>
              </c:numCache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Non-OIC Developing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2318546390021E-2"/>
                  <c:y val="-2.121889068003329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Sheet1!$B$4:$D$4</c:f>
              <c:strCache>
                <c:ptCount val="3"/>
                <c:pt idx="0">
                  <c:v>Low Skills</c:v>
                </c:pt>
                <c:pt idx="1">
                  <c:v>Medium Skills</c:v>
                </c:pt>
                <c:pt idx="2">
                  <c:v>High Skills</c:v>
                </c:pt>
              </c:strCache>
            </c:strRef>
          </c:cat>
          <c:val>
            <c:numRef>
              <c:f>Sheet1!$B$6:$D$6</c:f>
              <c:numCache>
                <c:formatCode>#,#00%</c:formatCode>
                <c:ptCount val="3"/>
                <c:pt idx="0">
                  <c:v>0.16656299999999999</c:v>
                </c:pt>
                <c:pt idx="1">
                  <c:v>0.68514299999999995</c:v>
                </c:pt>
                <c:pt idx="2">
                  <c:v>0.14829899999999999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Developed</c:v>
                </c:pt>
              </c:strCache>
            </c:strRef>
          </c:tx>
          <c:invertIfNegative val="0"/>
          <c:cat>
            <c:strRef>
              <c:f>Sheet1!$B$4:$D$4</c:f>
              <c:strCache>
                <c:ptCount val="3"/>
                <c:pt idx="0">
                  <c:v>Low Skills</c:v>
                </c:pt>
                <c:pt idx="1">
                  <c:v>Medium Skills</c:v>
                </c:pt>
                <c:pt idx="2">
                  <c:v>High Skills</c:v>
                </c:pt>
              </c:strCache>
            </c:strRef>
          </c:cat>
          <c:val>
            <c:numRef>
              <c:f>Sheet1!$B$7:$D$7</c:f>
              <c:numCache>
                <c:formatCode>#,#00%</c:formatCode>
                <c:ptCount val="3"/>
                <c:pt idx="0">
                  <c:v>0.101455</c:v>
                </c:pt>
                <c:pt idx="1">
                  <c:v>0.507664</c:v>
                </c:pt>
                <c:pt idx="2">
                  <c:v>0.39087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3677696"/>
        <c:axId val="41691392"/>
      </c:barChart>
      <c:catAx>
        <c:axId val="4367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41691392"/>
        <c:crosses val="autoZero"/>
        <c:auto val="1"/>
        <c:lblAlgn val="ctr"/>
        <c:lblOffset val="100"/>
        <c:noMultiLvlLbl val="0"/>
      </c:catAx>
      <c:valAx>
        <c:axId val="41691392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00%" sourceLinked="1"/>
        <c:majorTickMark val="out"/>
        <c:minorTickMark val="none"/>
        <c:tickLblPos val="nextTo"/>
        <c:crossAx val="4367769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litr!$D$195</c:f>
              <c:strCache>
                <c:ptCount val="1"/>
                <c:pt idx="0">
                  <c:v>Adult Total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litr!$C$196:$C$199</c:f>
              <c:strCache>
                <c:ptCount val="4"/>
                <c:pt idx="0">
                  <c:v>OIC</c:v>
                </c:pt>
                <c:pt idx="1">
                  <c:v>Other Developing</c:v>
                </c:pt>
                <c:pt idx="2">
                  <c:v>Developed</c:v>
                </c:pt>
                <c:pt idx="3">
                  <c:v>World</c:v>
                </c:pt>
              </c:strCache>
            </c:strRef>
          </c:cat>
          <c:val>
            <c:numRef>
              <c:f>litr!$D$196:$D$199</c:f>
              <c:numCache>
                <c:formatCode>#,#00</c:formatCode>
                <c:ptCount val="4"/>
                <c:pt idx="0">
                  <c:v>71.744891904928096</c:v>
                </c:pt>
                <c:pt idx="1">
                  <c:v>82.547487942803855</c:v>
                </c:pt>
                <c:pt idx="2">
                  <c:v>98.070738819792624</c:v>
                </c:pt>
                <c:pt idx="3">
                  <c:v>80.132470788192308</c:v>
                </c:pt>
              </c:numCache>
            </c:numRef>
          </c:val>
        </c:ser>
        <c:ser>
          <c:idx val="1"/>
          <c:order val="1"/>
          <c:tx>
            <c:strRef>
              <c:f>litr!$E$195</c:f>
              <c:strCache>
                <c:ptCount val="1"/>
                <c:pt idx="0">
                  <c:v>A. Female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litr!$C$196:$C$199</c:f>
              <c:strCache>
                <c:ptCount val="4"/>
                <c:pt idx="0">
                  <c:v>OIC</c:v>
                </c:pt>
                <c:pt idx="1">
                  <c:v>Other Developing</c:v>
                </c:pt>
                <c:pt idx="2">
                  <c:v>Developed</c:v>
                </c:pt>
                <c:pt idx="3">
                  <c:v>World</c:v>
                </c:pt>
              </c:strCache>
            </c:strRef>
          </c:cat>
          <c:val>
            <c:numRef>
              <c:f>litr!$E$196:$E$199</c:f>
              <c:numCache>
                <c:formatCode>#,#00</c:formatCode>
                <c:ptCount val="4"/>
                <c:pt idx="0">
                  <c:v>64.181095242915262</c:v>
                </c:pt>
                <c:pt idx="1">
                  <c:v>77.532153201706095</c:v>
                </c:pt>
                <c:pt idx="2">
                  <c:v>97.480027388029839</c:v>
                </c:pt>
                <c:pt idx="3">
                  <c:v>74.567908786280952</c:v>
                </c:pt>
              </c:numCache>
            </c:numRef>
          </c:val>
        </c:ser>
        <c:ser>
          <c:idx val="2"/>
          <c:order val="2"/>
          <c:tx>
            <c:strRef>
              <c:f>litr!$F$195</c:f>
              <c:strCache>
                <c:ptCount val="1"/>
                <c:pt idx="0">
                  <c:v>A. Male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litr!$C$196:$C$199</c:f>
              <c:strCache>
                <c:ptCount val="4"/>
                <c:pt idx="0">
                  <c:v>OIC</c:v>
                </c:pt>
                <c:pt idx="1">
                  <c:v>Other Developing</c:v>
                </c:pt>
                <c:pt idx="2">
                  <c:v>Developed</c:v>
                </c:pt>
                <c:pt idx="3">
                  <c:v>World</c:v>
                </c:pt>
              </c:strCache>
            </c:strRef>
          </c:cat>
          <c:val>
            <c:numRef>
              <c:f>litr!$F$196:$F$199</c:f>
              <c:numCache>
                <c:formatCode>#,#00</c:formatCode>
                <c:ptCount val="4"/>
                <c:pt idx="0">
                  <c:v>79.275782860896925</c:v>
                </c:pt>
                <c:pt idx="1">
                  <c:v>87.832711475976922</c:v>
                </c:pt>
                <c:pt idx="2">
                  <c:v>98.694860961565794</c:v>
                </c:pt>
                <c:pt idx="3">
                  <c:v>85.886102476527299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679232"/>
        <c:axId val="41695424"/>
      </c:barChart>
      <c:catAx>
        <c:axId val="4367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41695424"/>
        <c:crosses val="autoZero"/>
        <c:auto val="1"/>
        <c:lblAlgn val="ctr"/>
        <c:lblOffset val="100"/>
        <c:noMultiLvlLbl val="0"/>
      </c:catAx>
      <c:valAx>
        <c:axId val="41695424"/>
        <c:scaling>
          <c:orientation val="minMax"/>
          <c:max val="100"/>
        </c:scaling>
        <c:delete val="1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numFmt formatCode="#,#00" sourceLinked="1"/>
        <c:majorTickMark val="out"/>
        <c:minorTickMark val="none"/>
        <c:tickLblPos val="nextTo"/>
        <c:crossAx val="43679232"/>
        <c:crosses val="autoZero"/>
        <c:crossBetween val="between"/>
        <c:majorUnit val="20"/>
      </c:valAx>
      <c:spPr>
        <a:noFill/>
      </c:spPr>
    </c:plotArea>
    <c:legend>
      <c:legendPos val="t"/>
      <c:layout>
        <c:manualLayout>
          <c:xMode val="edge"/>
          <c:yMode val="edge"/>
          <c:x val="0.14881457586531383"/>
          <c:y val="6.1593347142529432E-2"/>
          <c:w val="0.73957174607940424"/>
          <c:h val="0.10393950078349648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2CAB9-7A1B-4E64-8EF8-C283F634644C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AC0AD2AE-D309-46D1-89B0-4F61A97BAFE8}">
      <dgm:prSet phldrT="[Text]" custT="1"/>
      <dgm:spPr/>
      <dgm:t>
        <a:bodyPr/>
        <a:lstStyle/>
        <a:p>
          <a:r>
            <a:rPr lang="tr-TR" sz="800">
              <a:latin typeface="Calibri Light" panose="020F0302020204030204" pitchFamily="34" charset="0"/>
            </a:rPr>
            <a:t>0.48 m</a:t>
          </a:r>
        </a:p>
        <a:p>
          <a:r>
            <a:rPr lang="tr-TR" sz="800">
              <a:latin typeface="Calibri Light" panose="020F0302020204030204" pitchFamily="34" charset="0"/>
            </a:rPr>
            <a:t>(0.05%)</a:t>
          </a:r>
        </a:p>
        <a:p>
          <a:endParaRPr lang="tr-TR" sz="700">
            <a:latin typeface="Calibri Light" panose="020F0302020204030204" pitchFamily="34" charset="0"/>
          </a:endParaRPr>
        </a:p>
        <a:p>
          <a:endParaRPr lang="tr-TR" sz="700">
            <a:latin typeface="Calibri Light" panose="020F0302020204030204" pitchFamily="34" charset="0"/>
          </a:endParaRPr>
        </a:p>
        <a:p>
          <a:endParaRPr lang="tr-TR" sz="900">
            <a:latin typeface="Calibri Light" panose="020F0302020204030204" pitchFamily="34" charset="0"/>
          </a:endParaRPr>
        </a:p>
        <a:p>
          <a:endParaRPr lang="en-GB" sz="900">
            <a:latin typeface="Calibri Light" panose="020F0302020204030204" pitchFamily="34" charset="0"/>
          </a:endParaRPr>
        </a:p>
      </dgm:t>
    </dgm:pt>
    <dgm:pt modelId="{5AFCCC71-4AFA-4509-A430-9AAC297BC09D}" type="parTrans" cxnId="{ACCD9CAC-ADF1-48D4-960C-5869C6F50231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6477D541-FFC9-4D57-910D-34CBC9712B96}" type="sibTrans" cxnId="{ACCD9CAC-ADF1-48D4-960C-5869C6F50231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F278C1FA-6FAC-449C-AC97-3FAF3F43B6FD}">
      <dgm:prSet phldrT="[Text]" custT="1"/>
      <dgm:spPr/>
      <dgm:t>
        <a:bodyPr/>
        <a:lstStyle/>
        <a:p>
          <a:r>
            <a:rPr lang="tr-TR" sz="1000">
              <a:latin typeface="Calibri Light" panose="020F0302020204030204" pitchFamily="34" charset="0"/>
            </a:rPr>
            <a:t>798.1 m</a:t>
          </a:r>
        </a:p>
        <a:p>
          <a:r>
            <a:rPr lang="tr-TR" sz="1000">
              <a:latin typeface="Calibri Light" panose="020F0302020204030204" pitchFamily="34" charset="0"/>
            </a:rPr>
            <a:t>(87.5%)</a:t>
          </a:r>
          <a:endParaRPr lang="en-GB" sz="1000">
            <a:latin typeface="Calibri Light" panose="020F0302020204030204" pitchFamily="34" charset="0"/>
          </a:endParaRPr>
        </a:p>
      </dgm:t>
    </dgm:pt>
    <dgm:pt modelId="{2979605C-B63B-40D9-96F2-B2A7EBAEE09F}" type="parTrans" cxnId="{7399081A-9896-4A94-ACCF-4808B94987B2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1BD3E078-0358-42B7-BA3E-151AC87ADA04}" type="sibTrans" cxnId="{7399081A-9896-4A94-ACCF-4808B94987B2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72A745B6-20F8-4531-A12A-6E4B05783DEE}">
      <dgm:prSet phldrT="[Text]" custT="1"/>
      <dgm:spPr/>
      <dgm:t>
        <a:bodyPr/>
        <a:lstStyle/>
        <a:p>
          <a:r>
            <a:rPr lang="tr-TR" sz="1000">
              <a:latin typeface="Calibri Light" panose="020F0302020204030204" pitchFamily="34" charset="0"/>
            </a:rPr>
            <a:t>8.3 m</a:t>
          </a:r>
        </a:p>
        <a:p>
          <a:r>
            <a:rPr lang="tr-TR" sz="1000">
              <a:latin typeface="Calibri Light" panose="020F0302020204030204" pitchFamily="34" charset="0"/>
            </a:rPr>
            <a:t>(0.9%)</a:t>
          </a:r>
          <a:endParaRPr lang="en-GB" sz="1000">
            <a:latin typeface="Calibri Light" panose="020F0302020204030204" pitchFamily="34" charset="0"/>
          </a:endParaRPr>
        </a:p>
      </dgm:t>
    </dgm:pt>
    <dgm:pt modelId="{FB8836D3-2821-4793-B692-A06F66125EC3}" type="parTrans" cxnId="{BDC719C3-647B-478D-B135-00F8C4EF4495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AD6BCC63-A726-40F4-B847-362392DDA698}" type="sibTrans" cxnId="{BDC719C3-647B-478D-B135-00F8C4EF4495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16FB0401-AF92-4F52-9714-C8290C3C308D}">
      <dgm:prSet phldrT="[Text]" custT="1"/>
      <dgm:spPr/>
      <dgm:t>
        <a:bodyPr/>
        <a:lstStyle/>
        <a:p>
          <a:r>
            <a:rPr lang="tr-TR" sz="1000">
              <a:latin typeface="Calibri Light" panose="020F0302020204030204" pitchFamily="34" charset="0"/>
            </a:rPr>
            <a:t>105.5 m</a:t>
          </a:r>
        </a:p>
        <a:p>
          <a:r>
            <a:rPr lang="tr-TR" sz="1000">
              <a:latin typeface="Calibri Light" panose="020F0302020204030204" pitchFamily="34" charset="0"/>
            </a:rPr>
            <a:t>(11.6%)</a:t>
          </a:r>
          <a:endParaRPr lang="en-GB" sz="1000">
            <a:latin typeface="Calibri Light" panose="020F0302020204030204" pitchFamily="34" charset="0"/>
          </a:endParaRPr>
        </a:p>
      </dgm:t>
    </dgm:pt>
    <dgm:pt modelId="{2C71DBA4-411A-42C1-A233-102E25E184FE}" type="parTrans" cxnId="{132848AA-A615-4312-92B7-BFA6C0A3B35A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52006DCA-BDA6-4D4F-BB00-56E3DDDE2E6B}" type="sibTrans" cxnId="{132848AA-A615-4312-92B7-BFA6C0A3B35A}">
      <dgm:prSet/>
      <dgm:spPr/>
      <dgm:t>
        <a:bodyPr/>
        <a:lstStyle/>
        <a:p>
          <a:endParaRPr lang="en-GB" sz="900">
            <a:latin typeface="Calibri Light" panose="020F0302020204030204" pitchFamily="34" charset="0"/>
          </a:endParaRPr>
        </a:p>
      </dgm:t>
    </dgm:pt>
    <dgm:pt modelId="{19C5696F-C60F-4721-B835-A0188DE40815}" type="pres">
      <dgm:prSet presAssocID="{DE92CAB9-7A1B-4E64-8EF8-C283F634644C}" presName="Name0" presStyleCnt="0">
        <dgm:presLayoutVars>
          <dgm:dir/>
          <dgm:animLvl val="lvl"/>
          <dgm:resizeHandles val="exact"/>
        </dgm:presLayoutVars>
      </dgm:prSet>
      <dgm:spPr/>
    </dgm:pt>
    <dgm:pt modelId="{0EF85884-BE94-44A4-A7AF-01D8251EC7F3}" type="pres">
      <dgm:prSet presAssocID="{AC0AD2AE-D309-46D1-89B0-4F61A97BAFE8}" presName="Name8" presStyleCnt="0"/>
      <dgm:spPr/>
    </dgm:pt>
    <dgm:pt modelId="{D49B274B-93A8-4E53-8887-D58719DDFF81}" type="pres">
      <dgm:prSet presAssocID="{AC0AD2AE-D309-46D1-89B0-4F61A97BAFE8}" presName="level" presStyleLbl="node1" presStyleIdx="0" presStyleCnt="4" custScaleY="1953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836A6F-0032-4565-8BF7-E46AF4F09D80}" type="pres">
      <dgm:prSet presAssocID="{AC0AD2AE-D309-46D1-89B0-4F61A97BAF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7A2EF8-CD8F-4932-86A7-BC69BF1FD519}" type="pres">
      <dgm:prSet presAssocID="{72A745B6-20F8-4531-A12A-6E4B05783DEE}" presName="Name8" presStyleCnt="0"/>
      <dgm:spPr/>
    </dgm:pt>
    <dgm:pt modelId="{4C50F3BE-A4C4-4A44-A291-4DEE509C1ADD}" type="pres">
      <dgm:prSet presAssocID="{72A745B6-20F8-4531-A12A-6E4B05783DEE}" presName="level" presStyleLbl="node1" presStyleIdx="1" presStyleCnt="4" custScaleY="2831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E05C05-B2A7-4FDE-A612-691BE9D38A2E}" type="pres">
      <dgm:prSet presAssocID="{72A745B6-20F8-4531-A12A-6E4B05783D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17C157-5CD2-46A1-94CB-AF4CD88DECCA}" type="pres">
      <dgm:prSet presAssocID="{16FB0401-AF92-4F52-9714-C8290C3C308D}" presName="Name8" presStyleCnt="0"/>
      <dgm:spPr/>
    </dgm:pt>
    <dgm:pt modelId="{7FD14CC0-AE3F-4CDB-96AA-2E5D1484EEAA}" type="pres">
      <dgm:prSet presAssocID="{16FB0401-AF92-4F52-9714-C8290C3C308D}" presName="level" presStyleLbl="node1" presStyleIdx="2" presStyleCnt="4" custScaleY="4549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CCF8A4-13B9-428A-B59A-33E9A7EE2EA0}" type="pres">
      <dgm:prSet presAssocID="{16FB0401-AF92-4F52-9714-C8290C3C30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362DCD-D7FF-47CA-A68D-286CDDEDAC06}" type="pres">
      <dgm:prSet presAssocID="{F278C1FA-6FAC-449C-AC97-3FAF3F43B6FD}" presName="Name8" presStyleCnt="0"/>
      <dgm:spPr/>
    </dgm:pt>
    <dgm:pt modelId="{A4A52F20-CDA4-4A22-AB9C-51B98FB7C222}" type="pres">
      <dgm:prSet presAssocID="{F278C1FA-6FAC-449C-AC97-3FAF3F43B6FD}" presName="level" presStyleLbl="node1" presStyleIdx="3" presStyleCnt="4" custScaleY="1292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40B8B6-53A0-4B66-9355-65A891366100}" type="pres">
      <dgm:prSet presAssocID="{F278C1FA-6FAC-449C-AC97-3FAF3F43B6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BB8068C-3A8A-4D9B-A558-111056B763B5}" type="presOf" srcId="{DE92CAB9-7A1B-4E64-8EF8-C283F634644C}" destId="{19C5696F-C60F-4721-B835-A0188DE40815}" srcOrd="0" destOrd="0" presId="urn:microsoft.com/office/officeart/2005/8/layout/pyramid1"/>
    <dgm:cxn modelId="{878D185E-2039-4531-B78F-C9B412230D96}" type="presOf" srcId="{72A745B6-20F8-4531-A12A-6E4B05783DEE}" destId="{4C50F3BE-A4C4-4A44-A291-4DEE509C1ADD}" srcOrd="0" destOrd="0" presId="urn:microsoft.com/office/officeart/2005/8/layout/pyramid1"/>
    <dgm:cxn modelId="{7399081A-9896-4A94-ACCF-4808B94987B2}" srcId="{DE92CAB9-7A1B-4E64-8EF8-C283F634644C}" destId="{F278C1FA-6FAC-449C-AC97-3FAF3F43B6FD}" srcOrd="3" destOrd="0" parTransId="{2979605C-B63B-40D9-96F2-B2A7EBAEE09F}" sibTransId="{1BD3E078-0358-42B7-BA3E-151AC87ADA04}"/>
    <dgm:cxn modelId="{BEC6FC22-7337-438A-A739-74E70D8B93EB}" type="presOf" srcId="{F278C1FA-6FAC-449C-AC97-3FAF3F43B6FD}" destId="{A4A52F20-CDA4-4A22-AB9C-51B98FB7C222}" srcOrd="0" destOrd="0" presId="urn:microsoft.com/office/officeart/2005/8/layout/pyramid1"/>
    <dgm:cxn modelId="{1D935E13-3223-47AA-BB0A-4B2EE666B95E}" type="presOf" srcId="{72A745B6-20F8-4531-A12A-6E4B05783DEE}" destId="{2EE05C05-B2A7-4FDE-A612-691BE9D38A2E}" srcOrd="1" destOrd="0" presId="urn:microsoft.com/office/officeart/2005/8/layout/pyramid1"/>
    <dgm:cxn modelId="{21468F72-5E51-4C84-86E1-D81747C2E9A1}" type="presOf" srcId="{AC0AD2AE-D309-46D1-89B0-4F61A97BAFE8}" destId="{D49B274B-93A8-4E53-8887-D58719DDFF81}" srcOrd="0" destOrd="0" presId="urn:microsoft.com/office/officeart/2005/8/layout/pyramid1"/>
    <dgm:cxn modelId="{7B6D22A2-0FA4-4ABD-BF37-5F4E3A2FB7CD}" type="presOf" srcId="{AC0AD2AE-D309-46D1-89B0-4F61A97BAFE8}" destId="{05836A6F-0032-4565-8BF7-E46AF4F09D80}" srcOrd="1" destOrd="0" presId="urn:microsoft.com/office/officeart/2005/8/layout/pyramid1"/>
    <dgm:cxn modelId="{F3BFA61B-D353-465D-A4DF-ABF3053EF446}" type="presOf" srcId="{16FB0401-AF92-4F52-9714-C8290C3C308D}" destId="{E3CCF8A4-13B9-428A-B59A-33E9A7EE2EA0}" srcOrd="1" destOrd="0" presId="urn:microsoft.com/office/officeart/2005/8/layout/pyramid1"/>
    <dgm:cxn modelId="{09ACDD97-DF02-45EF-80F0-8B175BCAE984}" type="presOf" srcId="{16FB0401-AF92-4F52-9714-C8290C3C308D}" destId="{7FD14CC0-AE3F-4CDB-96AA-2E5D1484EEAA}" srcOrd="0" destOrd="0" presId="urn:microsoft.com/office/officeart/2005/8/layout/pyramid1"/>
    <dgm:cxn modelId="{BDC719C3-647B-478D-B135-00F8C4EF4495}" srcId="{DE92CAB9-7A1B-4E64-8EF8-C283F634644C}" destId="{72A745B6-20F8-4531-A12A-6E4B05783DEE}" srcOrd="1" destOrd="0" parTransId="{FB8836D3-2821-4793-B692-A06F66125EC3}" sibTransId="{AD6BCC63-A726-40F4-B847-362392DDA698}"/>
    <dgm:cxn modelId="{132848AA-A615-4312-92B7-BFA6C0A3B35A}" srcId="{DE92CAB9-7A1B-4E64-8EF8-C283F634644C}" destId="{16FB0401-AF92-4F52-9714-C8290C3C308D}" srcOrd="2" destOrd="0" parTransId="{2C71DBA4-411A-42C1-A233-102E25E184FE}" sibTransId="{52006DCA-BDA6-4D4F-BB00-56E3DDDE2E6B}"/>
    <dgm:cxn modelId="{ACCD9CAC-ADF1-48D4-960C-5869C6F50231}" srcId="{DE92CAB9-7A1B-4E64-8EF8-C283F634644C}" destId="{AC0AD2AE-D309-46D1-89B0-4F61A97BAFE8}" srcOrd="0" destOrd="0" parTransId="{5AFCCC71-4AFA-4509-A430-9AAC297BC09D}" sibTransId="{6477D541-FFC9-4D57-910D-34CBC9712B96}"/>
    <dgm:cxn modelId="{22518379-1E2E-424E-8045-5A67345D3615}" type="presOf" srcId="{F278C1FA-6FAC-449C-AC97-3FAF3F43B6FD}" destId="{6740B8B6-53A0-4B66-9355-65A891366100}" srcOrd="1" destOrd="0" presId="urn:microsoft.com/office/officeart/2005/8/layout/pyramid1"/>
    <dgm:cxn modelId="{9E6C1D81-E523-486D-A19D-4138E60FD455}" type="presParOf" srcId="{19C5696F-C60F-4721-B835-A0188DE40815}" destId="{0EF85884-BE94-44A4-A7AF-01D8251EC7F3}" srcOrd="0" destOrd="0" presId="urn:microsoft.com/office/officeart/2005/8/layout/pyramid1"/>
    <dgm:cxn modelId="{FAEF193D-4D02-4518-B5B9-FB7381EB78B1}" type="presParOf" srcId="{0EF85884-BE94-44A4-A7AF-01D8251EC7F3}" destId="{D49B274B-93A8-4E53-8887-D58719DDFF81}" srcOrd="0" destOrd="0" presId="urn:microsoft.com/office/officeart/2005/8/layout/pyramid1"/>
    <dgm:cxn modelId="{B4B55A62-15C0-418B-9286-3F2762CC118F}" type="presParOf" srcId="{0EF85884-BE94-44A4-A7AF-01D8251EC7F3}" destId="{05836A6F-0032-4565-8BF7-E46AF4F09D80}" srcOrd="1" destOrd="0" presId="urn:microsoft.com/office/officeart/2005/8/layout/pyramid1"/>
    <dgm:cxn modelId="{8804E095-66B9-40FE-8924-0D3D65FC2401}" type="presParOf" srcId="{19C5696F-C60F-4721-B835-A0188DE40815}" destId="{F07A2EF8-CD8F-4932-86A7-BC69BF1FD519}" srcOrd="1" destOrd="0" presId="urn:microsoft.com/office/officeart/2005/8/layout/pyramid1"/>
    <dgm:cxn modelId="{DF886B72-7893-466D-97E8-227501C95F6D}" type="presParOf" srcId="{F07A2EF8-CD8F-4932-86A7-BC69BF1FD519}" destId="{4C50F3BE-A4C4-4A44-A291-4DEE509C1ADD}" srcOrd="0" destOrd="0" presId="urn:microsoft.com/office/officeart/2005/8/layout/pyramid1"/>
    <dgm:cxn modelId="{9A66153F-97E3-4B03-896F-AE10AF0761EE}" type="presParOf" srcId="{F07A2EF8-CD8F-4932-86A7-BC69BF1FD519}" destId="{2EE05C05-B2A7-4FDE-A612-691BE9D38A2E}" srcOrd="1" destOrd="0" presId="urn:microsoft.com/office/officeart/2005/8/layout/pyramid1"/>
    <dgm:cxn modelId="{0E6CFCF2-F770-4F40-B127-2D88FE805AE3}" type="presParOf" srcId="{19C5696F-C60F-4721-B835-A0188DE40815}" destId="{A717C157-5CD2-46A1-94CB-AF4CD88DECCA}" srcOrd="2" destOrd="0" presId="urn:microsoft.com/office/officeart/2005/8/layout/pyramid1"/>
    <dgm:cxn modelId="{0D3200BC-6B91-41F0-BEEE-9B7D5CC2C95E}" type="presParOf" srcId="{A717C157-5CD2-46A1-94CB-AF4CD88DECCA}" destId="{7FD14CC0-AE3F-4CDB-96AA-2E5D1484EEAA}" srcOrd="0" destOrd="0" presId="urn:microsoft.com/office/officeart/2005/8/layout/pyramid1"/>
    <dgm:cxn modelId="{2B52DCB5-4D94-4F64-8106-834F39BF493F}" type="presParOf" srcId="{A717C157-5CD2-46A1-94CB-AF4CD88DECCA}" destId="{E3CCF8A4-13B9-428A-B59A-33E9A7EE2EA0}" srcOrd="1" destOrd="0" presId="urn:microsoft.com/office/officeart/2005/8/layout/pyramid1"/>
    <dgm:cxn modelId="{A959FE16-1B43-4F17-8689-0EBD4BCF5518}" type="presParOf" srcId="{19C5696F-C60F-4721-B835-A0188DE40815}" destId="{59362DCD-D7FF-47CA-A68D-286CDDEDAC06}" srcOrd="3" destOrd="0" presId="urn:microsoft.com/office/officeart/2005/8/layout/pyramid1"/>
    <dgm:cxn modelId="{D9CE9471-6F23-4F56-BD5D-95DF62B2D025}" type="presParOf" srcId="{59362DCD-D7FF-47CA-A68D-286CDDEDAC06}" destId="{A4A52F20-CDA4-4A22-AB9C-51B98FB7C222}" srcOrd="0" destOrd="0" presId="urn:microsoft.com/office/officeart/2005/8/layout/pyramid1"/>
    <dgm:cxn modelId="{71C3E216-FC4E-42BA-BBB2-B826A8FF435B}" type="presParOf" srcId="{59362DCD-D7FF-47CA-A68D-286CDDEDAC06}" destId="{6740B8B6-53A0-4B66-9355-65A89136610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B274B-93A8-4E53-8887-D58719DDFF81}">
      <dsp:nvSpPr>
        <dsp:cNvPr id="0" name=""/>
        <dsp:cNvSpPr/>
      </dsp:nvSpPr>
      <dsp:spPr>
        <a:xfrm>
          <a:off x="2315394" y="0"/>
          <a:ext cx="445517" cy="280762"/>
        </a:xfrm>
        <a:prstGeom prst="trapezoid">
          <a:avLst>
            <a:gd name="adj" fmla="val 793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latin typeface="Calibri Light" panose="020F0302020204030204" pitchFamily="34" charset="0"/>
            </a:rPr>
            <a:t>0.48 m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latin typeface="Calibri Light" panose="020F0302020204030204" pitchFamily="34" charset="0"/>
            </a:rPr>
            <a:t>(0.05%)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>
            <a:latin typeface="Calibri Light" panose="020F0302020204030204" pitchFamily="34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>
            <a:latin typeface="Calibri Light" panose="020F0302020204030204" pitchFamily="34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>
            <a:latin typeface="Calibri Light" panose="020F0302020204030204" pitchFamily="34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latin typeface="Calibri Light" panose="020F0302020204030204" pitchFamily="34" charset="0"/>
          </a:endParaRPr>
        </a:p>
      </dsp:txBody>
      <dsp:txXfrm>
        <a:off x="2315394" y="0"/>
        <a:ext cx="445517" cy="280762"/>
      </dsp:txXfrm>
    </dsp:sp>
    <dsp:sp modelId="{4C50F3BE-A4C4-4A44-A291-4DEE509C1ADD}">
      <dsp:nvSpPr>
        <dsp:cNvPr id="0" name=""/>
        <dsp:cNvSpPr/>
      </dsp:nvSpPr>
      <dsp:spPr>
        <a:xfrm>
          <a:off x="1992478" y="280762"/>
          <a:ext cx="1091349" cy="406999"/>
        </a:xfrm>
        <a:prstGeom prst="trapezoid">
          <a:avLst>
            <a:gd name="adj" fmla="val 79341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8.3 m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(0.9%)</a:t>
          </a:r>
          <a:endParaRPr lang="en-GB" sz="1000" kern="1200">
            <a:latin typeface="Calibri Light" panose="020F0302020204030204" pitchFamily="34" charset="0"/>
          </a:endParaRPr>
        </a:p>
      </dsp:txBody>
      <dsp:txXfrm>
        <a:off x="2183464" y="280762"/>
        <a:ext cx="709377" cy="406999"/>
      </dsp:txXfrm>
    </dsp:sp>
    <dsp:sp modelId="{7FD14CC0-AE3F-4CDB-96AA-2E5D1484EEAA}">
      <dsp:nvSpPr>
        <dsp:cNvPr id="0" name=""/>
        <dsp:cNvSpPr/>
      </dsp:nvSpPr>
      <dsp:spPr>
        <a:xfrm>
          <a:off x="1473638" y="687761"/>
          <a:ext cx="2129028" cy="653938"/>
        </a:xfrm>
        <a:prstGeom prst="trapezoid">
          <a:avLst>
            <a:gd name="adj" fmla="val 79341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105.5 m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(11.6%)</a:t>
          </a:r>
          <a:endParaRPr lang="en-GB" sz="1000" kern="1200">
            <a:latin typeface="Calibri Light" panose="020F0302020204030204" pitchFamily="34" charset="0"/>
          </a:endParaRPr>
        </a:p>
      </dsp:txBody>
      <dsp:txXfrm>
        <a:off x="1846218" y="687761"/>
        <a:ext cx="1383868" cy="653938"/>
      </dsp:txXfrm>
    </dsp:sp>
    <dsp:sp modelId="{A4A52F20-CDA4-4A22-AB9C-51B98FB7C222}">
      <dsp:nvSpPr>
        <dsp:cNvPr id="0" name=""/>
        <dsp:cNvSpPr/>
      </dsp:nvSpPr>
      <dsp:spPr>
        <a:xfrm>
          <a:off x="0" y="1341699"/>
          <a:ext cx="5076305" cy="1857355"/>
        </a:xfrm>
        <a:prstGeom prst="trapezoid">
          <a:avLst>
            <a:gd name="adj" fmla="val 7934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798.1 m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>
              <a:latin typeface="Calibri Light" panose="020F0302020204030204" pitchFamily="34" charset="0"/>
            </a:rPr>
            <a:t>(87.5%)</a:t>
          </a:r>
          <a:endParaRPr lang="en-GB" sz="1000" kern="1200">
            <a:latin typeface="Calibri Light" panose="020F0302020204030204" pitchFamily="34" charset="0"/>
          </a:endParaRPr>
        </a:p>
      </dsp:txBody>
      <dsp:txXfrm>
        <a:off x="888353" y="1341699"/>
        <a:ext cx="3299598" cy="1857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69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3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8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5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0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48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6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7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DF2AB-FAFB-4DCC-8F73-0B61D99AD59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9D28-AF2B-4101-AA9F-829F67685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6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Human</a:t>
            </a:r>
            <a:r>
              <a:rPr lang="tr-TR" sz="3200" b="1" cap="small" dirty="0">
                <a:solidFill>
                  <a:srgbClr val="002060"/>
                </a:solidFill>
                <a:latin typeface="Calibri Light"/>
                <a:ea typeface="Calibri"/>
                <a:cs typeface="Times New Roman"/>
              </a:rPr>
              <a:t>i</a:t>
            </a: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tar</a:t>
            </a:r>
            <a:r>
              <a:rPr lang="tr-TR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i</a:t>
            </a: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an Cr</a:t>
            </a:r>
            <a:r>
              <a:rPr lang="tr-TR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ises</a:t>
            </a: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 </a:t>
            </a:r>
            <a:r>
              <a:rPr lang="tr-TR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i</a:t>
            </a: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n OIC </a:t>
            </a:r>
            <a:r>
              <a:rPr lang="tr-TR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Countries</a:t>
            </a:r>
            <a:r>
              <a:rPr lang="en-GB" sz="3200" b="1" cap="small" dirty="0" smtClean="0">
                <a:solidFill>
                  <a:srgbClr val="002060"/>
                </a:solidFill>
                <a:effectLst/>
                <a:latin typeface="Calibri Light"/>
                <a:ea typeface="Calibri"/>
                <a:cs typeface="Times New Roman"/>
              </a:rPr>
              <a:t>:</a:t>
            </a:r>
            <a:r>
              <a:rPr lang="en-GB" sz="1800" dirty="0">
                <a:ea typeface="Calibri"/>
                <a:cs typeface="Arial"/>
              </a:rPr>
              <a:t/>
            </a:r>
            <a:br>
              <a:rPr lang="en-GB" sz="1800" dirty="0">
                <a:ea typeface="Calibri"/>
                <a:cs typeface="Arial"/>
              </a:rPr>
            </a:br>
            <a:r>
              <a:rPr lang="en-GB" cap="small" dirty="0" smtClean="0">
                <a:solidFill>
                  <a:srgbClr val="0070C0"/>
                </a:solidFill>
                <a:effectLst/>
                <a:latin typeface="Calibri Light"/>
                <a:ea typeface="Calibri"/>
                <a:cs typeface="Times New Roman"/>
              </a:rPr>
              <a:t>Five Remedies for Building Resilience</a:t>
            </a:r>
            <a:r>
              <a:rPr lang="tr-TR" cap="small" dirty="0" smtClean="0">
                <a:solidFill>
                  <a:srgbClr val="0070C0"/>
                </a:solidFill>
                <a:effectLst/>
                <a:latin typeface="Calibri Light"/>
                <a:ea typeface="Calibri"/>
                <a:cs typeface="Times New Roman"/>
              </a:rPr>
              <a:t> </a:t>
            </a:r>
            <a:r>
              <a:rPr lang="en-GB" cap="small" dirty="0" smtClean="0">
                <a:solidFill>
                  <a:srgbClr val="0070C0"/>
                </a:solidFill>
                <a:effectLst/>
                <a:latin typeface="Calibri Light"/>
                <a:ea typeface="Calibri"/>
                <a:cs typeface="Times New Roman"/>
              </a:rPr>
              <a:t>and Reducing Vulnerabilities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400" dirty="0" smtClean="0"/>
              <a:t>SESRIC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884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Lack of Capacity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23317"/>
            <a:ext cx="8640960" cy="4525963"/>
          </a:xfrm>
        </p:spPr>
        <p:txBody>
          <a:bodyPr>
            <a:normAutofit/>
          </a:bodyPr>
          <a:lstStyle/>
          <a:p>
            <a:pPr marL="514350" lvl="0" indent="-514350">
              <a:spcAft>
                <a:spcPts val="1200"/>
              </a:spcAft>
              <a:buFont typeface="+mj-lt"/>
              <a:buAutoNum type="romanLcPeriod" startAt="5"/>
            </a:pPr>
            <a:r>
              <a:rPr lang="en-GB" sz="24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Vulnerability vs Lack of Coping Capacity Index in OIC Countries (2015)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 startAt="5"/>
            </a:pP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75554" y="2327022"/>
            <a:ext cx="7380821" cy="4198322"/>
            <a:chOff x="-211955" y="295274"/>
            <a:chExt cx="6051423" cy="360545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2" t="5586" r="13473" b="8784"/>
            <a:stretch/>
          </p:blipFill>
          <p:spPr bwMode="auto">
            <a:xfrm>
              <a:off x="76208" y="295274"/>
              <a:ext cx="5763260" cy="331018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 rot="16200000">
              <a:off x="-1160550" y="1553066"/>
              <a:ext cx="2185354" cy="288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00" dirty="0">
                  <a:effectLst/>
                  <a:latin typeface="Corbel"/>
                  <a:ea typeface="Calibri"/>
                  <a:cs typeface="Arial"/>
                </a:rPr>
                <a:t>Lack of Coping Capacity Index (2015)</a:t>
              </a:r>
              <a:endParaRPr lang="en-GB" sz="1100" dirty="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1920451" y="3605455"/>
              <a:ext cx="182856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00" dirty="0">
                  <a:effectLst/>
                  <a:latin typeface="Corbel"/>
                  <a:ea typeface="Calibri"/>
                  <a:cs typeface="Arial"/>
                </a:rPr>
                <a:t>Vulnerability Index (2015)</a:t>
              </a:r>
              <a:endParaRPr lang="en-GB" sz="1100" dirty="0">
                <a:effectLst/>
                <a:latin typeface="Calibri"/>
                <a:ea typeface="Calibri"/>
                <a:cs typeface="Arial"/>
              </a:endParaRPr>
            </a:p>
          </p:txBody>
        </p:sp>
      </p:grp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1556" y="6536304"/>
            <a:ext cx="4916120" cy="321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</a:pPr>
            <a:r>
              <a:rPr lang="tr-TR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Source: </a:t>
            </a:r>
            <a:r>
              <a:rPr lang="en-GB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Index for Risk Management (INFORM) , </a:t>
            </a:r>
            <a:r>
              <a:rPr lang="tr-TR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www.inform-index.org/</a:t>
            </a:r>
            <a:endParaRPr lang="en-GB" sz="11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8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Promote inclusive societies and inclusive development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Strengthen social capital, mediation and partnership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Invest in human capital and facilitate social mobility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Intensify disaster risk reduction and management practices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Mobilize innovative financing mechanisms for humanitarian aid and development assistance</a:t>
            </a:r>
          </a:p>
        </p:txBody>
      </p:sp>
    </p:spTree>
    <p:extLst>
      <p:ext uri="{BB962C8B-B14F-4D97-AF65-F5344CB8AC3E}">
        <p14:creationId xmlns:p14="http://schemas.microsoft.com/office/powerpoint/2010/main" val="31207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Promote inclusive societies and inclusive development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67944" y="2541961"/>
            <a:ext cx="4771256" cy="3569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Ensure fair distribution of welfare and inclusive growth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Improve the transparency, accountability and responsiveness of institutions for good governance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Enhance inclusive decision making and support civil society activities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Ensure equal access to public infrastructure and services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3528" y="2492896"/>
            <a:ext cx="3600400" cy="3433441"/>
            <a:chOff x="0" y="0"/>
            <a:chExt cx="5667375" cy="4314825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5449399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b="1" dirty="0" smtClean="0">
                  <a:effectLst/>
                  <a:latin typeface="Calibri Light"/>
                  <a:ea typeface="Calibri"/>
                  <a:cs typeface="Arial"/>
                </a:rPr>
                <a:t>Institutional </a:t>
              </a:r>
              <a:r>
                <a:rPr lang="tr-TR" sz="1000" b="1" dirty="0">
                  <a:effectLst/>
                  <a:latin typeface="Calibri Light"/>
                  <a:ea typeface="Calibri"/>
                  <a:cs typeface="Arial"/>
                </a:rPr>
                <a:t>Quality and Governance (2014)</a:t>
              </a:r>
              <a:endParaRPr lang="en-GB" sz="1100" b="1" dirty="0">
                <a:effectLst/>
                <a:latin typeface="Calibri"/>
                <a:ea typeface="Calibri"/>
                <a:cs typeface="Arial"/>
              </a:endParaRPr>
            </a:p>
          </p:txBody>
        </p:sp>
        <p:graphicFrame>
          <p:nvGraphicFramePr>
            <p:cNvPr id="12" name="Chart 11"/>
            <p:cNvGraphicFramePr/>
            <p:nvPr/>
          </p:nvGraphicFramePr>
          <p:xfrm>
            <a:off x="0" y="333375"/>
            <a:ext cx="5667375" cy="39814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312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2"/>
            </a:pPr>
            <a:r>
              <a:rPr lang="en-GB" sz="24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Strengthen </a:t>
            </a:r>
            <a:r>
              <a:rPr lang="en-GB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social capital, mediation and </a:t>
            </a:r>
            <a:r>
              <a:rPr lang="en-GB" sz="24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partnership</a:t>
            </a:r>
            <a:endParaRPr lang="en-GB" sz="24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1560" y="2708920"/>
            <a:ext cx="3133725" cy="3637410"/>
            <a:chOff x="0" y="191640"/>
            <a:chExt cx="3133725" cy="3637410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0" y="191640"/>
              <a:ext cx="3133725" cy="322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b="1" dirty="0" smtClean="0">
                  <a:effectLst/>
                  <a:latin typeface="Calibri Light"/>
                  <a:ea typeface="Calibri"/>
                  <a:cs typeface="Arial"/>
                </a:rPr>
                <a:t>Conflict </a:t>
              </a:r>
              <a:r>
                <a:rPr lang="tr-TR" sz="1000" b="1" dirty="0">
                  <a:effectLst/>
                  <a:latin typeface="Calibri Light"/>
                  <a:ea typeface="Calibri"/>
                  <a:cs typeface="Arial"/>
                </a:rPr>
                <a:t>Vulnerability Index, Levels of Fragility (2015)</a:t>
              </a:r>
              <a:endParaRPr lang="en-GB" sz="1100" b="1" dirty="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0" y="3390900"/>
              <a:ext cx="31337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900" i="1">
                  <a:effectLst/>
                  <a:latin typeface="Calibri Light"/>
                  <a:ea typeface="Calibri"/>
                  <a:cs typeface="Arial"/>
                </a:rPr>
                <a:t>Source:</a:t>
              </a:r>
              <a:r>
                <a:rPr lang="en-GB" sz="900">
                  <a:effectLst/>
                  <a:latin typeface="Calibri Light"/>
                  <a:ea typeface="Calibri"/>
                  <a:cs typeface="Arial"/>
                </a:rPr>
                <a:t> SESRIC staff calculation based on The Fund for Peace FSI Index.</a:t>
              </a:r>
              <a:endParaRPr lang="en-GB" sz="1100">
                <a:effectLst/>
                <a:latin typeface="Calibri"/>
                <a:ea typeface="Calibri"/>
                <a:cs typeface="Arial"/>
              </a:endParaRPr>
            </a:p>
          </p:txBody>
        </p:sp>
        <p:graphicFrame>
          <p:nvGraphicFramePr>
            <p:cNvPr id="7" name="Chart 6"/>
            <p:cNvGraphicFramePr/>
            <p:nvPr/>
          </p:nvGraphicFramePr>
          <p:xfrm>
            <a:off x="0" y="514350"/>
            <a:ext cx="3133725" cy="2857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4067944" y="2708920"/>
            <a:ext cx="4771256" cy="35696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Strengthen social capital and eliminate discrimination of people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Improve local and institutional capacity for conflict prevention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Ensure effective mediation for peacebuilding and post-conflict recovery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Encourage volunteerism for a sense of common obligation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Promote regional partnership for cooperation</a:t>
            </a:r>
            <a:endParaRPr lang="en-GB" sz="20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43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717011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3"/>
            </a:pP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Invest in human capital and facilitate social mobility</a:t>
            </a:r>
            <a:endParaRPr lang="en-GB" sz="2400" u="sng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11960" y="2492896"/>
            <a:ext cx="3890396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Strengthen health systems for resilience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Improve accessibility and quality of education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Invest in skills development and enhance employability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Address the challenges of </a:t>
            </a:r>
            <a:r>
              <a:rPr lang="en-GB" sz="2000" b="1" dirty="0" smtClean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youth</a:t>
            </a:r>
            <a:r>
              <a:rPr lang="tr-TR" sz="2000" b="1" dirty="0" smtClean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and </a:t>
            </a:r>
            <a:r>
              <a:rPr lang="en-GB" sz="2000" b="1" dirty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disadvantaged groups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83568" y="2251707"/>
            <a:ext cx="2746963" cy="4345645"/>
            <a:chOff x="-102071" y="3042315"/>
            <a:chExt cx="2911938" cy="5098244"/>
          </a:xfrm>
        </p:grpSpPr>
        <p:grpSp>
          <p:nvGrpSpPr>
            <p:cNvPr id="15" name="Group 14"/>
            <p:cNvGrpSpPr/>
            <p:nvPr/>
          </p:nvGrpSpPr>
          <p:grpSpPr>
            <a:xfrm>
              <a:off x="-102071" y="5661251"/>
              <a:ext cx="2759019" cy="2479308"/>
              <a:chOff x="2865636" y="3589862"/>
              <a:chExt cx="2759830" cy="2911018"/>
            </a:xfrm>
          </p:grpSpPr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2865636" y="3589862"/>
                <a:ext cx="2303253" cy="346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Bef>
                    <a:spcPts val="300"/>
                  </a:spcBef>
                  <a:spcAft>
                    <a:spcPts val="600"/>
                  </a:spcAft>
                </a:pPr>
                <a:r>
                  <a:rPr lang="en-GB" sz="1000" b="1" dirty="0" smtClean="0">
                    <a:effectLst/>
                    <a:latin typeface="Calibri Light"/>
                    <a:ea typeface="Calibri"/>
                    <a:cs typeface="Arial"/>
                  </a:rPr>
                  <a:t>Skills </a:t>
                </a:r>
                <a:r>
                  <a:rPr lang="en-GB" sz="1000" b="1" dirty="0">
                    <a:effectLst/>
                    <a:latin typeface="Calibri Light"/>
                    <a:ea typeface="Calibri"/>
                    <a:cs typeface="Arial"/>
                  </a:rPr>
                  <a:t>Levels</a:t>
                </a:r>
                <a:endParaRPr lang="en-GB" sz="1100" b="1" dirty="0">
                  <a:effectLst/>
                  <a:latin typeface="Calibri"/>
                  <a:ea typeface="Calibri"/>
                  <a:cs typeface="Arial"/>
                </a:endParaRPr>
              </a:p>
            </p:txBody>
          </p:sp>
          <p:graphicFrame>
            <p:nvGraphicFramePr>
              <p:cNvPr id="20" name="Chart 19"/>
              <p:cNvGraphicFramePr/>
              <p:nvPr>
                <p:extLst>
                  <p:ext uri="{D42A27DB-BD31-4B8C-83A1-F6EECF244321}">
                    <p14:modId xmlns:p14="http://schemas.microsoft.com/office/powerpoint/2010/main" val="1541895"/>
                  </p:ext>
                </p:extLst>
              </p:nvPr>
            </p:nvGraphicFramePr>
            <p:xfrm>
              <a:off x="2890892" y="3754214"/>
              <a:ext cx="2734574" cy="274666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  <p:grpSp>
          <p:nvGrpSpPr>
            <p:cNvPr id="11" name="Group 10"/>
            <p:cNvGrpSpPr/>
            <p:nvPr/>
          </p:nvGrpSpPr>
          <p:grpSpPr>
            <a:xfrm>
              <a:off x="42063" y="3042315"/>
              <a:ext cx="2767804" cy="2482421"/>
              <a:chOff x="-78706" y="-2599790"/>
              <a:chExt cx="2767804" cy="2482818"/>
            </a:xfrm>
          </p:grpSpPr>
          <p:graphicFrame>
            <p:nvGraphicFramePr>
              <p:cNvPr id="12" name="Chart 11"/>
              <p:cNvGraphicFramePr/>
              <p:nvPr>
                <p:extLst>
                  <p:ext uri="{D42A27DB-BD31-4B8C-83A1-F6EECF244321}">
                    <p14:modId xmlns:p14="http://schemas.microsoft.com/office/powerpoint/2010/main" val="2765925305"/>
                  </p:ext>
                </p:extLst>
              </p:nvPr>
            </p:nvGraphicFramePr>
            <p:xfrm>
              <a:off x="-45475" y="-2454731"/>
              <a:ext cx="2734573" cy="233775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-78706" y="-2599790"/>
                <a:ext cx="2302510" cy="2950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Bef>
                    <a:spcPts val="300"/>
                  </a:spcBef>
                  <a:spcAft>
                    <a:spcPts val="600"/>
                  </a:spcAft>
                </a:pPr>
                <a:r>
                  <a:rPr lang="en-GB" sz="1000" b="1" dirty="0" smtClean="0">
                    <a:effectLst/>
                    <a:latin typeface="Calibri Light"/>
                    <a:ea typeface="Calibri"/>
                    <a:cs typeface="Arial"/>
                  </a:rPr>
                  <a:t>Literacy </a:t>
                </a:r>
                <a:r>
                  <a:rPr lang="en-GB" sz="1000" b="1" dirty="0">
                    <a:effectLst/>
                    <a:latin typeface="Calibri Light"/>
                    <a:ea typeface="Calibri"/>
                    <a:cs typeface="Arial"/>
                  </a:rPr>
                  <a:t>Rates</a:t>
                </a:r>
                <a:endParaRPr lang="en-GB" sz="1100" b="1" dirty="0">
                  <a:effectLst/>
                  <a:latin typeface="Calibri"/>
                  <a:ea typeface="Calibri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62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4"/>
            </a:pP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Intensify disaster risk reduction and management practices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67944" y="2420888"/>
            <a:ext cx="4771256" cy="3857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Expedite the efforts for climate change adaptation 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Adopt a policy shift from response to prevention and mitigation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Integrate disaster risk management concerns into national development planning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Strengthen the capacity of the institutions for disaster risk management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Improve strategic planning for response and recovery, and invest in local capacities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11560" y="2420888"/>
            <a:ext cx="3181349" cy="3857675"/>
            <a:chOff x="0" y="0"/>
            <a:chExt cx="3400425" cy="3057525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2609850" cy="334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100" b="1" dirty="0" smtClean="0">
                  <a:effectLst/>
                  <a:latin typeface="Calibri Light"/>
                  <a:ea typeface="Calibri"/>
                  <a:cs typeface="Arial"/>
                </a:rPr>
                <a:t>Vulnerability </a:t>
              </a:r>
              <a:r>
                <a:rPr lang="en-GB" sz="1100" b="1" dirty="0">
                  <a:effectLst/>
                  <a:latin typeface="Calibri Light"/>
                  <a:ea typeface="Calibri"/>
                  <a:cs typeface="Arial"/>
                </a:rPr>
                <a:t>to Disasters</a:t>
              </a:r>
              <a:endParaRPr lang="en-GB" sz="1100" b="1" dirty="0">
                <a:effectLst/>
                <a:latin typeface="Calibri"/>
                <a:ea typeface="Calibri"/>
                <a:cs typeface="Arial"/>
              </a:endParaRPr>
            </a:p>
          </p:txBody>
        </p:sp>
        <p:graphicFrame>
          <p:nvGraphicFramePr>
            <p:cNvPr id="12" name="Chart 11"/>
            <p:cNvGraphicFramePr/>
            <p:nvPr/>
          </p:nvGraphicFramePr>
          <p:xfrm>
            <a:off x="47625" y="314325"/>
            <a:ext cx="33528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232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Five Sets of Actions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5"/>
            </a:pP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Mobilize innovative financing mechanisms for humanitarian aid and development assistance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67944" y="2492896"/>
            <a:ext cx="4771256" cy="35696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Improve aid effectiveness and reduce aid dependency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Develop alternative financial mechanisms for building resilience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Utilize Islamic social finance for humanitarian aid and development </a:t>
            </a:r>
            <a:r>
              <a:rPr lang="en-GB" sz="2000" b="1" dirty="0" smtClean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assistance</a:t>
            </a:r>
            <a:endParaRPr lang="tr-TR" sz="2000" b="1" dirty="0" smtClean="0">
              <a:solidFill>
                <a:srgbClr val="C00000"/>
              </a:solidFill>
              <a:latin typeface="Calibri Light"/>
              <a:ea typeface="Calibri"/>
              <a:cs typeface="Arial"/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alphaLcParenR"/>
            </a:pPr>
            <a:r>
              <a:rPr lang="en-GB" sz="2000" b="1" dirty="0" smtClean="0">
                <a:solidFill>
                  <a:srgbClr val="C00000"/>
                </a:solidFill>
                <a:latin typeface="Calibri Light"/>
                <a:ea typeface="Calibri"/>
                <a:cs typeface="Arial"/>
              </a:rPr>
              <a:t>Strengthen </a:t>
            </a:r>
            <a:r>
              <a:rPr lang="en-GB" sz="2000" b="1" dirty="0" smtClean="0">
                <a:solidFill>
                  <a:srgbClr val="C00000"/>
                </a:solidFill>
                <a:effectLst/>
                <a:latin typeface="Calibri Light"/>
                <a:ea typeface="Calibri"/>
                <a:cs typeface="Arial"/>
              </a:rPr>
              <a:t>collaboration between OIC and the UN Institutions on Islamic social finance for humanitarian actions</a:t>
            </a:r>
            <a:endParaRPr lang="tr-TR" sz="2000" b="1" dirty="0" smtClean="0">
              <a:solidFill>
                <a:srgbClr val="C00000"/>
              </a:solidFill>
              <a:effectLst/>
              <a:latin typeface="Calibri Light"/>
              <a:ea typeface="Calibri"/>
              <a:cs typeface="Arial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7544" y="2492896"/>
            <a:ext cx="3240360" cy="3569643"/>
            <a:chOff x="0" y="-250267"/>
            <a:chExt cx="4092001" cy="3042677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0" y="-250267"/>
              <a:ext cx="4092001" cy="370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5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/>
                  <a:cs typeface="Times New Roman"/>
                </a:rPr>
                <a:t>Humanitarian </a:t>
              </a:r>
              <a:r>
                <a:rPr lang="en-GB" sz="105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/>
                  <a:cs typeface="Times New Roman"/>
                </a:rPr>
                <a:t>Response Plans 2015</a:t>
              </a:r>
              <a:endParaRPr lang="en-GB" sz="1200" b="1" dirty="0">
                <a:effectLst/>
                <a:latin typeface="Calibri Light" panose="020F0302020204030204" pitchFamily="34" charset="0"/>
                <a:ea typeface="Calibri"/>
                <a:cs typeface="Arial"/>
              </a:endParaRPr>
            </a:p>
          </p:txBody>
        </p:sp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:p14="http://schemas.microsoft.com/office/powerpoint/2010/main" val="3172080326"/>
                </p:ext>
              </p:extLst>
            </p:nvPr>
          </p:nvGraphicFramePr>
          <p:xfrm>
            <a:off x="0" y="51605"/>
            <a:ext cx="3864634" cy="27408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0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Call for Accelarated Action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GB" sz="2400" u="sng" dirty="0">
                <a:solidFill>
                  <a:srgbClr val="002060"/>
                </a:solidFill>
                <a:latin typeface="Calibri Light" panose="020F0302020204030204" pitchFamily="34" charset="0"/>
              </a:rPr>
              <a:t>The proposed remedies for reducing vulnerabilities and building resilience in OIC </a:t>
            </a: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countries</a:t>
            </a:r>
            <a:r>
              <a:rPr lang="tr-TR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 </a:t>
            </a:r>
            <a:r>
              <a:rPr lang="en-GB" sz="2400" u="sng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are </a:t>
            </a:r>
            <a:r>
              <a:rPr lang="en-GB" sz="2400" b="1" u="sng" dirty="0">
                <a:solidFill>
                  <a:srgbClr val="002060"/>
                </a:solidFill>
                <a:latin typeface="Calibri Light" panose="020F0302020204030204" pitchFamily="34" charset="0"/>
              </a:rPr>
              <a:t>mostly long-term solutions </a:t>
            </a:r>
            <a:r>
              <a:rPr lang="en-GB" sz="2400" u="sng" dirty="0">
                <a:solidFill>
                  <a:srgbClr val="002060"/>
                </a:solidFill>
                <a:latin typeface="Calibri Light" panose="020F0302020204030204" pitchFamily="34" charset="0"/>
              </a:rPr>
              <a:t>to humanitarian crises</a:t>
            </a:r>
            <a:endParaRPr lang="en-GB" sz="2400" u="sng" dirty="0" smtClean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2492896"/>
            <a:ext cx="8299648" cy="3569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1800" dirty="0" smtClean="0">
                <a:solidFill>
                  <a:srgbClr val="002060"/>
                </a:solidFill>
              </a:rPr>
              <a:t>These solutions can be better realized if </a:t>
            </a:r>
            <a:r>
              <a:rPr lang="en-GB" sz="1800" b="1" dirty="0" smtClean="0">
                <a:solidFill>
                  <a:srgbClr val="002060"/>
                </a:solidFill>
              </a:rPr>
              <a:t>specific targets and timeframe </a:t>
            </a:r>
            <a:r>
              <a:rPr lang="en-GB" sz="1800" dirty="0" smtClean="0">
                <a:solidFill>
                  <a:srgbClr val="002060"/>
                </a:solidFill>
              </a:rPr>
              <a:t>are set. 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dirty="0" smtClean="0">
                <a:solidFill>
                  <a:srgbClr val="002060"/>
                </a:solidFill>
              </a:rPr>
              <a:t>However, there is a need for </a:t>
            </a:r>
            <a:r>
              <a:rPr lang="en-GB" sz="1800" b="1" dirty="0" smtClean="0">
                <a:solidFill>
                  <a:srgbClr val="002060"/>
                </a:solidFill>
              </a:rPr>
              <a:t>immediate action</a:t>
            </a:r>
            <a:r>
              <a:rPr lang="en-GB" sz="1800" dirty="0" smtClean="0">
                <a:solidFill>
                  <a:srgbClr val="002060"/>
                </a:solidFill>
              </a:rPr>
              <a:t>. 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b="1" dirty="0" smtClean="0">
                <a:solidFill>
                  <a:srgbClr val="002060"/>
                </a:solidFill>
              </a:rPr>
              <a:t>Multilateral </a:t>
            </a:r>
            <a:r>
              <a:rPr lang="en-GB" sz="1800" b="1" dirty="0">
                <a:solidFill>
                  <a:srgbClr val="002060"/>
                </a:solidFill>
              </a:rPr>
              <a:t>partnership </a:t>
            </a:r>
            <a:r>
              <a:rPr lang="en-GB" sz="1800" dirty="0">
                <a:solidFill>
                  <a:srgbClr val="002060"/>
                </a:solidFill>
              </a:rPr>
              <a:t>is critical for resolving discrete challenges. 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</a:rPr>
              <a:t>There is a need to build a </a:t>
            </a:r>
            <a:r>
              <a:rPr lang="en-GB" sz="1800" b="1" dirty="0">
                <a:solidFill>
                  <a:srgbClr val="002060"/>
                </a:solidFill>
              </a:rPr>
              <a:t>new cooperation paradigm </a:t>
            </a:r>
            <a:r>
              <a:rPr lang="en-GB" sz="1800" dirty="0">
                <a:solidFill>
                  <a:srgbClr val="002060"/>
                </a:solidFill>
              </a:rPr>
              <a:t>of interdependent relationships</a:t>
            </a:r>
            <a:r>
              <a:rPr lang="en-GB" sz="1800" dirty="0" smtClean="0">
                <a:solidFill>
                  <a:srgbClr val="002060"/>
                </a:solidFill>
              </a:rPr>
              <a:t>.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2060"/>
                </a:solidFill>
              </a:rPr>
              <a:t>Exit strategies </a:t>
            </a:r>
            <a:r>
              <a:rPr lang="en-GB" sz="1800" dirty="0">
                <a:solidFill>
                  <a:srgbClr val="002060"/>
                </a:solidFill>
              </a:rPr>
              <a:t>should be developed to prevent </a:t>
            </a:r>
            <a:r>
              <a:rPr lang="en-GB" sz="1800" dirty="0" smtClean="0">
                <a:solidFill>
                  <a:srgbClr val="002060"/>
                </a:solidFill>
              </a:rPr>
              <a:t>protraction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</a:rPr>
              <a:t>Embarking on </a:t>
            </a:r>
            <a:r>
              <a:rPr lang="en-GB" sz="1800" b="1" dirty="0">
                <a:solidFill>
                  <a:srgbClr val="002060"/>
                </a:solidFill>
              </a:rPr>
              <a:t>own potential </a:t>
            </a:r>
            <a:r>
              <a:rPr lang="en-GB" sz="1800" dirty="0">
                <a:solidFill>
                  <a:srgbClr val="002060"/>
                </a:solidFill>
              </a:rPr>
              <a:t>to solve own problems could be highly </a:t>
            </a:r>
            <a:r>
              <a:rPr lang="en-GB" sz="1800" dirty="0" smtClean="0">
                <a:solidFill>
                  <a:srgbClr val="002060"/>
                </a:solidFill>
              </a:rPr>
              <a:t>effective</a:t>
            </a:r>
            <a:endParaRPr lang="tr-TR" sz="1800" dirty="0" smtClean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800" b="1" dirty="0">
                <a:solidFill>
                  <a:srgbClr val="002060"/>
                </a:solidFill>
              </a:rPr>
              <a:t>Everyone</a:t>
            </a:r>
            <a:r>
              <a:rPr lang="en-GB" sz="1800" dirty="0">
                <a:solidFill>
                  <a:srgbClr val="002060"/>
                </a:solidFill>
              </a:rPr>
              <a:t> has a role to play</a:t>
            </a:r>
            <a:endParaRPr lang="tr-TR" sz="1800" dirty="0" smtClean="0">
              <a:solidFill>
                <a:srgbClr val="002060"/>
              </a:solidFill>
              <a:effectLst/>
              <a:latin typeface="Calibri Light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86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85" y="4929187"/>
            <a:ext cx="7772400" cy="1362075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dISCUSSIONS</a:t>
            </a:r>
            <a:endParaRPr lang="en-GB" sz="48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94685" y="3429000"/>
            <a:ext cx="7772400" cy="1242367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Thank you for your attention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260648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cap="small" dirty="0" smtClean="0">
                <a:solidFill>
                  <a:srgbClr val="002060"/>
                </a:solidFill>
                <a:latin typeface="Calibri Light"/>
                <a:ea typeface="Calibri"/>
                <a:cs typeface="Times New Roman"/>
              </a:rPr>
              <a:t>Humanitarian Crises in OIC Countries:</a:t>
            </a:r>
            <a:r>
              <a:rPr lang="en-GB" sz="1100" dirty="0" smtClean="0">
                <a:ea typeface="Calibri"/>
                <a:cs typeface="Arial"/>
              </a:rPr>
              <a:t/>
            </a:r>
            <a:br>
              <a:rPr lang="en-GB" sz="1100" dirty="0" smtClean="0">
                <a:ea typeface="Calibri"/>
                <a:cs typeface="Arial"/>
              </a:rPr>
            </a:br>
            <a:r>
              <a:rPr lang="en-GB" sz="2400" cap="small" dirty="0" smtClean="0">
                <a:solidFill>
                  <a:srgbClr val="0070C0"/>
                </a:solidFill>
                <a:latin typeface="Calibri Light"/>
                <a:ea typeface="Calibri"/>
                <a:cs typeface="Times New Roman"/>
              </a:rPr>
              <a:t>Five Remedies for Building Resilience and Reducing Vulnerabilities</a:t>
            </a:r>
            <a:endParaRPr lang="en-GB" sz="2400" dirty="0"/>
          </a:p>
        </p:txBody>
      </p:sp>
      <p:pic>
        <p:nvPicPr>
          <p:cNvPr id="1026" name="Picture 2" descr="https://upload.wikimedia.org/wikipedia/commons/8/82/Discuss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0"/>
            <a:ext cx="4401373" cy="267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Outline</a:t>
            </a:r>
            <a:endParaRPr lang="en-GB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Surge</a:t>
            </a: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 in the number of humanitarian crises in OIC countries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Increase in natural disasters and conflicts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Lack</a:t>
            </a: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 of capacity at community, national and international level to address the challenges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tr-TR" sz="2100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Significant gaps in financing humanitarian development and good governance</a:t>
            </a:r>
            <a:endParaRPr lang="en-GB" sz="2100" dirty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tr-TR" sz="28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Need</a:t>
            </a: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 for OIC countries to develop their own mechanisms to build resilience and reduce vulnerability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tr-TR" sz="2100" dirty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</a:rPr>
              <a:t>Five sets of actions for building resilince and reducing vulnerabilities</a:t>
            </a:r>
            <a:endParaRPr lang="en-GB" sz="2100" dirty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Surge in Humanitarian Crises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Number of conflicts is increasing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55576" y="2276872"/>
            <a:ext cx="7128792" cy="3448050"/>
            <a:chOff x="0" y="0"/>
            <a:chExt cx="5962650" cy="3448050"/>
          </a:xfrm>
        </p:grpSpPr>
        <p:sp>
          <p:nvSpPr>
            <p:cNvPr id="5" name="TextBox 7"/>
            <p:cNvSpPr txBox="1"/>
            <p:nvPr/>
          </p:nvSpPr>
          <p:spPr>
            <a:xfrm>
              <a:off x="0" y="0"/>
              <a:ext cx="3219450" cy="25019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r>
                <a:rPr lang="en-GB" sz="1000" dirty="0" smtClean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Conflict </a:t>
              </a:r>
              <a:r>
                <a:rPr lang="en-GB" sz="1000" dirty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Trends</a:t>
              </a:r>
              <a:endParaRPr lang="en-GB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9050" y="247650"/>
              <a:ext cx="5943600" cy="3200400"/>
              <a:chOff x="0" y="0"/>
              <a:chExt cx="7315200" cy="4086882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7315200" cy="4086882"/>
                <a:chOff x="0" y="0"/>
                <a:chExt cx="7315200" cy="4086882"/>
              </a:xfrm>
            </p:grpSpPr>
            <p:graphicFrame>
              <p:nvGraphicFramePr>
                <p:cNvPr id="14" name="Chart 13"/>
                <p:cNvGraphicFramePr/>
                <p:nvPr/>
              </p:nvGraphicFramePr>
              <p:xfrm>
                <a:off x="0" y="0"/>
                <a:ext cx="7315200" cy="36576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15" name="TextBox 18"/>
                <p:cNvSpPr txBox="1"/>
                <p:nvPr/>
              </p:nvSpPr>
              <p:spPr>
                <a:xfrm>
                  <a:off x="45961" y="3657601"/>
                  <a:ext cx="6715125" cy="429281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/>
                <a:p>
                  <a:r>
                    <a:rPr lang="en-GB" sz="900">
                      <a:solidFill>
                        <a:srgbClr val="000000"/>
                      </a:solidFill>
                      <a:effectLst/>
                      <a:latin typeface="Corbel"/>
                      <a:ea typeface="Times New Roman"/>
                      <a:cs typeface="Arial"/>
                    </a:rPr>
                    <a:t>Source: SESRIC staff calculations based on the Uppsala Conflict Database</a:t>
                  </a:r>
                  <a:endParaRPr lang="en-GB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cxnSp>
            <p:nvCxnSpPr>
              <p:cNvPr id="8" name="Straight Connector 7"/>
              <p:cNvCxnSpPr/>
              <p:nvPr/>
            </p:nvCxnSpPr>
            <p:spPr>
              <a:xfrm flipV="1">
                <a:off x="5553078" y="757238"/>
                <a:ext cx="0" cy="3048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V="1">
                <a:off x="4203656" y="19848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53"/>
              <p:cNvSpPr txBox="1"/>
              <p:nvPr/>
            </p:nvSpPr>
            <p:spPr>
              <a:xfrm>
                <a:off x="5781675" y="633413"/>
                <a:ext cx="1314452" cy="428625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r>
                  <a:rPr lang="en-GB" sz="800" i="1">
                    <a:solidFill>
                      <a:srgbClr val="C00000"/>
                    </a:solidFill>
                    <a:effectLst/>
                    <a:ea typeface="Times New Roman"/>
                    <a:cs typeface="Arial"/>
                  </a:rPr>
                  <a:t>Trend line (Non-OIC</a:t>
                </a:r>
                <a:r>
                  <a:rPr lang="en-GB" sz="800">
                    <a:solidFill>
                      <a:srgbClr val="C00000"/>
                    </a:solidFill>
                    <a:effectLst/>
                    <a:ea typeface="Times New Roman"/>
                    <a:cs typeface="Arial"/>
                  </a:rPr>
                  <a:t>)</a:t>
                </a:r>
                <a:endParaRPr lang="en-GB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5562604" y="747713"/>
                <a:ext cx="238125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54"/>
              <p:cNvSpPr txBox="1"/>
              <p:nvPr/>
            </p:nvSpPr>
            <p:spPr>
              <a:xfrm>
                <a:off x="2871539" y="2213400"/>
                <a:ext cx="1138487" cy="257174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r>
                  <a:rPr lang="en-GB" sz="800" i="1">
                    <a:solidFill>
                      <a:srgbClr val="002060"/>
                    </a:solidFill>
                    <a:effectLst/>
                    <a:ea typeface="Times New Roman"/>
                    <a:cs typeface="Arial"/>
                  </a:rPr>
                  <a:t>Trend line (OIC)</a:t>
                </a:r>
                <a:endParaRPr lang="en-GB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H="1">
                <a:off x="3946482" y="2299125"/>
                <a:ext cx="24764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039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Surge in Humanitarian Crises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2"/>
            </a:pP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Number of natural disasters is increasing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99592" y="2276872"/>
            <a:ext cx="7200800" cy="3646167"/>
            <a:chOff x="-1" y="0"/>
            <a:chExt cx="5943601" cy="3647440"/>
          </a:xfrm>
        </p:grpSpPr>
        <p:sp>
          <p:nvSpPr>
            <p:cNvPr id="17" name="TextBox 7"/>
            <p:cNvSpPr txBox="1"/>
            <p:nvPr/>
          </p:nvSpPr>
          <p:spPr>
            <a:xfrm>
              <a:off x="-1" y="0"/>
              <a:ext cx="4096663" cy="24066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r>
                <a:rPr lang="en-GB" sz="1000" dirty="0" smtClean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Total </a:t>
              </a:r>
              <a:r>
                <a:rPr lang="en-GB" sz="1000" dirty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Number of Natural Disasters over Time (1970-2014)</a:t>
              </a:r>
              <a:endParaRPr lang="en-GB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Box 2"/>
            <p:cNvSpPr txBox="1"/>
            <p:nvPr/>
          </p:nvSpPr>
          <p:spPr>
            <a:xfrm>
              <a:off x="0" y="3286125"/>
              <a:ext cx="5862955" cy="3613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r>
                <a:rPr lang="en-GB" sz="90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Source: SESRIC staff calculations based on EM-DAT: The OFDA/CRED International Disaster Database</a:t>
              </a:r>
              <a:endParaRPr lang="en-GB" sz="1200"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218831051"/>
                </p:ext>
              </p:extLst>
            </p:nvPr>
          </p:nvGraphicFramePr>
          <p:xfrm>
            <a:off x="0" y="247650"/>
            <a:ext cx="5943600" cy="3009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816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Surge in Humanitarian Crises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3"/>
            </a:pP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Number of displaced people is increasing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5576" y="2434052"/>
            <a:ext cx="7632848" cy="3731252"/>
            <a:chOff x="0" y="0"/>
            <a:chExt cx="6114415" cy="3057525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1"/>
              <a:ext cx="2981325" cy="3057508"/>
              <a:chOff x="-66675" y="-161924"/>
              <a:chExt cx="2981949" cy="305750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0" y="247650"/>
                <a:ext cx="2915259" cy="2647934"/>
                <a:chOff x="0" y="0"/>
                <a:chExt cx="2915259" cy="2647934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0" y="0"/>
                  <a:ext cx="2914650" cy="2362200"/>
                  <a:chOff x="0" y="0"/>
                  <a:chExt cx="2914650" cy="2362200"/>
                </a:xfrm>
              </p:grpSpPr>
              <p:graphicFrame>
                <p:nvGraphicFramePr>
                  <p:cNvPr id="22" name="Chart 21"/>
                  <p:cNvGraphicFramePr/>
                  <p:nvPr/>
                </p:nvGraphicFramePr>
                <p:xfrm>
                  <a:off x="0" y="0"/>
                  <a:ext cx="2914650" cy="23622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885825" y="123825"/>
                    <a:ext cx="685800" cy="638175"/>
                    <a:chOff x="0" y="0"/>
                    <a:chExt cx="685800" cy="638175"/>
                  </a:xfrm>
                </p:grpSpPr>
                <p:sp>
                  <p:nvSpPr>
                    <p:cNvPr id="24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825" y="0"/>
                      <a:ext cx="485775" cy="257175"/>
                    </a:xfrm>
                    <a:prstGeom prst="rect">
                      <a:avLst/>
                    </a:prstGeom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Total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p:txBody>
                </p:sp>
                <p:sp>
                  <p:nvSpPr>
                    <p:cNvPr id="25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09575"/>
                      <a:ext cx="685800" cy="228600"/>
                    </a:xfrm>
                    <a:prstGeom prst="rect">
                      <a:avLst/>
                    </a:prstGeom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9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Only 2014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p:txBody>
                </p:sp>
              </p:grpSp>
            </p:grpSp>
            <p:sp>
              <p:nvSpPr>
                <p:cNvPr id="2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0" y="2361655"/>
                  <a:ext cx="2915259" cy="286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"/>
                      <a:ea typeface="Calibri"/>
                      <a:cs typeface="Arial"/>
                    </a:rPr>
                    <a:t>Source: Internal Displacement Monitoring Centre (IDMC)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</p:grpSp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-66675" y="-161924"/>
                <a:ext cx="2981949" cy="423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Bef>
                    <a:spcPts val="300"/>
                  </a:spcBef>
                  <a:spcAft>
                    <a:spcPts val="600"/>
                  </a:spcAft>
                </a:pPr>
                <a:r>
                  <a:rPr lang="en-GB" sz="1000" b="1" dirty="0" smtClean="0">
                    <a:effectLst/>
                    <a:latin typeface="Calibri"/>
                    <a:ea typeface="Calibri"/>
                    <a:cs typeface="Arial"/>
                  </a:rPr>
                  <a:t>Total </a:t>
                </a:r>
                <a:r>
                  <a:rPr lang="en-GB" sz="1000" b="1" dirty="0">
                    <a:effectLst/>
                    <a:latin typeface="Calibri"/>
                    <a:ea typeface="Calibri"/>
                    <a:cs typeface="Arial"/>
                  </a:rPr>
                  <a:t>Displacement in OIC and Non-OIC Countries</a:t>
                </a:r>
                <a:endParaRPr lang="en-GB" sz="1200" b="1" dirty="0">
                  <a:effectLst/>
                  <a:latin typeface="Calibri"/>
                  <a:ea typeface="Calibri"/>
                  <a:cs typeface="Arial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981325" y="0"/>
              <a:ext cx="3133090" cy="2771775"/>
              <a:chOff x="0" y="-405349"/>
              <a:chExt cx="4467225" cy="2683938"/>
            </a:xfrm>
          </p:grpSpPr>
          <p:graphicFrame>
            <p:nvGraphicFramePr>
              <p:cNvPr id="12" name="Chart 11"/>
              <p:cNvGraphicFramePr/>
              <p:nvPr/>
            </p:nvGraphicFramePr>
            <p:xfrm>
              <a:off x="0" y="-8753"/>
              <a:ext cx="4467225" cy="228734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19050" y="-405349"/>
                <a:ext cx="4448175" cy="409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Bef>
                    <a:spcPts val="300"/>
                  </a:spcBef>
                  <a:spcAft>
                    <a:spcPts val="600"/>
                  </a:spcAft>
                </a:pPr>
                <a:r>
                  <a:rPr lang="en-GB" sz="1000" b="1" dirty="0" smtClean="0">
                    <a:effectLst/>
                    <a:latin typeface="Calibri"/>
                    <a:ea typeface="Calibri"/>
                    <a:cs typeface="Arial"/>
                  </a:rPr>
                  <a:t>Total </a:t>
                </a:r>
                <a:r>
                  <a:rPr lang="en-GB" sz="1000" b="1" dirty="0">
                    <a:effectLst/>
                    <a:latin typeface="Calibri"/>
                    <a:ea typeface="Calibri"/>
                    <a:cs typeface="Arial"/>
                  </a:rPr>
                  <a:t>Internally Displaced Persons (IDPs) Protected/Assisted by UNHCR</a:t>
                </a:r>
                <a:endParaRPr lang="en-GB" sz="1200" b="1" dirty="0">
                  <a:effectLst/>
                  <a:latin typeface="Calibri"/>
                  <a:ea typeface="Calibri"/>
                  <a:cs typeface="Arial"/>
                </a:endParaRPr>
              </a:p>
            </p:txBody>
          </p: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2981325" y="2771775"/>
              <a:ext cx="257048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900">
                  <a:effectLst/>
                  <a:latin typeface="Calibri"/>
                  <a:ea typeface="Calibri"/>
                  <a:cs typeface="Arial"/>
                </a:rPr>
                <a:t>Source: UNHCR</a:t>
              </a:r>
              <a:endParaRPr lang="en-GB" sz="1100">
                <a:effectLst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8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Lack of Capacity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/>
            </a:pP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Lack of good governance and more fragile states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9552" y="2276872"/>
            <a:ext cx="2837815" cy="3557270"/>
            <a:chOff x="-66670" y="9531"/>
            <a:chExt cx="2838450" cy="3559362"/>
          </a:xfrm>
        </p:grpSpPr>
        <p:sp>
          <p:nvSpPr>
            <p:cNvPr id="5" name="TextBox 7"/>
            <p:cNvSpPr txBox="1"/>
            <p:nvPr/>
          </p:nvSpPr>
          <p:spPr>
            <a:xfrm>
              <a:off x="-66670" y="9531"/>
              <a:ext cx="2838450" cy="39306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r>
                <a:rPr lang="en-GB" sz="1000" b="1" dirty="0" smtClean="0">
                  <a:solidFill>
                    <a:srgbClr val="000000"/>
                  </a:solidFill>
                  <a:effectLst/>
                  <a:latin typeface="Calibri Light"/>
                  <a:ea typeface="Times New Roman"/>
                  <a:cs typeface="Arial"/>
                </a:rPr>
                <a:t>The </a:t>
              </a:r>
              <a:r>
                <a:rPr lang="en-GB" sz="1000" b="1" dirty="0">
                  <a:solidFill>
                    <a:srgbClr val="000000"/>
                  </a:solidFill>
                  <a:effectLst/>
                  <a:latin typeface="Calibri Light"/>
                  <a:ea typeface="Times New Roman"/>
                  <a:cs typeface="Arial"/>
                </a:rPr>
                <a:t>Worldwide Governance Indicator, Government Effectiveness</a:t>
              </a:r>
              <a:endParaRPr lang="en-GB" sz="1200" b="1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9525" y="390525"/>
              <a:ext cx="2752726" cy="3178368"/>
              <a:chOff x="0" y="0"/>
              <a:chExt cx="5943600" cy="4111487"/>
            </a:xfrm>
          </p:grpSpPr>
          <p:sp>
            <p:nvSpPr>
              <p:cNvPr id="7" name="TextBox 2"/>
              <p:cNvSpPr txBox="1"/>
              <p:nvPr/>
            </p:nvSpPr>
            <p:spPr>
              <a:xfrm>
                <a:off x="19048" y="3622287"/>
                <a:ext cx="5803851" cy="48920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r>
                  <a:rPr lang="en-GB" sz="900">
                    <a:solidFill>
                      <a:srgbClr val="000000"/>
                    </a:solidFill>
                    <a:effectLst/>
                    <a:latin typeface="Calibri Light"/>
                    <a:ea typeface="Times New Roman"/>
                    <a:cs typeface="Arial"/>
                  </a:rPr>
                  <a:t>Source: SESRIC staff calculations based on the World Governance Indicators, 2015 Update</a:t>
                </a:r>
                <a:endParaRPr lang="en-GB" sz="1200">
                  <a:effectLst/>
                  <a:latin typeface="Times New Roman"/>
                  <a:ea typeface="Times New Roman"/>
                </a:endParaRPr>
              </a:p>
            </p:txBody>
          </p:sp>
          <p:graphicFrame>
            <p:nvGraphicFramePr>
              <p:cNvPr id="8" name="Chart 7"/>
              <p:cNvGraphicFramePr/>
              <p:nvPr/>
            </p:nvGraphicFramePr>
            <p:xfrm>
              <a:off x="0" y="0"/>
              <a:ext cx="5943600" cy="3657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</p:grpSp>
      <p:grpSp>
        <p:nvGrpSpPr>
          <p:cNvPr id="9" name="Group 8"/>
          <p:cNvGrpSpPr/>
          <p:nvPr/>
        </p:nvGrpSpPr>
        <p:grpSpPr>
          <a:xfrm>
            <a:off x="4067944" y="2276872"/>
            <a:ext cx="4608512" cy="3407011"/>
            <a:chOff x="0" y="247650"/>
            <a:chExt cx="3657600" cy="275272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541"/>
            <a:stretch/>
          </p:blipFill>
          <p:spPr bwMode="auto">
            <a:xfrm>
              <a:off x="0" y="552450"/>
              <a:ext cx="3657600" cy="2447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28575" y="247650"/>
              <a:ext cx="3619500" cy="225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50" b="1" dirty="0" smtClean="0">
                  <a:effectLst/>
                  <a:latin typeface="Calibri Light" panose="020F0302020204030204" pitchFamily="34" charset="0"/>
                  <a:ea typeface="Calibri"/>
                  <a:cs typeface="Arial"/>
                </a:rPr>
                <a:t>Distribution </a:t>
              </a:r>
              <a:r>
                <a:rPr lang="en-GB" sz="1050" b="1" dirty="0">
                  <a:effectLst/>
                  <a:latin typeface="Calibri Light" panose="020F0302020204030204" pitchFamily="34" charset="0"/>
                  <a:ea typeface="Calibri"/>
                  <a:cs typeface="Arial"/>
                </a:rPr>
                <a:t>of Fragile State Index, 2015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Lack of Capacity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2"/>
            </a:pPr>
            <a:r>
              <a:rPr lang="tr-TR" sz="2800" dirty="0">
                <a:solidFill>
                  <a:srgbClr val="002060"/>
                </a:solidFill>
                <a:latin typeface="Calibri Light" panose="020F0302020204030204" pitchFamily="34" charset="0"/>
              </a:rPr>
              <a:t>Lower levels of human development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4899" y="2204864"/>
            <a:ext cx="6923485" cy="4104456"/>
            <a:chOff x="0" y="47625"/>
            <a:chExt cx="5762625" cy="3543300"/>
          </a:xfrm>
        </p:grpSpPr>
        <p:sp>
          <p:nvSpPr>
            <p:cNvPr id="10" name="TextBox 7"/>
            <p:cNvSpPr txBox="1"/>
            <p:nvPr/>
          </p:nvSpPr>
          <p:spPr>
            <a:xfrm>
              <a:off x="0" y="47625"/>
              <a:ext cx="4591050" cy="2978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r>
                <a:rPr lang="en-GB" sz="1100" b="1" dirty="0" smtClean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Human </a:t>
              </a:r>
              <a:r>
                <a:rPr lang="en-GB" sz="1100" b="1" dirty="0">
                  <a:solidFill>
                    <a:srgbClr val="000000"/>
                  </a:solidFill>
                  <a:effectLst/>
                  <a:latin typeface="Corbel"/>
                  <a:ea typeface="Times New Roman"/>
                  <a:cs typeface="Arial"/>
                </a:rPr>
                <a:t>Development Index</a:t>
              </a:r>
              <a:endParaRPr lang="en-GB" sz="1200" b="1" dirty="0">
                <a:effectLst/>
                <a:latin typeface="Times New Roman"/>
                <a:ea typeface="Times New Roman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6700"/>
              <a:ext cx="5762625" cy="332422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087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Lack of Capacity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571500" lvl="0" indent="-571500">
              <a:spcAft>
                <a:spcPts val="1200"/>
              </a:spcAft>
              <a:buFont typeface="+mj-lt"/>
              <a:buAutoNum type="romanLcPeriod" startAt="3"/>
            </a:pPr>
            <a:r>
              <a:rPr lang="tr-TR" sz="28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High welfare inequality</a:t>
            </a: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598313" y="2524470"/>
            <a:ext cx="6443741" cy="3998819"/>
            <a:chOff x="575525" y="533400"/>
            <a:chExt cx="6444400" cy="4000500"/>
          </a:xfrm>
        </p:grpSpPr>
        <p:grpSp>
          <p:nvGrpSpPr>
            <p:cNvPr id="29" name="Group 28"/>
            <p:cNvGrpSpPr/>
            <p:nvPr/>
          </p:nvGrpSpPr>
          <p:grpSpPr>
            <a:xfrm>
              <a:off x="809625" y="533400"/>
              <a:ext cx="6210300" cy="3676650"/>
              <a:chOff x="0" y="0"/>
              <a:chExt cx="6210300" cy="367665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0" y="0"/>
                <a:ext cx="6210300" cy="3676650"/>
                <a:chOff x="-38100" y="0"/>
                <a:chExt cx="6210300" cy="3676650"/>
              </a:xfrm>
            </p:grpSpPr>
            <p:sp>
              <p:nvSpPr>
                <p:cNvPr id="3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571625" y="47625"/>
                  <a:ext cx="1247775" cy="333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&gt; USD 1 million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3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247775" y="438150"/>
                  <a:ext cx="1247775" cy="333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100,000 to 1 m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3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609600" y="1038225"/>
                  <a:ext cx="1543050" cy="333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10,000 to 100,000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3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19075" y="1990725"/>
                  <a:ext cx="981075" cy="333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&lt; USD 10,000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3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171825" y="0"/>
                  <a:ext cx="990600" cy="438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1.9 trillion (23.3%)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39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324225" y="447675"/>
                  <a:ext cx="1123950" cy="4191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1.9 trillion (23.4%)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 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4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819525" y="1028700"/>
                  <a:ext cx="1152525" cy="447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2.7 trillion (33.2%)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 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4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591050" y="1981200"/>
                  <a:ext cx="990600" cy="466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USD 1.6 trillion (20.1%)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>
                      <a:effectLst/>
                      <a:latin typeface="Calibri Light"/>
                      <a:ea typeface="Calibri"/>
                      <a:cs typeface="Arial"/>
                    </a:rPr>
                    <a:t> 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4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5238750" y="2886075"/>
                  <a:ext cx="933450" cy="447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 b="1">
                      <a:effectLst/>
                      <a:latin typeface="Calibri Light"/>
                      <a:ea typeface="Calibri"/>
                      <a:cs typeface="Arial"/>
                    </a:rPr>
                    <a:t>Total wealth (% of OIC)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43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962150" y="3343275"/>
                  <a:ext cx="2428875" cy="333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 b="1">
                      <a:effectLst/>
                      <a:latin typeface="Calibri Light"/>
                      <a:ea typeface="Calibri"/>
                      <a:cs typeface="Arial"/>
                    </a:rPr>
                    <a:t>Number of adults (% of OIC population)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4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-38100" y="2933700"/>
                  <a:ext cx="781050" cy="466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Bef>
                      <a:spcPts val="300"/>
                    </a:spcBef>
                    <a:spcAft>
                      <a:spcPts val="600"/>
                    </a:spcAft>
                  </a:pPr>
                  <a:r>
                    <a:rPr lang="en-GB" sz="900" b="1">
                      <a:effectLst/>
                      <a:latin typeface="Calibri Light"/>
                      <a:ea typeface="Calibri"/>
                      <a:cs typeface="Arial"/>
                    </a:rPr>
                    <a:t>Wealth range</a:t>
                  </a:r>
                  <a:endParaRPr lang="en-GB" sz="1100"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</p:grpSp>
          <p:graphicFrame>
            <p:nvGraphicFramePr>
              <p:cNvPr id="33" name="Diagram 32"/>
              <p:cNvGraphicFramePr/>
              <p:nvPr/>
            </p:nvGraphicFramePr>
            <p:xfrm>
              <a:off x="361950" y="180975"/>
              <a:ext cx="5076825" cy="32004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575525" y="641634"/>
              <a:ext cx="1653325" cy="442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b="1" dirty="0" smtClean="0">
                  <a:effectLst/>
                  <a:latin typeface="Calibri Light"/>
                  <a:ea typeface="Calibri"/>
                  <a:cs typeface="Arial"/>
                </a:rPr>
                <a:t>Wealth </a:t>
              </a:r>
              <a:r>
                <a:rPr lang="tr-TR" sz="1000" b="1" dirty="0">
                  <a:effectLst/>
                  <a:latin typeface="Calibri Light"/>
                  <a:ea typeface="Calibri"/>
                  <a:cs typeface="Arial"/>
                </a:rPr>
                <a:t>Pyramid of OIC Countries (2014)</a:t>
              </a:r>
              <a:endParaRPr lang="en-GB" sz="1100" b="1" dirty="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895349" y="4200525"/>
              <a:ext cx="5400675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900" i="1">
                  <a:effectLst/>
                  <a:latin typeface="Calibri Light"/>
                  <a:ea typeface="Calibri"/>
                  <a:cs typeface="Arial"/>
                </a:rPr>
                <a:t>Source:</a:t>
              </a:r>
              <a:r>
                <a:rPr lang="en-GB" sz="900">
                  <a:effectLst/>
                  <a:latin typeface="Calibri Light"/>
                  <a:ea typeface="Calibri"/>
                  <a:cs typeface="Arial"/>
                </a:rPr>
                <a:t> SESRIC staff calculation based on data provided by Credit Suisse on Global Wealth for 2014.</a:t>
              </a:r>
              <a:endParaRPr lang="en-GB" sz="1100">
                <a:effectLst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2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Lack of Capacity</a:t>
            </a:r>
            <a:endParaRPr lang="en-GB" sz="4000" b="1" dirty="0">
              <a:solidFill>
                <a:srgbClr val="C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07446"/>
            <a:ext cx="8676456" cy="4525963"/>
          </a:xfrm>
        </p:spPr>
        <p:txBody>
          <a:bodyPr>
            <a:normAutofit/>
          </a:bodyPr>
          <a:lstStyle/>
          <a:p>
            <a:pPr marL="514350" lvl="0" indent="-514350">
              <a:spcAft>
                <a:spcPts val="1200"/>
              </a:spcAft>
              <a:buFont typeface="+mj-lt"/>
              <a:buAutoNum type="romanLcPeriod" startAt="4"/>
            </a:pPr>
            <a:r>
              <a:rPr lang="en-GB" sz="2400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Vulnerability vs Hazard &amp; Exposure Index in OIC Countries (2015)</a:t>
            </a:r>
          </a:p>
          <a:p>
            <a:pPr marL="571500" lvl="0" indent="-571500">
              <a:spcAft>
                <a:spcPts val="1200"/>
              </a:spcAft>
              <a:buFont typeface="+mj-lt"/>
              <a:buAutoNum type="romanLcPeriod" startAt="4"/>
            </a:pPr>
            <a:endParaRPr lang="en-GB" sz="2800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39552" y="2078942"/>
            <a:ext cx="7272808" cy="4364233"/>
            <a:chOff x="16749" y="0"/>
            <a:chExt cx="6132909" cy="3590924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9" t="6358" r="13472" b="9027"/>
            <a:stretch/>
          </p:blipFill>
          <p:spPr bwMode="auto">
            <a:xfrm>
              <a:off x="320358" y="0"/>
              <a:ext cx="5829300" cy="3295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 rot="16200000">
              <a:off x="-810656" y="1242146"/>
              <a:ext cx="2032000" cy="37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00" dirty="0">
                  <a:effectLst/>
                  <a:latin typeface="Corbel"/>
                  <a:ea typeface="Calibri"/>
                  <a:cs typeface="Arial"/>
                </a:rPr>
                <a:t>Hazard &amp; Exposure Index (2015)</a:t>
              </a:r>
              <a:endParaRPr lang="en-GB" sz="1100" dirty="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2559151" y="3295649"/>
              <a:ext cx="1679448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en-GB" sz="1000" dirty="0">
                  <a:effectLst/>
                  <a:latin typeface="Corbel"/>
                  <a:ea typeface="Calibri"/>
                  <a:cs typeface="Arial"/>
                </a:rPr>
                <a:t>Vulnerability Index (2015)</a:t>
              </a:r>
              <a:endParaRPr lang="en-GB" sz="1100" dirty="0">
                <a:effectLst/>
                <a:latin typeface="Calibri"/>
                <a:ea typeface="Calibri"/>
                <a:cs typeface="Arial"/>
              </a:endParaRPr>
            </a:p>
          </p:txBody>
        </p:sp>
      </p:grp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26025" y="6493656"/>
            <a:ext cx="4440049" cy="33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</a:pPr>
            <a:r>
              <a:rPr lang="tr-TR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Source: </a:t>
            </a:r>
            <a:r>
              <a:rPr lang="en-GB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Index for Risk Management (INFORM) , </a:t>
            </a:r>
            <a:r>
              <a:rPr lang="tr-TR" sz="900" dirty="0">
                <a:solidFill>
                  <a:srgbClr val="808080"/>
                </a:solidFill>
                <a:effectLst/>
                <a:latin typeface="Corbel"/>
                <a:ea typeface="Calibri"/>
                <a:cs typeface="Arial"/>
              </a:rPr>
              <a:t>www.inform-index.org/</a:t>
            </a:r>
            <a:endParaRPr lang="en-GB" sz="11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53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903</Words>
  <Application>Microsoft Office PowerPoint</Application>
  <PresentationFormat>On-screen Show 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Humanitarian Crises in OIC Countries: Five Remedies for Building Resilience and Reducing Vulnerabilities</vt:lpstr>
      <vt:lpstr>Outline</vt:lpstr>
      <vt:lpstr>Surge in Humanitarian Crises</vt:lpstr>
      <vt:lpstr>Surge in Humanitarian Crises</vt:lpstr>
      <vt:lpstr>Surge in Humanitarian Crises</vt:lpstr>
      <vt:lpstr>Lack of Capacity</vt:lpstr>
      <vt:lpstr>Lack of Capacity</vt:lpstr>
      <vt:lpstr>Lack of Capacity</vt:lpstr>
      <vt:lpstr>Lack of Capacity</vt:lpstr>
      <vt:lpstr>Lack of Capacity</vt:lpstr>
      <vt:lpstr>Five Sets of Actions</vt:lpstr>
      <vt:lpstr>Five Sets of Actions</vt:lpstr>
      <vt:lpstr>Five Sets of Actions</vt:lpstr>
      <vt:lpstr>Five Sets of Actions</vt:lpstr>
      <vt:lpstr>Five Sets of Actions</vt:lpstr>
      <vt:lpstr>Five Sets of Actions</vt:lpstr>
      <vt:lpstr>Call for Accelarated Action</vt:lpstr>
      <vt:lpstr>dISCUSSIONS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Humanitarian Crises in OIC Countries: Five Remedies for Building Resilience and Reducing Vulnerabilities</dc:title>
  <dc:creator>Kenan Bagci</dc:creator>
  <cp:lastModifiedBy>Mansur Boydas</cp:lastModifiedBy>
  <cp:revision>14</cp:revision>
  <dcterms:created xsi:type="dcterms:W3CDTF">2016-03-19T10:58:32Z</dcterms:created>
  <dcterms:modified xsi:type="dcterms:W3CDTF">2016-05-26T08:09:25Z</dcterms:modified>
</cp:coreProperties>
</file>