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305" r:id="rId3"/>
    <p:sldId id="258" r:id="rId4"/>
    <p:sldId id="259" r:id="rId5"/>
    <p:sldId id="276" r:id="rId6"/>
    <p:sldId id="288" r:id="rId7"/>
    <p:sldId id="289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1" r:id="rId17"/>
    <p:sldId id="322" r:id="rId18"/>
    <p:sldId id="312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>
        <p:scale>
          <a:sx n="75" d="100"/>
          <a:sy n="75" d="100"/>
        </p:scale>
        <p:origin x="-121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ndir un rectangle avec un coin diagonal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AA309A6D-C09C-4548-B29A-6CF363A7E532}" type="datetimeFigureOut">
              <a:rPr lang="fr-FR" smtClean="0"/>
              <a:pPr/>
              <a:t>31/03/2016</a:t>
            </a:fld>
            <a:endParaRPr lang="fr-BE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fr-BE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31/03/2016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31/03/2016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31/03/2016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AA309A6D-C09C-4548-B29A-6CF363A7E532}" type="datetimeFigureOut">
              <a:rPr lang="fr-FR" smtClean="0"/>
              <a:pPr/>
              <a:t>31/03/2016</a:t>
            </a:fld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31/03/2016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31/03/2016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31/03/2016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31/03/2016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AA309A6D-C09C-4548-B29A-6CF363A7E532}" type="datetimeFigureOut">
              <a:rPr lang="fr-FR" smtClean="0"/>
              <a:pPr/>
              <a:t>31/03/2016</a:t>
            </a:fld>
            <a:endParaRPr lang="fr-BE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AA309A6D-C09C-4548-B29A-6CF363A7E532}" type="datetimeFigureOut">
              <a:rPr lang="fr-FR" smtClean="0"/>
              <a:pPr/>
              <a:t>31/03/2016</a:t>
            </a:fld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fr-BE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ndir un rectangle avec un coin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fr-BE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AA309A6D-C09C-4548-B29A-6CF363A7E532}" type="datetimeFigureOut">
              <a:rPr lang="fr-FR" smtClean="0"/>
              <a:pPr/>
              <a:t>31/03/2016</a:t>
            </a:fld>
            <a:endParaRPr lang="fr-BE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979712" y="2060848"/>
            <a:ext cx="64770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An </a:t>
            </a:r>
            <a:r>
              <a:rPr lang="fr-FR" dirty="0" err="1" smtClean="0"/>
              <a:t>overview</a:t>
            </a:r>
            <a:r>
              <a:rPr lang="fr-FR" dirty="0" smtClean="0"/>
              <a:t> of the </a:t>
            </a:r>
            <a:r>
              <a:rPr lang="fr-FR" dirty="0" err="1" smtClean="0"/>
              <a:t>senegalese</a:t>
            </a:r>
            <a:r>
              <a:rPr lang="fr-FR" dirty="0" smtClean="0"/>
              <a:t> social </a:t>
            </a:r>
            <a:r>
              <a:rPr lang="fr-FR" dirty="0" err="1" smtClean="0"/>
              <a:t>security</a:t>
            </a:r>
            <a:r>
              <a:rPr lang="fr-FR" dirty="0" smtClean="0"/>
              <a:t> system</a:t>
            </a:r>
            <a:br>
              <a:rPr lang="fr-FR" dirty="0" smtClean="0"/>
            </a:b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95736" y="4221088"/>
            <a:ext cx="6705600" cy="973832"/>
          </a:xfrm>
        </p:spPr>
        <p:txBody>
          <a:bodyPr>
            <a:normAutofit fontScale="25000" lnSpcReduction="20000"/>
          </a:bodyPr>
          <a:lstStyle/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r>
              <a:rPr lang="fr-FR" sz="8000" dirty="0" smtClean="0"/>
              <a:t>By Mrs Arame NDOYE and Mr. Ndiaga NDIAYE</a:t>
            </a:r>
          </a:p>
          <a:p>
            <a:pPr algn="ctr"/>
            <a:r>
              <a:rPr lang="fr-FR" sz="8000" dirty="0" smtClean="0"/>
              <a:t>From Senegal </a:t>
            </a:r>
          </a:p>
          <a:p>
            <a:pPr algn="ctr"/>
            <a:endParaRPr lang="fr-FR" sz="8000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Cash </a:t>
            </a:r>
            <a:r>
              <a:rPr lang="fr-FR" dirty="0" err="1" smtClean="0"/>
              <a:t>maternity</a:t>
            </a:r>
            <a:r>
              <a:rPr lang="fr-FR" dirty="0" smtClean="0"/>
              <a:t> </a:t>
            </a:r>
            <a:r>
              <a:rPr lang="fr-FR" dirty="0" err="1" smtClean="0"/>
              <a:t>benefits</a:t>
            </a:r>
            <a:endParaRPr lang="fr-FR" dirty="0" smtClean="0"/>
          </a:p>
          <a:p>
            <a:pPr>
              <a:buFont typeface="Wingdings" pitchFamily="2" charset="2"/>
              <a:buChar char="Ø"/>
            </a:pPr>
            <a:r>
              <a:rPr lang="fr-FR" dirty="0" err="1" smtClean="0"/>
              <a:t>They</a:t>
            </a:r>
            <a:r>
              <a:rPr lang="fr-FR" dirty="0" smtClean="0"/>
              <a:t> </a:t>
            </a:r>
            <a:r>
              <a:rPr lang="fr-FR" dirty="0" err="1" smtClean="0"/>
              <a:t>enable</a:t>
            </a:r>
            <a:r>
              <a:rPr lang="fr-FR" dirty="0" smtClean="0"/>
              <a:t> the </a:t>
            </a:r>
            <a:r>
              <a:rPr lang="fr-FR" dirty="0" err="1" smtClean="0"/>
              <a:t>mother</a:t>
            </a:r>
            <a:r>
              <a:rPr lang="fr-FR" dirty="0" smtClean="0"/>
              <a:t> to </a:t>
            </a:r>
            <a:r>
              <a:rPr lang="fr-FR" dirty="0" err="1" smtClean="0"/>
              <a:t>keep</a:t>
            </a:r>
            <a:r>
              <a:rPr lang="fr-FR" dirty="0" smtClean="0"/>
              <a:t> </a:t>
            </a:r>
            <a:r>
              <a:rPr lang="fr-FR" dirty="0" err="1" smtClean="0"/>
              <a:t>her</a:t>
            </a:r>
            <a:r>
              <a:rPr lang="fr-FR" dirty="0" smtClean="0"/>
              <a:t> baby </a:t>
            </a:r>
            <a:r>
              <a:rPr lang="fr-FR" dirty="0" err="1" smtClean="0"/>
              <a:t>healthy</a:t>
            </a:r>
            <a:r>
              <a:rPr lang="fr-FR" dirty="0" smtClean="0"/>
              <a:t> for the </a:t>
            </a:r>
            <a:r>
              <a:rPr lang="fr-FR" dirty="0" err="1" smtClean="0"/>
              <a:t>two</a:t>
            </a:r>
            <a:r>
              <a:rPr lang="fr-FR" dirty="0" smtClean="0"/>
              <a:t>-</a:t>
            </a:r>
            <a:r>
              <a:rPr lang="fr-FR" dirty="0" err="1" smtClean="0"/>
              <a:t>year</a:t>
            </a:r>
            <a:r>
              <a:rPr lang="fr-FR" dirty="0" smtClean="0"/>
              <a:t> </a:t>
            </a:r>
            <a:r>
              <a:rPr lang="fr-FR" dirty="0" err="1" smtClean="0"/>
              <a:t>period</a:t>
            </a:r>
            <a:r>
              <a:rPr lang="fr-FR" dirty="0" smtClean="0"/>
              <a:t> </a:t>
            </a:r>
            <a:r>
              <a:rPr lang="fr-FR" dirty="0" err="1" smtClean="0"/>
              <a:t>following</a:t>
            </a:r>
            <a:r>
              <a:rPr lang="fr-FR" dirty="0" smtClean="0"/>
              <a:t> </a:t>
            </a:r>
            <a:r>
              <a:rPr lang="fr-FR" dirty="0" err="1" smtClean="0"/>
              <a:t>it’s</a:t>
            </a:r>
            <a:r>
              <a:rPr lang="fr-FR" dirty="0" smtClean="0"/>
              <a:t> </a:t>
            </a:r>
            <a:r>
              <a:rPr lang="fr-FR" dirty="0" err="1" smtClean="0"/>
              <a:t>birth</a:t>
            </a:r>
            <a:r>
              <a:rPr lang="fr-FR" dirty="0" smtClean="0"/>
              <a:t>. All non </a:t>
            </a:r>
            <a:r>
              <a:rPr lang="fr-FR" dirty="0" err="1" smtClean="0"/>
              <a:t>career</a:t>
            </a:r>
            <a:r>
              <a:rPr lang="fr-FR" dirty="0" smtClean="0"/>
              <a:t> </a:t>
            </a:r>
            <a:r>
              <a:rPr lang="fr-FR" dirty="0" err="1" smtClean="0"/>
              <a:t>women</a:t>
            </a:r>
            <a:r>
              <a:rPr lang="fr-FR" dirty="0" smtClean="0"/>
              <a:t> </a:t>
            </a:r>
            <a:r>
              <a:rPr lang="fr-FR" dirty="0" err="1" smtClean="0"/>
              <a:t>maried</a:t>
            </a:r>
            <a:r>
              <a:rPr lang="fr-FR" dirty="0" smtClean="0"/>
              <a:t> to a </a:t>
            </a:r>
            <a:r>
              <a:rPr lang="fr-FR" dirty="0" err="1" smtClean="0"/>
              <a:t>salaried</a:t>
            </a:r>
            <a:r>
              <a:rPr lang="fr-FR" dirty="0" smtClean="0"/>
              <a:t> </a:t>
            </a:r>
            <a:r>
              <a:rPr lang="fr-FR" dirty="0" err="1" smtClean="0"/>
              <a:t>employee</a:t>
            </a:r>
            <a:r>
              <a:rPr lang="fr-FR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The </a:t>
            </a:r>
            <a:r>
              <a:rPr lang="fr-FR" dirty="0" err="1" smtClean="0"/>
              <a:t>family</a:t>
            </a:r>
            <a:r>
              <a:rPr lang="fr-FR" dirty="0" smtClean="0"/>
              <a:t> </a:t>
            </a:r>
            <a:r>
              <a:rPr lang="fr-FR" dirty="0" err="1" smtClean="0"/>
              <a:t>allowances</a:t>
            </a:r>
            <a:r>
              <a:rPr lang="fr-FR" dirty="0" smtClean="0"/>
              <a:t> are </a:t>
            </a:r>
            <a:r>
              <a:rPr lang="fr-FR" dirty="0" err="1" smtClean="0"/>
              <a:t>granted</a:t>
            </a:r>
            <a:r>
              <a:rPr lang="fr-FR" dirty="0" smtClean="0"/>
              <a:t> to the </a:t>
            </a:r>
            <a:r>
              <a:rPr lang="fr-FR" dirty="0" err="1" smtClean="0"/>
              <a:t>worker</a:t>
            </a:r>
            <a:r>
              <a:rPr lang="fr-FR" dirty="0" smtClean="0"/>
              <a:t> for </a:t>
            </a:r>
            <a:r>
              <a:rPr lang="fr-FR" dirty="0" err="1" smtClean="0"/>
              <a:t>each</a:t>
            </a:r>
            <a:r>
              <a:rPr lang="fr-FR" dirty="0" smtClean="0"/>
              <a:t> of </a:t>
            </a:r>
            <a:r>
              <a:rPr lang="fr-FR" dirty="0" err="1" smtClean="0"/>
              <a:t>his</a:t>
            </a:r>
            <a:r>
              <a:rPr lang="fr-FR" dirty="0" smtClean="0"/>
              <a:t> </a:t>
            </a:r>
            <a:r>
              <a:rPr lang="fr-FR" dirty="0" err="1" smtClean="0"/>
              <a:t>dependent</a:t>
            </a:r>
            <a:r>
              <a:rPr lang="fr-FR" dirty="0" smtClean="0"/>
              <a:t> </a:t>
            </a:r>
            <a:r>
              <a:rPr lang="fr-FR" dirty="0" err="1" smtClean="0"/>
              <a:t>children</a:t>
            </a:r>
            <a:r>
              <a:rPr lang="fr-FR" dirty="0" smtClean="0"/>
              <a:t> </a:t>
            </a:r>
            <a:r>
              <a:rPr lang="fr-FR" dirty="0" err="1" smtClean="0"/>
              <a:t>older</a:t>
            </a:r>
            <a:r>
              <a:rPr lang="fr-FR" dirty="0" smtClean="0"/>
              <a:t> </a:t>
            </a:r>
            <a:r>
              <a:rPr lang="fr-FR" dirty="0" err="1" smtClean="0"/>
              <a:t>than</a:t>
            </a:r>
            <a:r>
              <a:rPr lang="fr-FR" dirty="0" smtClean="0"/>
              <a:t> </a:t>
            </a:r>
            <a:r>
              <a:rPr lang="fr-FR" dirty="0" err="1" smtClean="0"/>
              <a:t>two</a:t>
            </a:r>
            <a:r>
              <a:rPr lang="fr-FR" dirty="0" smtClean="0"/>
              <a:t> for </a:t>
            </a:r>
            <a:r>
              <a:rPr lang="fr-FR" dirty="0" err="1" smtClean="0"/>
              <a:t>adequate</a:t>
            </a:r>
            <a:r>
              <a:rPr lang="fr-FR" dirty="0" smtClean="0"/>
              <a:t> </a:t>
            </a:r>
            <a:r>
              <a:rPr lang="fr-FR" dirty="0" err="1" smtClean="0"/>
              <a:t>upbringing</a:t>
            </a:r>
            <a:r>
              <a:rPr lang="fr-FR" dirty="0" smtClean="0"/>
              <a:t>.  The </a:t>
            </a:r>
            <a:r>
              <a:rPr lang="fr-FR" dirty="0" err="1" smtClean="0"/>
              <a:t>allowance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the </a:t>
            </a:r>
            <a:r>
              <a:rPr lang="fr-FR" dirty="0" err="1" smtClean="0"/>
              <a:t>most</a:t>
            </a:r>
            <a:r>
              <a:rPr lang="fr-FR" dirty="0" smtClean="0"/>
              <a:t> important as far as </a:t>
            </a:r>
            <a:r>
              <a:rPr lang="fr-FR" dirty="0" err="1" smtClean="0"/>
              <a:t>it’s</a:t>
            </a:r>
            <a:r>
              <a:rPr lang="fr-FR" dirty="0" smtClean="0"/>
              <a:t> </a:t>
            </a:r>
            <a:r>
              <a:rPr lang="fr-FR" dirty="0" err="1" smtClean="0"/>
              <a:t>amount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concerned</a:t>
            </a:r>
            <a:r>
              <a:rPr lang="fr-FR" dirty="0" smtClean="0"/>
              <a:t>.</a:t>
            </a:r>
            <a:endParaRPr lang="fr-FR" dirty="0"/>
          </a:p>
        </p:txBody>
      </p:sp>
    </p:spTree>
  </p:cSld>
  <p:clrMapOvr>
    <a:masterClrMapping/>
  </p:clrMapOvr>
  <p:transition spd="slow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Accidents </a:t>
            </a:r>
            <a:r>
              <a:rPr lang="fr-FR" dirty="0" err="1" smtClean="0"/>
              <a:t>at</a:t>
            </a:r>
            <a:r>
              <a:rPr lang="fr-FR" dirty="0" smtClean="0"/>
              <a:t> </a:t>
            </a:r>
            <a:r>
              <a:rPr lang="fr-FR" dirty="0" err="1" smtClean="0"/>
              <a:t>work</a:t>
            </a:r>
            <a:r>
              <a:rPr lang="fr-FR" dirty="0" smtClean="0"/>
              <a:t> and </a:t>
            </a:r>
            <a:r>
              <a:rPr lang="fr-FR" dirty="0" err="1" smtClean="0"/>
              <a:t>ocupational</a:t>
            </a:r>
            <a:r>
              <a:rPr lang="fr-FR" dirty="0" smtClean="0"/>
              <a:t> </a:t>
            </a:r>
            <a:r>
              <a:rPr lang="fr-FR" dirty="0" err="1" smtClean="0"/>
              <a:t>diseases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Accident </a:t>
            </a:r>
            <a:r>
              <a:rPr lang="fr-FR" dirty="0" err="1" smtClean="0"/>
              <a:t>at</a:t>
            </a:r>
            <a:r>
              <a:rPr lang="fr-FR" dirty="0" smtClean="0"/>
              <a:t> </a:t>
            </a:r>
            <a:r>
              <a:rPr lang="fr-FR" dirty="0" err="1" smtClean="0"/>
              <a:t>work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en-US" dirty="0" smtClean="0"/>
              <a:t>discrete occurrence in the course of work" leading to physical or mental occupational injury or accident that occurs on the way or back to work.</a:t>
            </a:r>
            <a:endParaRPr lang="fr-FR" dirty="0" smtClean="0"/>
          </a:p>
          <a:p>
            <a:r>
              <a:rPr lang="fr-FR" dirty="0" smtClean="0"/>
              <a:t>The Social Security Fund </a:t>
            </a:r>
            <a:r>
              <a:rPr lang="fr-FR" dirty="0" err="1" smtClean="0"/>
              <a:t>provides</a:t>
            </a:r>
            <a:r>
              <a:rPr lang="fr-FR" dirty="0" smtClean="0"/>
              <a:t> for </a:t>
            </a:r>
            <a:r>
              <a:rPr lang="fr-FR" dirty="0" err="1" smtClean="0"/>
              <a:t>prevention</a:t>
            </a:r>
            <a:r>
              <a:rPr lang="fr-FR" dirty="0" smtClean="0"/>
              <a:t> services and </a:t>
            </a:r>
            <a:r>
              <a:rPr lang="fr-FR" dirty="0" err="1" smtClean="0"/>
              <a:t>gives</a:t>
            </a:r>
            <a:r>
              <a:rPr lang="fr-FR" dirty="0" smtClean="0"/>
              <a:t> </a:t>
            </a:r>
            <a:r>
              <a:rPr lang="fr-FR" dirty="0" err="1" smtClean="0"/>
              <a:t>employment</a:t>
            </a:r>
            <a:r>
              <a:rPr lang="fr-FR" dirty="0" smtClean="0"/>
              <a:t> </a:t>
            </a:r>
            <a:r>
              <a:rPr lang="fr-FR" dirty="0" err="1" smtClean="0"/>
              <a:t>injury</a:t>
            </a:r>
            <a:r>
              <a:rPr lang="fr-FR" dirty="0" smtClean="0"/>
              <a:t> </a:t>
            </a:r>
            <a:r>
              <a:rPr lang="fr-FR" dirty="0" err="1" smtClean="0"/>
              <a:t>benefits</a:t>
            </a:r>
            <a:r>
              <a:rPr lang="fr-FR" dirty="0" smtClean="0"/>
              <a:t>. </a:t>
            </a:r>
          </a:p>
          <a:p>
            <a:r>
              <a:rPr lang="fr-FR" dirty="0" smtClean="0"/>
              <a:t>The </a:t>
            </a:r>
            <a:r>
              <a:rPr lang="fr-FR" dirty="0" err="1" smtClean="0"/>
              <a:t>victim</a:t>
            </a:r>
            <a:r>
              <a:rPr lang="fr-FR" dirty="0" smtClean="0"/>
              <a:t> of an </a:t>
            </a:r>
            <a:r>
              <a:rPr lang="fr-FR" dirty="0" err="1" smtClean="0"/>
              <a:t>at</a:t>
            </a:r>
            <a:r>
              <a:rPr lang="fr-FR" dirty="0" smtClean="0"/>
              <a:t> accident </a:t>
            </a:r>
            <a:r>
              <a:rPr lang="fr-FR" dirty="0" err="1" smtClean="0"/>
              <a:t>at</a:t>
            </a:r>
            <a:r>
              <a:rPr lang="fr-FR" dirty="0" smtClean="0"/>
              <a:t> </a:t>
            </a:r>
            <a:r>
              <a:rPr lang="fr-FR" dirty="0" err="1" smtClean="0"/>
              <a:t>work</a:t>
            </a:r>
            <a:r>
              <a:rPr lang="fr-FR" dirty="0" smtClean="0"/>
              <a:t> have a cash </a:t>
            </a:r>
            <a:r>
              <a:rPr lang="fr-FR" dirty="0" err="1" smtClean="0"/>
              <a:t>benefit</a:t>
            </a:r>
            <a:r>
              <a:rPr lang="fr-FR" dirty="0" smtClean="0"/>
              <a:t> to </a:t>
            </a:r>
            <a:r>
              <a:rPr lang="fr-FR" dirty="0" err="1" smtClean="0"/>
              <a:t>compensate</a:t>
            </a:r>
            <a:r>
              <a:rPr lang="fr-FR" dirty="0" smtClean="0"/>
              <a:t> for </a:t>
            </a:r>
            <a:r>
              <a:rPr lang="fr-FR" dirty="0" err="1" smtClean="0"/>
              <a:t>his</a:t>
            </a:r>
            <a:r>
              <a:rPr lang="fr-FR" dirty="0" smtClean="0"/>
              <a:t> </a:t>
            </a:r>
            <a:r>
              <a:rPr lang="fr-FR" dirty="0" err="1" smtClean="0"/>
              <a:t>lost</a:t>
            </a:r>
            <a:r>
              <a:rPr lang="fr-FR" dirty="0" smtClean="0"/>
              <a:t> </a:t>
            </a:r>
            <a:r>
              <a:rPr lang="fr-FR" dirty="0" err="1" smtClean="0"/>
              <a:t>wages</a:t>
            </a:r>
            <a:r>
              <a:rPr lang="fr-FR" dirty="0" smtClean="0"/>
              <a:t> </a:t>
            </a:r>
            <a:r>
              <a:rPr lang="fr-FR" dirty="0" err="1" smtClean="0"/>
              <a:t>because</a:t>
            </a:r>
            <a:r>
              <a:rPr lang="fr-FR" dirty="0" smtClean="0"/>
              <a:t> of </a:t>
            </a:r>
            <a:r>
              <a:rPr lang="fr-FR" dirty="0" err="1" smtClean="0"/>
              <a:t>his</a:t>
            </a:r>
            <a:r>
              <a:rPr lang="fr-FR" dirty="0" smtClean="0"/>
              <a:t> </a:t>
            </a:r>
            <a:r>
              <a:rPr lang="fr-FR" dirty="0" err="1" smtClean="0"/>
              <a:t>disability</a:t>
            </a:r>
            <a:r>
              <a:rPr lang="fr-FR" dirty="0" smtClean="0"/>
              <a:t>. </a:t>
            </a:r>
            <a:endParaRPr lang="fr-FR" dirty="0"/>
          </a:p>
        </p:txBody>
      </p:sp>
    </p:spTree>
  </p:cSld>
  <p:clrMapOvr>
    <a:masterClrMapping/>
  </p:clrMapOvr>
  <p:transition spd="slow"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Social Insurance Institute for Old-Age Pensions (IPRES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1124744"/>
            <a:ext cx="8153400" cy="4971256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It pays to the </a:t>
            </a:r>
            <a:r>
              <a:rPr lang="fr-FR" dirty="0" err="1" smtClean="0"/>
              <a:t>workers</a:t>
            </a:r>
            <a:r>
              <a:rPr lang="fr-FR" dirty="0" smtClean="0"/>
              <a:t> </a:t>
            </a:r>
            <a:r>
              <a:rPr lang="fr-FR" dirty="0" err="1" smtClean="0"/>
              <a:t>under</a:t>
            </a:r>
            <a:r>
              <a:rPr lang="fr-FR" dirty="0" smtClean="0"/>
              <a:t> the Labour Code provisions an </a:t>
            </a:r>
            <a:r>
              <a:rPr lang="fr-FR" dirty="0" err="1" smtClean="0"/>
              <a:t>old</a:t>
            </a:r>
            <a:r>
              <a:rPr lang="fr-FR" dirty="0" smtClean="0"/>
              <a:t> </a:t>
            </a:r>
            <a:r>
              <a:rPr lang="fr-FR" dirty="0" err="1" smtClean="0"/>
              <a:t>age</a:t>
            </a:r>
            <a:r>
              <a:rPr lang="fr-FR" dirty="0" smtClean="0"/>
              <a:t> pension</a:t>
            </a:r>
          </a:p>
          <a:p>
            <a:r>
              <a:rPr lang="fr-FR" dirty="0" smtClean="0"/>
              <a:t>The retirement </a:t>
            </a:r>
            <a:r>
              <a:rPr lang="fr-FR" dirty="0" err="1" smtClean="0"/>
              <a:t>age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60 in Senegal</a:t>
            </a:r>
          </a:p>
          <a:p>
            <a:r>
              <a:rPr lang="en-US" dirty="0" smtClean="0"/>
              <a:t>The pension is calculated based on a point system. The pension is equal to the insured's number of points multiplied by the value of a point at the time of retirement </a:t>
            </a:r>
          </a:p>
          <a:p>
            <a:r>
              <a:rPr lang="fr-FR" dirty="0" smtClean="0"/>
              <a:t>The rate for an </a:t>
            </a:r>
            <a:r>
              <a:rPr lang="en-US" b="1" dirty="0" smtClean="0"/>
              <a:t>Insured person </a:t>
            </a:r>
            <a:r>
              <a:rPr lang="en-US" dirty="0" smtClean="0"/>
              <a:t>is 5.6% of covered monthly earnings; 8,4% for managers This amounts to </a:t>
            </a:r>
            <a:r>
              <a:rPr lang="fr-FR" dirty="0" smtClean="0"/>
              <a:t> 14% for the </a:t>
            </a:r>
            <a:r>
              <a:rPr lang="fr-FR" dirty="0" err="1" smtClean="0"/>
              <a:t>common</a:t>
            </a:r>
            <a:r>
              <a:rPr lang="fr-FR" dirty="0" smtClean="0"/>
              <a:t> system.</a:t>
            </a:r>
            <a:r>
              <a:rPr lang="en-US" dirty="0" smtClean="0"/>
              <a:t> The maximum monthly earnings for contribution calculation purposes are 300 000 for employees.</a:t>
            </a:r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  <p:transition spd="slow"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Social Insurance Institute for Old-Age Pensions (IPRES)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There </a:t>
            </a:r>
            <a:r>
              <a:rPr lang="fr-FR" dirty="0" err="1" smtClean="0"/>
              <a:t>is</a:t>
            </a:r>
            <a:r>
              <a:rPr lang="fr-FR" dirty="0" smtClean="0"/>
              <a:t> an </a:t>
            </a:r>
            <a:r>
              <a:rPr lang="fr-FR" dirty="0" err="1" smtClean="0"/>
              <a:t>additional</a:t>
            </a:r>
            <a:r>
              <a:rPr lang="fr-FR" dirty="0" smtClean="0"/>
              <a:t> </a:t>
            </a:r>
            <a:r>
              <a:rPr lang="fr-FR" dirty="0" err="1" smtClean="0"/>
              <a:t>old</a:t>
            </a:r>
            <a:r>
              <a:rPr lang="fr-FR" dirty="0" smtClean="0"/>
              <a:t>-</a:t>
            </a:r>
            <a:r>
              <a:rPr lang="fr-FR" dirty="0" err="1" smtClean="0"/>
              <a:t>age</a:t>
            </a:r>
            <a:r>
              <a:rPr lang="fr-FR" dirty="0" smtClean="0"/>
              <a:t> pension system for junior, middle or senior managers </a:t>
            </a:r>
            <a:r>
              <a:rPr lang="fr-FR" dirty="0" err="1" smtClean="0"/>
              <a:t>whose</a:t>
            </a:r>
            <a:r>
              <a:rPr lang="fr-FR" dirty="0" smtClean="0"/>
              <a:t> rate </a:t>
            </a:r>
            <a:r>
              <a:rPr lang="fr-FR" dirty="0" err="1" smtClean="0"/>
              <a:t>is</a:t>
            </a:r>
            <a:r>
              <a:rPr lang="fr-FR" dirty="0" smtClean="0"/>
              <a:t> 6%, 3,6% for the employer and 2,4% for the </a:t>
            </a:r>
            <a:r>
              <a:rPr lang="fr-FR" dirty="0" err="1" smtClean="0"/>
              <a:t>employee</a:t>
            </a:r>
            <a:r>
              <a:rPr lang="fr-FR" dirty="0" smtClean="0"/>
              <a:t>. </a:t>
            </a:r>
            <a:r>
              <a:rPr lang="en-US" dirty="0" smtClean="0"/>
              <a:t>The maximum monthly earnings for contribution calculation purposes are </a:t>
            </a:r>
            <a:r>
              <a:rPr lang="fr-FR" dirty="0" smtClean="0"/>
              <a:t>900 000 f CFA.</a:t>
            </a:r>
          </a:p>
          <a:p>
            <a:r>
              <a:rPr lang="en-US" dirty="0" smtClean="0"/>
              <a:t>The Social Insurance Institute for Old-Age Pensions (IPRES) also provides for medical care for retired members.</a:t>
            </a:r>
            <a:endParaRPr lang="fr-FR" dirty="0"/>
          </a:p>
        </p:txBody>
      </p:sp>
    </p:spTree>
  </p:cSld>
  <p:clrMapOvr>
    <a:masterClrMapping/>
  </p:clrMapOvr>
  <p:transition spd="slow"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dirty="0" err="1" smtClean="0"/>
              <a:t>Health</a:t>
            </a:r>
            <a:r>
              <a:rPr lang="fr-FR" b="1" dirty="0" smtClean="0"/>
              <a:t> </a:t>
            </a:r>
            <a:r>
              <a:rPr lang="fr-FR" b="1" dirty="0" err="1" smtClean="0"/>
              <a:t>mutual</a:t>
            </a:r>
            <a:r>
              <a:rPr lang="fr-FR" b="1" dirty="0" smtClean="0"/>
              <a:t> </a:t>
            </a:r>
            <a:r>
              <a:rPr lang="fr-FR" b="1" dirty="0" err="1" smtClean="0"/>
              <a:t>insurance</a:t>
            </a:r>
            <a:r>
              <a:rPr lang="fr-FR" b="1" dirty="0" smtClean="0"/>
              <a:t> </a:t>
            </a:r>
            <a:r>
              <a:rPr lang="fr-FR" b="1" dirty="0" err="1" smtClean="0"/>
              <a:t>companies</a:t>
            </a:r>
            <a:r>
              <a:rPr lang="fr-FR" b="1" dirty="0" smtClean="0"/>
              <a:t> (IPM)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Health mutual insurance companies provide medical benefits to workers and their families for non occupational diseases</a:t>
            </a:r>
            <a:r>
              <a:rPr lang="fr-FR" dirty="0" smtClean="0"/>
              <a:t>.</a:t>
            </a:r>
          </a:p>
          <a:p>
            <a:r>
              <a:rPr lang="fr-FR" dirty="0" err="1" smtClean="0"/>
              <a:t>It’s</a:t>
            </a:r>
            <a:r>
              <a:rPr lang="fr-FR" dirty="0" smtClean="0"/>
              <a:t> </a:t>
            </a:r>
            <a:r>
              <a:rPr lang="fr-FR" dirty="0" err="1" smtClean="0"/>
              <a:t>compulsory</a:t>
            </a:r>
            <a:r>
              <a:rPr lang="fr-FR" dirty="0" smtClean="0"/>
              <a:t> for </a:t>
            </a:r>
            <a:r>
              <a:rPr lang="fr-FR" dirty="0" err="1" smtClean="0"/>
              <a:t>firms</a:t>
            </a:r>
            <a:r>
              <a:rPr lang="fr-FR" dirty="0" smtClean="0"/>
              <a:t> to set </a:t>
            </a:r>
            <a:r>
              <a:rPr lang="fr-FR" dirty="0" err="1" smtClean="0"/>
              <a:t>health</a:t>
            </a:r>
            <a:r>
              <a:rPr lang="fr-FR" dirty="0" smtClean="0"/>
              <a:t> </a:t>
            </a:r>
            <a:r>
              <a:rPr lang="fr-FR" dirty="0" err="1" smtClean="0"/>
              <a:t>mutual</a:t>
            </a:r>
            <a:r>
              <a:rPr lang="fr-FR" dirty="0" smtClean="0"/>
              <a:t> </a:t>
            </a:r>
            <a:r>
              <a:rPr lang="fr-FR" dirty="0" err="1" smtClean="0"/>
              <a:t>insurance</a:t>
            </a:r>
            <a:r>
              <a:rPr lang="fr-FR" dirty="0" smtClean="0"/>
              <a:t> </a:t>
            </a:r>
            <a:r>
              <a:rPr lang="fr-FR" dirty="0" err="1" smtClean="0"/>
              <a:t>companies</a:t>
            </a:r>
            <a:r>
              <a:rPr lang="fr-FR" dirty="0" smtClean="0"/>
              <a:t> or have </a:t>
            </a:r>
            <a:r>
              <a:rPr lang="fr-FR" dirty="0" err="1" smtClean="0"/>
              <a:t>their</a:t>
            </a:r>
            <a:r>
              <a:rPr lang="fr-FR" dirty="0" smtClean="0"/>
              <a:t> </a:t>
            </a:r>
            <a:r>
              <a:rPr lang="fr-FR" dirty="0" err="1" smtClean="0"/>
              <a:t>employees</a:t>
            </a:r>
            <a:r>
              <a:rPr lang="fr-FR" dirty="0" smtClean="0"/>
              <a:t> </a:t>
            </a:r>
            <a:r>
              <a:rPr lang="fr-FR" dirty="0" err="1" smtClean="0"/>
              <a:t>become</a:t>
            </a:r>
            <a:r>
              <a:rPr lang="fr-FR" dirty="0" smtClean="0"/>
              <a:t> </a:t>
            </a:r>
            <a:r>
              <a:rPr lang="fr-FR" dirty="0" err="1" smtClean="0"/>
              <a:t>affiliated</a:t>
            </a:r>
            <a:r>
              <a:rPr lang="fr-FR" dirty="0" smtClean="0"/>
              <a:t> to joint </a:t>
            </a:r>
            <a:r>
              <a:rPr lang="fr-FR" dirty="0" err="1" smtClean="0"/>
              <a:t>health</a:t>
            </a:r>
            <a:r>
              <a:rPr lang="fr-FR" dirty="0" smtClean="0"/>
              <a:t> </a:t>
            </a:r>
            <a:r>
              <a:rPr lang="fr-FR" dirty="0" err="1" smtClean="0"/>
              <a:t>mutual</a:t>
            </a:r>
            <a:r>
              <a:rPr lang="fr-FR" dirty="0" smtClean="0"/>
              <a:t> </a:t>
            </a:r>
            <a:r>
              <a:rPr lang="fr-FR" dirty="0" err="1" smtClean="0"/>
              <a:t>insurance</a:t>
            </a:r>
            <a:r>
              <a:rPr lang="fr-FR" dirty="0" smtClean="0"/>
              <a:t> </a:t>
            </a:r>
            <a:r>
              <a:rPr lang="fr-FR" dirty="0" err="1" smtClean="0"/>
              <a:t>companies</a:t>
            </a:r>
            <a:r>
              <a:rPr lang="fr-FR" dirty="0" smtClean="0"/>
              <a:t>. </a:t>
            </a:r>
            <a:endParaRPr lang="fr-FR" dirty="0"/>
          </a:p>
        </p:txBody>
      </p:sp>
    </p:spTree>
  </p:cSld>
  <p:clrMapOvr>
    <a:masterClrMapping/>
  </p:clrMapOvr>
  <p:transition spd="slow"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The </a:t>
            </a:r>
            <a:r>
              <a:rPr lang="fr-FR" dirty="0" err="1" smtClean="0"/>
              <a:t>special</a:t>
            </a:r>
            <a:r>
              <a:rPr lang="fr-FR" dirty="0" smtClean="0"/>
              <a:t> social </a:t>
            </a:r>
            <a:r>
              <a:rPr lang="fr-FR" dirty="0" err="1" smtClean="0"/>
              <a:t>security</a:t>
            </a:r>
            <a:r>
              <a:rPr lang="fr-FR" dirty="0" smtClean="0"/>
              <a:t> system for civil-servants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fr-FR" sz="3200" dirty="0" smtClean="0">
                <a:cs typeface="Times New Roman" pitchFamily="18" charset="0"/>
              </a:rPr>
              <a:t>As for the civil servants, </a:t>
            </a:r>
            <a:r>
              <a:rPr lang="fr-FR" sz="3200" dirty="0" err="1" smtClean="0">
                <a:cs typeface="Times New Roman" pitchFamily="18" charset="0"/>
              </a:rPr>
              <a:t>they</a:t>
            </a:r>
            <a:r>
              <a:rPr lang="fr-FR" sz="3200" dirty="0" smtClean="0">
                <a:cs typeface="Times New Roman" pitchFamily="18" charset="0"/>
              </a:rPr>
              <a:t> have a </a:t>
            </a:r>
            <a:r>
              <a:rPr lang="fr-FR" sz="3200" dirty="0" err="1" smtClean="0">
                <a:cs typeface="Times New Roman" pitchFamily="18" charset="0"/>
              </a:rPr>
              <a:t>sickness</a:t>
            </a:r>
            <a:r>
              <a:rPr lang="fr-FR" sz="3200" dirty="0" smtClean="0">
                <a:cs typeface="Times New Roman" pitchFamily="18" charset="0"/>
              </a:rPr>
              <a:t> and retirement </a:t>
            </a:r>
            <a:r>
              <a:rPr lang="fr-FR" sz="3200" dirty="0" err="1" smtClean="0">
                <a:cs typeface="Times New Roman" pitchFamily="18" charset="0"/>
              </a:rPr>
              <a:t>insurance</a:t>
            </a:r>
            <a:r>
              <a:rPr lang="fr-FR" sz="3200" dirty="0" smtClean="0"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fr-FR" sz="3200" dirty="0" smtClean="0">
                <a:cs typeface="Times New Roman" pitchFamily="18" charset="0"/>
              </a:rPr>
              <a:t>	The </a:t>
            </a:r>
            <a:r>
              <a:rPr lang="fr-FR" sz="3200" dirty="0" err="1" smtClean="0">
                <a:cs typeface="Times New Roman" pitchFamily="18" charset="0"/>
              </a:rPr>
              <a:t>sickness</a:t>
            </a:r>
            <a:r>
              <a:rPr lang="fr-FR" sz="3200" dirty="0" smtClean="0">
                <a:cs typeface="Times New Roman" pitchFamily="18" charset="0"/>
              </a:rPr>
              <a:t> </a:t>
            </a:r>
            <a:r>
              <a:rPr lang="fr-FR" sz="3200" dirty="0" err="1" smtClean="0">
                <a:cs typeface="Times New Roman" pitchFamily="18" charset="0"/>
              </a:rPr>
              <a:t>insurance</a:t>
            </a:r>
            <a:r>
              <a:rPr lang="fr-FR" sz="3200" dirty="0" smtClean="0">
                <a:cs typeface="Times New Roman" pitchFamily="18" charset="0"/>
              </a:rPr>
              <a:t> </a:t>
            </a:r>
            <a:r>
              <a:rPr lang="fr-FR" sz="3200" dirty="0" err="1" smtClean="0">
                <a:cs typeface="Times New Roman" pitchFamily="18" charset="0"/>
              </a:rPr>
              <a:t>consists</a:t>
            </a:r>
            <a:r>
              <a:rPr lang="fr-FR" sz="3200" dirty="0" smtClean="0">
                <a:cs typeface="Times New Roman" pitchFamily="18" charset="0"/>
              </a:rPr>
              <a:t> of a state contribution of 80 % of </a:t>
            </a:r>
            <a:r>
              <a:rPr lang="fr-FR" sz="3200" dirty="0" err="1" smtClean="0">
                <a:cs typeface="Times New Roman" pitchFamily="18" charset="0"/>
              </a:rPr>
              <a:t>medical</a:t>
            </a:r>
            <a:r>
              <a:rPr lang="fr-FR" sz="3200" dirty="0" smtClean="0">
                <a:cs typeface="Times New Roman" pitchFamily="18" charset="0"/>
              </a:rPr>
              <a:t> services for the civil servant or </a:t>
            </a:r>
            <a:r>
              <a:rPr lang="fr-FR" sz="3200" dirty="0" err="1" smtClean="0">
                <a:cs typeface="Times New Roman" pitchFamily="18" charset="0"/>
              </a:rPr>
              <a:t>his</a:t>
            </a:r>
            <a:r>
              <a:rPr lang="fr-FR" sz="3200" dirty="0" smtClean="0">
                <a:cs typeface="Times New Roman" pitchFamily="18" charset="0"/>
              </a:rPr>
              <a:t> </a:t>
            </a:r>
            <a:r>
              <a:rPr lang="fr-FR" sz="3200" dirty="0" err="1" smtClean="0">
                <a:cs typeface="Times New Roman" pitchFamily="18" charset="0"/>
              </a:rPr>
              <a:t>dependent</a:t>
            </a:r>
            <a:r>
              <a:rPr lang="fr-FR" sz="3200" dirty="0" smtClean="0">
                <a:cs typeface="Times New Roman" pitchFamily="18" charset="0"/>
              </a:rPr>
              <a:t> </a:t>
            </a:r>
            <a:r>
              <a:rPr lang="fr-FR" sz="3200" dirty="0" err="1" smtClean="0">
                <a:cs typeface="Times New Roman" pitchFamily="18" charset="0"/>
              </a:rPr>
              <a:t>children</a:t>
            </a:r>
            <a:r>
              <a:rPr lang="fr-FR" sz="3200" dirty="0" smtClean="0">
                <a:cs typeface="Times New Roman" pitchFamily="18" charset="0"/>
              </a:rPr>
              <a:t> </a:t>
            </a:r>
            <a:r>
              <a:rPr lang="fr-FR" sz="3200" dirty="0" err="1" smtClean="0">
                <a:cs typeface="Times New Roman" pitchFamily="18" charset="0"/>
              </a:rPr>
              <a:t>with</a:t>
            </a:r>
            <a:r>
              <a:rPr lang="fr-FR" sz="3200" dirty="0" smtClean="0">
                <a:cs typeface="Times New Roman" pitchFamily="18" charset="0"/>
              </a:rPr>
              <a:t> the exception of prescriptions. The </a:t>
            </a:r>
            <a:r>
              <a:rPr lang="fr-FR" sz="3200" dirty="0" err="1" smtClean="0">
                <a:cs typeface="Times New Roman" pitchFamily="18" charset="0"/>
              </a:rPr>
              <a:t>remaining</a:t>
            </a:r>
            <a:r>
              <a:rPr lang="fr-FR" sz="3200" dirty="0" smtClean="0">
                <a:cs typeface="Times New Roman" pitchFamily="18" charset="0"/>
              </a:rPr>
              <a:t> 20% </a:t>
            </a:r>
            <a:r>
              <a:rPr lang="fr-FR" sz="3200" dirty="0" err="1" smtClean="0">
                <a:cs typeface="Times New Roman" pitchFamily="18" charset="0"/>
              </a:rPr>
              <a:t>is</a:t>
            </a:r>
            <a:r>
              <a:rPr lang="fr-FR" sz="3200" dirty="0" smtClean="0">
                <a:cs typeface="Times New Roman" pitchFamily="18" charset="0"/>
              </a:rPr>
              <a:t> </a:t>
            </a:r>
            <a:r>
              <a:rPr lang="fr-FR" sz="3200" dirty="0" err="1" smtClean="0">
                <a:cs typeface="Times New Roman" pitchFamily="18" charset="0"/>
              </a:rPr>
              <a:t>paid</a:t>
            </a:r>
            <a:r>
              <a:rPr lang="fr-FR" sz="3200" dirty="0" smtClean="0">
                <a:cs typeface="Times New Roman" pitchFamily="18" charset="0"/>
              </a:rPr>
              <a:t> by the civil servant. </a:t>
            </a:r>
            <a:r>
              <a:rPr lang="fr-FR" sz="3200" dirty="0" err="1" smtClean="0">
                <a:cs typeface="Times New Roman" pitchFamily="18" charset="0"/>
              </a:rPr>
              <a:t>However</a:t>
            </a:r>
            <a:r>
              <a:rPr lang="fr-FR" sz="3200" dirty="0" smtClean="0">
                <a:cs typeface="Times New Roman" pitchFamily="18" charset="0"/>
              </a:rPr>
              <a:t>, public </a:t>
            </a:r>
            <a:r>
              <a:rPr lang="fr-FR" sz="3200" dirty="0" err="1" smtClean="0">
                <a:cs typeface="Times New Roman" pitchFamily="18" charset="0"/>
              </a:rPr>
              <a:t>health</a:t>
            </a:r>
            <a:r>
              <a:rPr lang="fr-FR" sz="3200" dirty="0" smtClean="0">
                <a:cs typeface="Times New Roman" pitchFamily="18" charset="0"/>
              </a:rPr>
              <a:t> </a:t>
            </a:r>
            <a:r>
              <a:rPr lang="fr-FR" sz="3200" dirty="0" err="1" smtClean="0">
                <a:cs typeface="Times New Roman" pitchFamily="18" charset="0"/>
              </a:rPr>
              <a:t>mutual</a:t>
            </a:r>
            <a:r>
              <a:rPr lang="fr-FR" sz="3200" dirty="0" smtClean="0">
                <a:cs typeface="Times New Roman" pitchFamily="18" charset="0"/>
              </a:rPr>
              <a:t> institutions </a:t>
            </a:r>
            <a:r>
              <a:rPr lang="fr-FR" sz="3200" dirty="0" err="1" smtClean="0">
                <a:cs typeface="Times New Roman" pitchFamily="18" charset="0"/>
              </a:rPr>
              <a:t>that</a:t>
            </a:r>
            <a:r>
              <a:rPr lang="fr-FR" sz="3200" dirty="0" smtClean="0">
                <a:cs typeface="Times New Roman" pitchFamily="18" charset="0"/>
              </a:rPr>
              <a:t> </a:t>
            </a:r>
            <a:r>
              <a:rPr lang="fr-FR" sz="3200" dirty="0" err="1" smtClean="0">
                <a:cs typeface="Times New Roman" pitchFamily="18" charset="0"/>
              </a:rPr>
              <a:t>take</a:t>
            </a:r>
            <a:r>
              <a:rPr lang="fr-FR" sz="3200" dirty="0" smtClean="0">
                <a:cs typeface="Times New Roman" pitchFamily="18" charset="0"/>
              </a:rPr>
              <a:t> care of a </a:t>
            </a:r>
            <a:r>
              <a:rPr lang="fr-FR" sz="3200" dirty="0" err="1" smtClean="0">
                <a:cs typeface="Times New Roman" pitchFamily="18" charset="0"/>
              </a:rPr>
              <a:t>fixed</a:t>
            </a:r>
            <a:r>
              <a:rPr lang="fr-FR" sz="3200" dirty="0" smtClean="0">
                <a:cs typeface="Times New Roman" pitchFamily="18" charset="0"/>
              </a:rPr>
              <a:t> </a:t>
            </a:r>
            <a:r>
              <a:rPr lang="fr-FR" sz="3200" dirty="0" err="1" smtClean="0">
                <a:cs typeface="Times New Roman" pitchFamily="18" charset="0"/>
              </a:rPr>
              <a:t>amount</a:t>
            </a:r>
            <a:r>
              <a:rPr lang="fr-FR" sz="3200" dirty="0" smtClean="0">
                <a:cs typeface="Times New Roman" pitchFamily="18" charset="0"/>
              </a:rPr>
              <a:t> of the prescriptions’ </a:t>
            </a:r>
            <a:r>
              <a:rPr lang="fr-FR" sz="3200" dirty="0" err="1" smtClean="0">
                <a:cs typeface="Times New Roman" pitchFamily="18" charset="0"/>
              </a:rPr>
              <a:t>fees</a:t>
            </a:r>
            <a:r>
              <a:rPr lang="fr-FR" sz="3200" dirty="0" smtClean="0">
                <a:cs typeface="Times New Roman" pitchFamily="18" charset="0"/>
              </a:rPr>
              <a:t> for the </a:t>
            </a:r>
            <a:r>
              <a:rPr lang="fr-FR" sz="3200" dirty="0" err="1" smtClean="0">
                <a:cs typeface="Times New Roman" pitchFamily="18" charset="0"/>
              </a:rPr>
              <a:t>members</a:t>
            </a:r>
            <a:r>
              <a:rPr lang="fr-FR" sz="3200" dirty="0" smtClean="0">
                <a:cs typeface="Times New Roman" pitchFamily="18" charset="0"/>
              </a:rPr>
              <a:t> are </a:t>
            </a:r>
            <a:r>
              <a:rPr lang="fr-FR" sz="3200" dirty="0" err="1" smtClean="0">
                <a:cs typeface="Times New Roman" pitchFamily="18" charset="0"/>
              </a:rPr>
              <a:t>being</a:t>
            </a:r>
            <a:r>
              <a:rPr lang="fr-FR" sz="3200" dirty="0" smtClean="0">
                <a:cs typeface="Times New Roman" pitchFamily="18" charset="0"/>
              </a:rPr>
              <a:t> set up. </a:t>
            </a:r>
          </a:p>
          <a:p>
            <a:pPr algn="just"/>
            <a:r>
              <a:rPr lang="fr-FR" sz="3200" b="1" u="sng" dirty="0" err="1" smtClean="0">
                <a:cs typeface="Times New Roman" pitchFamily="18" charset="0"/>
              </a:rPr>
              <a:t>Old</a:t>
            </a:r>
            <a:r>
              <a:rPr lang="fr-FR" sz="3200" b="1" u="sng" dirty="0" smtClean="0">
                <a:cs typeface="Times New Roman" pitchFamily="18" charset="0"/>
              </a:rPr>
              <a:t> –</a:t>
            </a:r>
            <a:r>
              <a:rPr lang="fr-FR" sz="3200" b="1" u="sng" dirty="0" err="1" smtClean="0">
                <a:cs typeface="Times New Roman" pitchFamily="18" charset="0"/>
              </a:rPr>
              <a:t>age</a:t>
            </a:r>
            <a:r>
              <a:rPr lang="fr-FR" sz="3200" b="1" u="sng" dirty="0" smtClean="0">
                <a:cs typeface="Times New Roman" pitchFamily="18" charset="0"/>
              </a:rPr>
              <a:t> pensions</a:t>
            </a:r>
            <a:r>
              <a:rPr lang="fr-FR" sz="3200" b="1" dirty="0" smtClean="0">
                <a:cs typeface="Times New Roman" pitchFamily="18" charset="0"/>
              </a:rPr>
              <a:t>:</a:t>
            </a:r>
          </a:p>
          <a:p>
            <a:pPr algn="just">
              <a:buNone/>
            </a:pPr>
            <a:r>
              <a:rPr lang="fr-FR" sz="3200" dirty="0" smtClean="0">
                <a:cs typeface="Times New Roman" pitchFamily="18" charset="0"/>
              </a:rPr>
              <a:t>	A </a:t>
            </a:r>
            <a:r>
              <a:rPr lang="fr-FR" sz="3200" dirty="0" err="1" smtClean="0">
                <a:cs typeface="Times New Roman" pitchFamily="18" charset="0"/>
              </a:rPr>
              <a:t>special</a:t>
            </a:r>
            <a:r>
              <a:rPr lang="fr-FR" sz="3200" dirty="0" smtClean="0">
                <a:cs typeface="Times New Roman" pitchFamily="18" charset="0"/>
              </a:rPr>
              <a:t> public institution </a:t>
            </a:r>
            <a:r>
              <a:rPr lang="fr-FR" sz="3200" dirty="0" err="1" smtClean="0">
                <a:cs typeface="Times New Roman" pitchFamily="18" charset="0"/>
              </a:rPr>
              <a:t>called</a:t>
            </a:r>
            <a:r>
              <a:rPr lang="fr-FR" sz="3200" dirty="0" smtClean="0">
                <a:cs typeface="Times New Roman" pitchFamily="18" charset="0"/>
              </a:rPr>
              <a:t> National </a:t>
            </a:r>
            <a:r>
              <a:rPr lang="fr-FR" sz="3200" dirty="0" err="1" smtClean="0">
                <a:cs typeface="Times New Roman" pitchFamily="18" charset="0"/>
              </a:rPr>
              <a:t>Old</a:t>
            </a:r>
            <a:r>
              <a:rPr lang="fr-FR" sz="3200" dirty="0" smtClean="0">
                <a:cs typeface="Times New Roman" pitchFamily="18" charset="0"/>
              </a:rPr>
              <a:t>-</a:t>
            </a:r>
            <a:r>
              <a:rPr lang="fr-FR" sz="3200" dirty="0" err="1" smtClean="0">
                <a:cs typeface="Times New Roman" pitchFamily="18" charset="0"/>
              </a:rPr>
              <a:t>age</a:t>
            </a:r>
            <a:r>
              <a:rPr lang="fr-FR" sz="3200" dirty="0" smtClean="0">
                <a:cs typeface="Times New Roman" pitchFamily="18" charset="0"/>
              </a:rPr>
              <a:t> Pension Fund </a:t>
            </a:r>
            <a:r>
              <a:rPr lang="fr-FR" sz="3200" dirty="0" err="1" smtClean="0">
                <a:cs typeface="Times New Roman" pitchFamily="18" charset="0"/>
              </a:rPr>
              <a:t>takes</a:t>
            </a:r>
            <a:r>
              <a:rPr lang="fr-FR" sz="3200" dirty="0" smtClean="0">
                <a:cs typeface="Times New Roman" pitchFamily="18" charset="0"/>
              </a:rPr>
              <a:t> care of </a:t>
            </a:r>
            <a:r>
              <a:rPr lang="fr-FR" sz="3200" dirty="0" err="1" smtClean="0">
                <a:cs typeface="Times New Roman" pitchFamily="18" charset="0"/>
              </a:rPr>
              <a:t>retired</a:t>
            </a:r>
            <a:r>
              <a:rPr lang="fr-FR" sz="3200" dirty="0" smtClean="0">
                <a:cs typeface="Times New Roman" pitchFamily="18" charset="0"/>
              </a:rPr>
              <a:t> civil servants. </a:t>
            </a:r>
            <a:r>
              <a:rPr lang="fr-FR" sz="3200" dirty="0" err="1" smtClean="0">
                <a:cs typeface="Times New Roman" pitchFamily="18" charset="0"/>
              </a:rPr>
              <a:t>It’s</a:t>
            </a:r>
            <a:r>
              <a:rPr lang="fr-FR" sz="3200" dirty="0" smtClean="0">
                <a:cs typeface="Times New Roman" pitchFamily="18" charset="0"/>
              </a:rPr>
              <a:t> a </a:t>
            </a:r>
            <a:r>
              <a:rPr lang="fr-FR" sz="3200" dirty="0" err="1" smtClean="0">
                <a:cs typeface="Times New Roman" pitchFamily="18" charset="0"/>
              </a:rPr>
              <a:t>special</a:t>
            </a:r>
            <a:r>
              <a:rPr lang="fr-FR" sz="3200" dirty="0" smtClean="0">
                <a:cs typeface="Times New Roman" pitchFamily="18" charset="0"/>
              </a:rPr>
              <a:t> </a:t>
            </a:r>
            <a:r>
              <a:rPr lang="fr-FR" sz="3200" dirty="0" err="1" smtClean="0">
                <a:cs typeface="Times New Roman" pitchFamily="18" charset="0"/>
              </a:rPr>
              <a:t>account</a:t>
            </a:r>
            <a:r>
              <a:rPr lang="fr-FR" sz="3200" dirty="0" smtClean="0">
                <a:cs typeface="Times New Roman" pitchFamily="18" charset="0"/>
              </a:rPr>
              <a:t> in the public revenue </a:t>
            </a:r>
            <a:r>
              <a:rPr lang="fr-FR" sz="3200" dirty="0" err="1" smtClean="0">
                <a:cs typeface="Times New Roman" pitchFamily="18" charset="0"/>
              </a:rPr>
              <a:t>department</a:t>
            </a:r>
            <a:r>
              <a:rPr lang="fr-FR" sz="3200" dirty="0" smtClean="0">
                <a:cs typeface="Times New Roman" pitchFamily="18" charset="0"/>
              </a:rPr>
              <a:t> set up by </a:t>
            </a:r>
            <a:r>
              <a:rPr lang="fr-FR" sz="3200" dirty="0" err="1" smtClean="0">
                <a:cs typeface="Times New Roman" pitchFamily="18" charset="0"/>
              </a:rPr>
              <a:t>Act</a:t>
            </a:r>
            <a:r>
              <a:rPr lang="fr-FR" sz="3200" dirty="0" smtClean="0">
                <a:cs typeface="Times New Roman" pitchFamily="18" charset="0"/>
              </a:rPr>
              <a:t> n°81-52 of </a:t>
            </a:r>
            <a:r>
              <a:rPr lang="fr-FR" sz="3200" dirty="0" err="1" smtClean="0">
                <a:cs typeface="Times New Roman" pitchFamily="18" charset="0"/>
              </a:rPr>
              <a:t>july</a:t>
            </a:r>
            <a:r>
              <a:rPr lang="fr-FR" sz="3200" dirty="0" smtClean="0">
                <a:cs typeface="Times New Roman" pitchFamily="18" charset="0"/>
              </a:rPr>
              <a:t> 10th 1981. </a:t>
            </a:r>
            <a:r>
              <a:rPr lang="fr-FR" sz="3200" dirty="0" err="1" smtClean="0">
                <a:cs typeface="Times New Roman" pitchFamily="18" charset="0"/>
              </a:rPr>
              <a:t>It’s</a:t>
            </a:r>
            <a:r>
              <a:rPr lang="fr-FR" sz="3200" dirty="0" smtClean="0">
                <a:cs typeface="Times New Roman" pitchFamily="18" charset="0"/>
              </a:rPr>
              <a:t> </a:t>
            </a:r>
            <a:r>
              <a:rPr lang="fr-FR" sz="3200" dirty="0" err="1" smtClean="0">
                <a:cs typeface="Times New Roman" pitchFamily="18" charset="0"/>
              </a:rPr>
              <a:t>worth</a:t>
            </a:r>
            <a:r>
              <a:rPr lang="fr-FR" sz="3200" dirty="0" smtClean="0">
                <a:cs typeface="Times New Roman" pitchFamily="18" charset="0"/>
              </a:rPr>
              <a:t> </a:t>
            </a:r>
            <a:r>
              <a:rPr lang="fr-FR" sz="3200" dirty="0" err="1" smtClean="0">
                <a:cs typeface="Times New Roman" pitchFamily="18" charset="0"/>
              </a:rPr>
              <a:t>mentioning</a:t>
            </a:r>
            <a:r>
              <a:rPr lang="fr-FR" sz="3200" dirty="0" smtClean="0">
                <a:cs typeface="Times New Roman" pitchFamily="18" charset="0"/>
              </a:rPr>
              <a:t> </a:t>
            </a:r>
            <a:r>
              <a:rPr lang="fr-FR" sz="3200" dirty="0" err="1" smtClean="0">
                <a:cs typeface="Times New Roman" pitchFamily="18" charset="0"/>
              </a:rPr>
              <a:t>that</a:t>
            </a:r>
            <a:r>
              <a:rPr lang="fr-FR" sz="3200" dirty="0" smtClean="0">
                <a:cs typeface="Times New Roman" pitchFamily="18" charset="0"/>
              </a:rPr>
              <a:t> </a:t>
            </a:r>
            <a:r>
              <a:rPr lang="fr-FR" sz="3200" dirty="0" err="1" smtClean="0">
                <a:cs typeface="Times New Roman" pitchFamily="18" charset="0"/>
              </a:rPr>
              <a:t>veterans</a:t>
            </a:r>
            <a:r>
              <a:rPr lang="fr-FR" sz="3200" dirty="0" smtClean="0">
                <a:cs typeface="Times New Roman" pitchFamily="18" charset="0"/>
              </a:rPr>
              <a:t> </a:t>
            </a:r>
            <a:r>
              <a:rPr lang="fr-FR" sz="3200" dirty="0" err="1" smtClean="0">
                <a:cs typeface="Times New Roman" pitchFamily="18" charset="0"/>
              </a:rPr>
              <a:t>from</a:t>
            </a:r>
            <a:r>
              <a:rPr lang="fr-FR" sz="3200" dirty="0" smtClean="0">
                <a:cs typeface="Times New Roman" pitchFamily="18" charset="0"/>
              </a:rPr>
              <a:t> the </a:t>
            </a:r>
            <a:r>
              <a:rPr lang="fr-FR" sz="3200" dirty="0" err="1" smtClean="0">
                <a:cs typeface="Times New Roman" pitchFamily="18" charset="0"/>
              </a:rPr>
              <a:t>military</a:t>
            </a:r>
            <a:r>
              <a:rPr lang="fr-FR" sz="3200" dirty="0" smtClean="0">
                <a:cs typeface="Times New Roman" pitchFamily="18" charset="0"/>
              </a:rPr>
              <a:t> are </a:t>
            </a:r>
            <a:r>
              <a:rPr lang="fr-FR" sz="3200" dirty="0" err="1" smtClean="0">
                <a:cs typeface="Times New Roman" pitchFamily="18" charset="0"/>
              </a:rPr>
              <a:t>also</a:t>
            </a:r>
            <a:r>
              <a:rPr lang="fr-FR" sz="3200" dirty="0" smtClean="0">
                <a:cs typeface="Times New Roman" pitchFamily="18" charset="0"/>
              </a:rPr>
              <a:t> </a:t>
            </a:r>
            <a:r>
              <a:rPr lang="fr-FR" sz="3200" dirty="0" err="1" smtClean="0">
                <a:cs typeface="Times New Roman" pitchFamily="18" charset="0"/>
              </a:rPr>
              <a:t>served</a:t>
            </a:r>
            <a:r>
              <a:rPr lang="fr-FR" sz="3200" dirty="0" smtClean="0">
                <a:cs typeface="Times New Roman" pitchFamily="18" charset="0"/>
              </a:rPr>
              <a:t>. </a:t>
            </a:r>
            <a:endParaRPr lang="fr-FR" dirty="0"/>
          </a:p>
        </p:txBody>
      </p:sp>
    </p:spTree>
  </p:cSld>
  <p:clrMapOvr>
    <a:masterClrMapping/>
  </p:clrMapOvr>
  <p:transition spd="slow"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The </a:t>
            </a:r>
            <a:r>
              <a:rPr lang="fr-FR" dirty="0" err="1" smtClean="0"/>
              <a:t>special</a:t>
            </a:r>
            <a:r>
              <a:rPr lang="fr-FR" dirty="0" smtClean="0"/>
              <a:t> social </a:t>
            </a:r>
            <a:r>
              <a:rPr lang="fr-FR" dirty="0" err="1" smtClean="0"/>
              <a:t>security</a:t>
            </a:r>
            <a:r>
              <a:rPr lang="fr-FR" dirty="0" smtClean="0"/>
              <a:t> system for civil-servants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fr-FR" sz="3200" dirty="0" smtClean="0">
                <a:cs typeface="Times New Roman" pitchFamily="18" charset="0"/>
              </a:rPr>
              <a:t>Under </a:t>
            </a:r>
            <a:r>
              <a:rPr lang="fr-FR" sz="3200" dirty="0" err="1" smtClean="0">
                <a:cs typeface="Times New Roman" pitchFamily="18" charset="0"/>
              </a:rPr>
              <a:t>some</a:t>
            </a:r>
            <a:r>
              <a:rPr lang="fr-FR" sz="3200" dirty="0" smtClean="0">
                <a:cs typeface="Times New Roman" pitchFamily="18" charset="0"/>
              </a:rPr>
              <a:t> conditions, the National </a:t>
            </a:r>
            <a:r>
              <a:rPr lang="fr-FR" sz="3200" dirty="0" err="1" smtClean="0">
                <a:cs typeface="Times New Roman" pitchFamily="18" charset="0"/>
              </a:rPr>
              <a:t>Old</a:t>
            </a:r>
            <a:r>
              <a:rPr lang="fr-FR" sz="3200" dirty="0" smtClean="0">
                <a:cs typeface="Times New Roman" pitchFamily="18" charset="0"/>
              </a:rPr>
              <a:t>-</a:t>
            </a:r>
            <a:r>
              <a:rPr lang="fr-FR" sz="3200" dirty="0" err="1" smtClean="0">
                <a:cs typeface="Times New Roman" pitchFamily="18" charset="0"/>
              </a:rPr>
              <a:t>age</a:t>
            </a:r>
            <a:r>
              <a:rPr lang="fr-FR" sz="3200" dirty="0" smtClean="0">
                <a:cs typeface="Times New Roman" pitchFamily="18" charset="0"/>
              </a:rPr>
              <a:t> Pension Fund </a:t>
            </a:r>
            <a:r>
              <a:rPr lang="fr-FR" sz="3200" dirty="0" err="1" smtClean="0">
                <a:cs typeface="Times New Roman" pitchFamily="18" charset="0"/>
              </a:rPr>
              <a:t>some</a:t>
            </a:r>
            <a:r>
              <a:rPr lang="fr-FR" sz="3200" dirty="0" smtClean="0">
                <a:cs typeface="Times New Roman" pitchFamily="18" charset="0"/>
              </a:rPr>
              <a:t> pays retirement </a:t>
            </a:r>
            <a:r>
              <a:rPr lang="fr-FR" sz="3200" dirty="0" err="1" smtClean="0">
                <a:cs typeface="Times New Roman" pitchFamily="18" charset="0"/>
              </a:rPr>
              <a:t>benefits</a:t>
            </a:r>
            <a:r>
              <a:rPr lang="fr-FR" sz="3200" dirty="0" smtClean="0">
                <a:cs typeface="Times New Roman" pitchFamily="18" charset="0"/>
              </a:rPr>
              <a:t> for all </a:t>
            </a:r>
            <a:r>
              <a:rPr lang="fr-FR" sz="3200" dirty="0" err="1" smtClean="0">
                <a:cs typeface="Times New Roman" pitchFamily="18" charset="0"/>
              </a:rPr>
              <a:t>retired</a:t>
            </a:r>
            <a:r>
              <a:rPr lang="fr-FR" sz="3200" dirty="0" smtClean="0">
                <a:cs typeface="Times New Roman" pitchFamily="18" charset="0"/>
              </a:rPr>
              <a:t> civil servants </a:t>
            </a:r>
            <a:r>
              <a:rPr lang="fr-FR" sz="3200" dirty="0" err="1" smtClean="0">
                <a:cs typeface="Times New Roman" pitchFamily="18" charset="0"/>
              </a:rPr>
              <a:t>aged</a:t>
            </a:r>
            <a:r>
              <a:rPr lang="fr-FR" sz="3200" dirty="0" smtClean="0">
                <a:cs typeface="Times New Roman" pitchFamily="18" charset="0"/>
              </a:rPr>
              <a:t> 60 and </a:t>
            </a:r>
            <a:r>
              <a:rPr lang="fr-FR" sz="3200" dirty="0" err="1" smtClean="0">
                <a:cs typeface="Times New Roman" pitchFamily="18" charset="0"/>
              </a:rPr>
              <a:t>survival</a:t>
            </a:r>
            <a:r>
              <a:rPr lang="fr-FR" sz="3200" dirty="0" smtClean="0">
                <a:cs typeface="Times New Roman" pitchFamily="18" charset="0"/>
              </a:rPr>
              <a:t> as </a:t>
            </a:r>
            <a:r>
              <a:rPr lang="fr-FR" sz="3200" dirty="0" err="1" smtClean="0">
                <a:cs typeface="Times New Roman" pitchFamily="18" charset="0"/>
              </a:rPr>
              <a:t>well</a:t>
            </a:r>
            <a:r>
              <a:rPr lang="fr-FR" sz="3200" dirty="0" smtClean="0">
                <a:cs typeface="Times New Roman" pitchFamily="18" charset="0"/>
              </a:rPr>
              <a:t> as </a:t>
            </a:r>
            <a:r>
              <a:rPr lang="fr-FR" sz="3200" dirty="0" err="1" smtClean="0">
                <a:cs typeface="Times New Roman" pitchFamily="18" charset="0"/>
              </a:rPr>
              <a:t>disability</a:t>
            </a:r>
            <a:r>
              <a:rPr lang="fr-FR" sz="3200" dirty="0" smtClean="0">
                <a:cs typeface="Times New Roman" pitchFamily="18" charset="0"/>
              </a:rPr>
              <a:t> </a:t>
            </a:r>
            <a:r>
              <a:rPr lang="fr-FR" sz="3200" dirty="0" err="1" smtClean="0">
                <a:cs typeface="Times New Roman" pitchFamily="18" charset="0"/>
              </a:rPr>
              <a:t>benefits</a:t>
            </a:r>
            <a:r>
              <a:rPr lang="fr-FR" sz="3200" dirty="0" smtClean="0">
                <a:cs typeface="Times New Roman" pitchFamily="18" charset="0"/>
              </a:rPr>
              <a:t> for </a:t>
            </a:r>
            <a:r>
              <a:rPr lang="fr-FR" sz="3200" dirty="0" err="1" smtClean="0">
                <a:cs typeface="Times New Roman" pitchFamily="18" charset="0"/>
              </a:rPr>
              <a:t>retired</a:t>
            </a:r>
            <a:r>
              <a:rPr lang="fr-FR" sz="3200" dirty="0" smtClean="0">
                <a:cs typeface="Times New Roman" pitchFamily="18" charset="0"/>
              </a:rPr>
              <a:t> </a:t>
            </a:r>
            <a:r>
              <a:rPr lang="fr-FR" sz="3200" dirty="0" err="1" smtClean="0">
                <a:cs typeface="Times New Roman" pitchFamily="18" charset="0"/>
              </a:rPr>
              <a:t>servicemen</a:t>
            </a:r>
            <a:r>
              <a:rPr lang="fr-FR" sz="3200" dirty="0" smtClean="0">
                <a:cs typeface="Times New Roman" pitchFamily="18" charset="0"/>
              </a:rPr>
              <a:t>. </a:t>
            </a:r>
          </a:p>
          <a:p>
            <a:pPr algn="just"/>
            <a:r>
              <a:rPr lang="fr-FR" sz="3200" dirty="0" smtClean="0">
                <a:cs typeface="Times New Roman" pitchFamily="18" charset="0"/>
              </a:rPr>
              <a:t>It </a:t>
            </a:r>
            <a:r>
              <a:rPr lang="fr-FR" sz="3200" dirty="0" err="1" smtClean="0">
                <a:cs typeface="Times New Roman" pitchFamily="18" charset="0"/>
              </a:rPr>
              <a:t>is</a:t>
            </a:r>
            <a:r>
              <a:rPr lang="fr-FR" sz="3200" dirty="0" smtClean="0">
                <a:cs typeface="Times New Roman" pitchFamily="18" charset="0"/>
              </a:rPr>
              <a:t> </a:t>
            </a:r>
            <a:r>
              <a:rPr lang="fr-FR" sz="3200" dirty="0" err="1" smtClean="0">
                <a:cs typeface="Times New Roman" pitchFamily="18" charset="0"/>
              </a:rPr>
              <a:t>funded</a:t>
            </a:r>
            <a:r>
              <a:rPr lang="fr-FR" sz="3200" dirty="0" smtClean="0">
                <a:cs typeface="Times New Roman" pitchFamily="18" charset="0"/>
              </a:rPr>
              <a:t> by active civil servants </a:t>
            </a:r>
            <a:r>
              <a:rPr lang="fr-FR" sz="3200" dirty="0" err="1" smtClean="0">
                <a:cs typeface="Times New Roman" pitchFamily="18" charset="0"/>
              </a:rPr>
              <a:t>mandatory</a:t>
            </a:r>
            <a:r>
              <a:rPr lang="fr-FR" sz="3200" dirty="0" smtClean="0">
                <a:cs typeface="Times New Roman" pitchFamily="18" charset="0"/>
              </a:rPr>
              <a:t> contributions. The global rate of contribution </a:t>
            </a:r>
            <a:r>
              <a:rPr lang="fr-FR" sz="3200" dirty="0" err="1" smtClean="0">
                <a:cs typeface="Times New Roman" pitchFamily="18" charset="0"/>
              </a:rPr>
              <a:t>is</a:t>
            </a:r>
            <a:r>
              <a:rPr lang="fr-FR" sz="3200" dirty="0" smtClean="0">
                <a:cs typeface="Times New Roman" pitchFamily="18" charset="0"/>
              </a:rPr>
              <a:t> 35% </a:t>
            </a:r>
            <a:r>
              <a:rPr lang="fr-FR" sz="3200" dirty="0" err="1" smtClean="0">
                <a:cs typeface="Times New Roman" pitchFamily="18" charset="0"/>
              </a:rPr>
              <a:t>since</a:t>
            </a:r>
            <a:r>
              <a:rPr lang="fr-FR" sz="3200" dirty="0" smtClean="0">
                <a:cs typeface="Times New Roman" pitchFamily="18" charset="0"/>
              </a:rPr>
              <a:t> 1996 which </a:t>
            </a:r>
            <a:r>
              <a:rPr lang="fr-FR" sz="3200" dirty="0" err="1" smtClean="0">
                <a:cs typeface="Times New Roman" pitchFamily="18" charset="0"/>
              </a:rPr>
              <a:t>is</a:t>
            </a:r>
            <a:r>
              <a:rPr lang="fr-FR" sz="3200" dirty="0" smtClean="0">
                <a:cs typeface="Times New Roman" pitchFamily="18" charset="0"/>
              </a:rPr>
              <a:t> </a:t>
            </a:r>
            <a:r>
              <a:rPr lang="fr-FR" sz="3200" dirty="0" err="1" smtClean="0">
                <a:cs typeface="Times New Roman" pitchFamily="18" charset="0"/>
              </a:rPr>
              <a:t>divided</a:t>
            </a:r>
            <a:r>
              <a:rPr lang="fr-FR" sz="3200" dirty="0" smtClean="0">
                <a:cs typeface="Times New Roman" pitchFamily="18" charset="0"/>
              </a:rPr>
              <a:t> </a:t>
            </a:r>
            <a:r>
              <a:rPr lang="fr-FR" sz="3200" dirty="0" err="1" smtClean="0">
                <a:cs typeface="Times New Roman" pitchFamily="18" charset="0"/>
              </a:rPr>
              <a:t>beteween</a:t>
            </a:r>
            <a:r>
              <a:rPr lang="fr-FR" sz="3200" dirty="0" smtClean="0">
                <a:cs typeface="Times New Roman" pitchFamily="18" charset="0"/>
              </a:rPr>
              <a:t> the State (23%) and the civil servant (12%) </a:t>
            </a:r>
            <a:r>
              <a:rPr lang="fr-FR" sz="3200" dirty="0" err="1" smtClean="0">
                <a:cs typeface="Times New Roman" pitchFamily="18" charset="0"/>
              </a:rPr>
              <a:t>this</a:t>
            </a:r>
            <a:r>
              <a:rPr lang="fr-FR" sz="3200" dirty="0" smtClean="0">
                <a:cs typeface="Times New Roman" pitchFamily="18" charset="0"/>
              </a:rPr>
              <a:t> distribution </a:t>
            </a:r>
            <a:r>
              <a:rPr lang="fr-FR" sz="3200" dirty="0" err="1" smtClean="0">
                <a:cs typeface="Times New Roman" pitchFamily="18" charset="0"/>
              </a:rPr>
              <a:t>is</a:t>
            </a:r>
            <a:r>
              <a:rPr lang="fr-FR" sz="3200" dirty="0" smtClean="0">
                <a:cs typeface="Times New Roman" pitchFamily="18" charset="0"/>
              </a:rPr>
              <a:t> </a:t>
            </a:r>
            <a:r>
              <a:rPr lang="fr-FR" sz="3200" dirty="0" err="1" smtClean="0">
                <a:cs typeface="Times New Roman" pitchFamily="18" charset="0"/>
              </a:rPr>
              <a:t>under</a:t>
            </a:r>
            <a:r>
              <a:rPr lang="fr-FR" sz="3200" dirty="0" smtClean="0">
                <a:cs typeface="Times New Roman" pitchFamily="18" charset="0"/>
              </a:rPr>
              <a:t> </a:t>
            </a:r>
            <a:r>
              <a:rPr lang="fr-FR" sz="3200" dirty="0" err="1" smtClean="0">
                <a:cs typeface="Times New Roman" pitchFamily="18" charset="0"/>
              </a:rPr>
              <a:t>way</a:t>
            </a:r>
            <a:r>
              <a:rPr lang="fr-FR" sz="3200" dirty="0" smtClean="0">
                <a:cs typeface="Times New Roman" pitchFamily="18" charset="0"/>
              </a:rPr>
              <a:t> </a:t>
            </a:r>
            <a:r>
              <a:rPr lang="fr-FR" sz="3200" dirty="0" err="1" smtClean="0">
                <a:cs typeface="Times New Roman" pitchFamily="18" charset="0"/>
              </a:rPr>
              <a:t>since</a:t>
            </a:r>
            <a:r>
              <a:rPr lang="fr-FR" sz="3200" dirty="0" smtClean="0">
                <a:cs typeface="Times New Roman" pitchFamily="18" charset="0"/>
              </a:rPr>
              <a:t> 2002.</a:t>
            </a:r>
          </a:p>
          <a:p>
            <a:endParaRPr lang="fr-FR" dirty="0"/>
          </a:p>
        </p:txBody>
      </p:sp>
    </p:spTree>
  </p:cSld>
  <p:clrMapOvr>
    <a:masterClrMapping/>
  </p:clrMapOvr>
  <p:transition spd="slow"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 </a:t>
            </a:r>
            <a:r>
              <a:rPr lang="fr-FR" b="1" dirty="0" err="1" smtClean="0"/>
              <a:t>Complementary</a:t>
            </a:r>
            <a:r>
              <a:rPr lang="fr-FR" b="1" dirty="0" smtClean="0"/>
              <a:t> social </a:t>
            </a:r>
            <a:r>
              <a:rPr lang="fr-FR" b="1" dirty="0" err="1" smtClean="0"/>
              <a:t>security</a:t>
            </a:r>
            <a:r>
              <a:rPr lang="fr-FR" b="1" dirty="0" smtClean="0"/>
              <a:t> system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>
              <a:buNone/>
            </a:pPr>
            <a:r>
              <a:rPr lang="fr-FR" sz="3200" dirty="0" smtClean="0">
                <a:cs typeface="Times New Roman" pitchFamily="18" charset="0"/>
              </a:rPr>
              <a:t>The </a:t>
            </a:r>
            <a:r>
              <a:rPr lang="fr-FR" sz="3200" dirty="0" err="1" smtClean="0">
                <a:cs typeface="Times New Roman" pitchFamily="18" charset="0"/>
              </a:rPr>
              <a:t>complementary</a:t>
            </a:r>
            <a:r>
              <a:rPr lang="fr-FR" sz="3200" dirty="0" smtClean="0">
                <a:cs typeface="Times New Roman" pitchFamily="18" charset="0"/>
              </a:rPr>
              <a:t> system </a:t>
            </a:r>
            <a:r>
              <a:rPr lang="fr-FR" sz="3200" dirty="0" err="1" smtClean="0">
                <a:cs typeface="Times New Roman" pitchFamily="18" charset="0"/>
              </a:rPr>
              <a:t>is</a:t>
            </a:r>
            <a:r>
              <a:rPr lang="fr-FR" sz="3200" dirty="0" smtClean="0">
                <a:cs typeface="Times New Roman" pitchFamily="18" charset="0"/>
              </a:rPr>
              <a:t> </a:t>
            </a:r>
            <a:r>
              <a:rPr lang="fr-FR" sz="3200" dirty="0" err="1" smtClean="0">
                <a:cs typeface="Times New Roman" pitchFamily="18" charset="0"/>
              </a:rPr>
              <a:t>managed</a:t>
            </a:r>
            <a:endParaRPr lang="fr-FR" sz="3200" dirty="0" smtClean="0">
              <a:cs typeface="Times New Roman" pitchFamily="18" charset="0"/>
            </a:endParaRPr>
          </a:p>
          <a:p>
            <a:pPr lvl="0" algn="just"/>
            <a:r>
              <a:rPr lang="fr-FR" sz="3200" b="1" u="sng" dirty="0" smtClean="0">
                <a:cs typeface="Times New Roman" pitchFamily="18" charset="0"/>
              </a:rPr>
              <a:t>The </a:t>
            </a:r>
            <a:r>
              <a:rPr lang="fr-FR" sz="3200" b="1" u="sng" dirty="0" err="1" smtClean="0">
                <a:cs typeface="Times New Roman" pitchFamily="18" charset="0"/>
              </a:rPr>
              <a:t>mutual</a:t>
            </a:r>
            <a:r>
              <a:rPr lang="fr-FR" sz="3200" b="1" u="sng" dirty="0" smtClean="0">
                <a:cs typeface="Times New Roman" pitchFamily="18" charset="0"/>
              </a:rPr>
              <a:t> </a:t>
            </a:r>
            <a:r>
              <a:rPr lang="fr-FR" sz="3200" b="1" u="sng" dirty="0" err="1" smtClean="0">
                <a:cs typeface="Times New Roman" pitchFamily="18" charset="0"/>
              </a:rPr>
              <a:t>benefit</a:t>
            </a:r>
            <a:r>
              <a:rPr lang="fr-FR" sz="3200" b="1" u="sng" dirty="0" smtClean="0">
                <a:cs typeface="Times New Roman" pitchFamily="18" charset="0"/>
              </a:rPr>
              <a:t> </a:t>
            </a:r>
            <a:r>
              <a:rPr lang="fr-FR" sz="3200" b="1" u="sng" dirty="0" err="1" smtClean="0">
                <a:cs typeface="Times New Roman" pitchFamily="18" charset="0"/>
              </a:rPr>
              <a:t>insurance</a:t>
            </a:r>
            <a:r>
              <a:rPr lang="fr-FR" sz="3200" b="1" u="sng" dirty="0" smtClean="0">
                <a:cs typeface="Times New Roman" pitchFamily="18" charset="0"/>
              </a:rPr>
              <a:t> </a:t>
            </a:r>
            <a:r>
              <a:rPr lang="fr-FR" sz="3200" b="1" u="sng" dirty="0" err="1" smtClean="0">
                <a:cs typeface="Times New Roman" pitchFamily="18" charset="0"/>
              </a:rPr>
              <a:t>companies</a:t>
            </a:r>
            <a:endParaRPr lang="fr-FR" sz="3200" b="1" u="sng" dirty="0" smtClean="0">
              <a:cs typeface="Times New Roman" pitchFamily="18" charset="0"/>
            </a:endParaRPr>
          </a:p>
          <a:p>
            <a:pPr lvl="0" algn="just">
              <a:buNone/>
            </a:pPr>
            <a:r>
              <a:rPr lang="fr-FR" sz="3200" dirty="0" smtClean="0">
                <a:cs typeface="Times New Roman" pitchFamily="18" charset="0"/>
              </a:rPr>
              <a:t>For self-</a:t>
            </a:r>
            <a:r>
              <a:rPr lang="fr-FR" sz="3200" dirty="0" err="1" smtClean="0">
                <a:cs typeface="Times New Roman" pitchFamily="18" charset="0"/>
              </a:rPr>
              <a:t>employed</a:t>
            </a:r>
            <a:r>
              <a:rPr lang="fr-FR" sz="3200" dirty="0" smtClean="0">
                <a:cs typeface="Times New Roman" pitchFamily="18" charset="0"/>
              </a:rPr>
              <a:t> </a:t>
            </a:r>
            <a:r>
              <a:rPr lang="fr-FR" sz="3200" dirty="0" err="1" smtClean="0">
                <a:cs typeface="Times New Roman" pitchFamily="18" charset="0"/>
              </a:rPr>
              <a:t>persons</a:t>
            </a:r>
            <a:r>
              <a:rPr lang="fr-FR" sz="3200" dirty="0" smtClean="0">
                <a:cs typeface="Times New Roman" pitchFamily="18" charset="0"/>
              </a:rPr>
              <a:t> </a:t>
            </a:r>
            <a:r>
              <a:rPr lang="fr-FR" sz="3200" dirty="0" err="1" smtClean="0">
                <a:cs typeface="Times New Roman" pitchFamily="18" charset="0"/>
              </a:rPr>
              <a:t>within</a:t>
            </a:r>
            <a:r>
              <a:rPr lang="fr-FR" sz="3200" dirty="0" smtClean="0">
                <a:cs typeface="Times New Roman" pitchFamily="18" charset="0"/>
              </a:rPr>
              <a:t> the </a:t>
            </a:r>
            <a:r>
              <a:rPr lang="fr-FR" sz="3200" dirty="0" err="1" smtClean="0">
                <a:cs typeface="Times New Roman" pitchFamily="18" charset="0"/>
              </a:rPr>
              <a:t>informal</a:t>
            </a:r>
            <a:r>
              <a:rPr lang="fr-FR" sz="3200" dirty="0" smtClean="0">
                <a:cs typeface="Times New Roman" pitchFamily="18" charset="0"/>
              </a:rPr>
              <a:t> </a:t>
            </a:r>
            <a:r>
              <a:rPr lang="fr-FR" sz="3200" dirty="0" err="1" smtClean="0">
                <a:cs typeface="Times New Roman" pitchFamily="18" charset="0"/>
              </a:rPr>
              <a:t>sector</a:t>
            </a:r>
            <a:r>
              <a:rPr lang="fr-FR" sz="3200" dirty="0" smtClean="0">
                <a:cs typeface="Times New Roman" pitchFamily="18" charset="0"/>
              </a:rPr>
              <a:t>, </a:t>
            </a:r>
            <a:r>
              <a:rPr lang="fr-FR" sz="3200" dirty="0" err="1" smtClean="0">
                <a:cs typeface="Times New Roman" pitchFamily="18" charset="0"/>
              </a:rPr>
              <a:t>poor</a:t>
            </a:r>
            <a:r>
              <a:rPr lang="fr-FR" sz="3200" dirty="0" smtClean="0">
                <a:cs typeface="Times New Roman" pitchFamily="18" charset="0"/>
              </a:rPr>
              <a:t> people and all </a:t>
            </a:r>
            <a:r>
              <a:rPr lang="fr-FR" sz="3200" dirty="0" err="1" smtClean="0">
                <a:cs typeface="Times New Roman" pitchFamily="18" charset="0"/>
              </a:rPr>
              <a:t>workers</a:t>
            </a:r>
            <a:r>
              <a:rPr lang="fr-FR" sz="3200" dirty="0" smtClean="0">
                <a:cs typeface="Times New Roman" pitchFamily="18" charset="0"/>
              </a:rPr>
              <a:t> </a:t>
            </a:r>
            <a:r>
              <a:rPr lang="fr-FR" sz="3200" dirty="0" err="1" smtClean="0">
                <a:cs typeface="Times New Roman" pitchFamily="18" charset="0"/>
              </a:rPr>
              <a:t>who</a:t>
            </a:r>
            <a:r>
              <a:rPr lang="fr-FR" sz="3200" dirty="0" smtClean="0">
                <a:cs typeface="Times New Roman" pitchFamily="18" charset="0"/>
              </a:rPr>
              <a:t> </a:t>
            </a:r>
            <a:r>
              <a:rPr lang="fr-FR" sz="3200" dirty="0" err="1" smtClean="0">
                <a:cs typeface="Times New Roman" pitchFamily="18" charset="0"/>
              </a:rPr>
              <a:t>want</a:t>
            </a:r>
            <a:r>
              <a:rPr lang="fr-FR" sz="3200" dirty="0" smtClean="0">
                <a:cs typeface="Times New Roman" pitchFamily="18" charset="0"/>
              </a:rPr>
              <a:t> </a:t>
            </a:r>
            <a:r>
              <a:rPr lang="fr-FR" sz="3200" dirty="0" err="1" smtClean="0">
                <a:cs typeface="Times New Roman" pitchFamily="18" charset="0"/>
              </a:rPr>
              <a:t>complementary</a:t>
            </a:r>
            <a:r>
              <a:rPr lang="fr-FR" sz="3200" dirty="0" smtClean="0">
                <a:cs typeface="Times New Roman" pitchFamily="18" charset="0"/>
              </a:rPr>
              <a:t> </a:t>
            </a:r>
            <a:r>
              <a:rPr lang="fr-FR" sz="3200" dirty="0" err="1" smtClean="0">
                <a:cs typeface="Times New Roman" pitchFamily="18" charset="0"/>
              </a:rPr>
              <a:t>insurance</a:t>
            </a:r>
            <a:r>
              <a:rPr lang="fr-FR" sz="3200" dirty="0" smtClean="0">
                <a:cs typeface="Times New Roman" pitchFamily="18" charset="0"/>
              </a:rPr>
              <a:t> in the </a:t>
            </a:r>
            <a:r>
              <a:rPr lang="fr-FR" sz="3200" dirty="0" err="1" smtClean="0">
                <a:cs typeface="Times New Roman" pitchFamily="18" charset="0"/>
              </a:rPr>
              <a:t>framework</a:t>
            </a:r>
            <a:r>
              <a:rPr lang="fr-FR" sz="3200" dirty="0" smtClean="0">
                <a:cs typeface="Times New Roman" pitchFamily="18" charset="0"/>
              </a:rPr>
              <a:t> of a </a:t>
            </a:r>
            <a:r>
              <a:rPr lang="fr-FR" sz="3200" dirty="0" err="1" smtClean="0">
                <a:cs typeface="Times New Roman" pitchFamily="18" charset="0"/>
              </a:rPr>
              <a:t>professional</a:t>
            </a:r>
            <a:r>
              <a:rPr lang="fr-FR" sz="3200" dirty="0" smtClean="0">
                <a:cs typeface="Times New Roman" pitchFamily="18" charset="0"/>
              </a:rPr>
              <a:t> association or</a:t>
            </a:r>
          </a:p>
          <a:p>
            <a:pPr lvl="0" algn="just"/>
            <a:r>
              <a:rPr lang="fr-FR" sz="3200" b="1" u="sng" dirty="0" smtClean="0">
                <a:cs typeface="Times New Roman" pitchFamily="18" charset="0"/>
              </a:rPr>
              <a:t>The </a:t>
            </a:r>
            <a:r>
              <a:rPr lang="fr-FR" sz="3200" b="1" u="sng" dirty="0" err="1" smtClean="0">
                <a:cs typeface="Times New Roman" pitchFamily="18" charset="0"/>
              </a:rPr>
              <a:t>privates</a:t>
            </a:r>
            <a:r>
              <a:rPr lang="fr-FR" sz="3200" b="1" u="sng" dirty="0" smtClean="0">
                <a:cs typeface="Times New Roman" pitchFamily="18" charset="0"/>
              </a:rPr>
              <a:t> </a:t>
            </a:r>
            <a:r>
              <a:rPr lang="fr-FR" sz="3200" b="1" u="sng" dirty="0" err="1" smtClean="0">
                <a:cs typeface="Times New Roman" pitchFamily="18" charset="0"/>
              </a:rPr>
              <a:t>health</a:t>
            </a:r>
            <a:r>
              <a:rPr lang="fr-FR" sz="3200" b="1" u="sng" dirty="0" smtClean="0">
                <a:cs typeface="Times New Roman" pitchFamily="18" charset="0"/>
              </a:rPr>
              <a:t> </a:t>
            </a:r>
            <a:r>
              <a:rPr lang="fr-FR" sz="3200" b="1" u="sng" dirty="0" err="1" smtClean="0">
                <a:cs typeface="Times New Roman" pitchFamily="18" charset="0"/>
              </a:rPr>
              <a:t>insurance</a:t>
            </a:r>
            <a:r>
              <a:rPr lang="fr-FR" sz="3200" dirty="0" smtClean="0">
                <a:cs typeface="Times New Roman" pitchFamily="18" charset="0"/>
              </a:rPr>
              <a:t>: which </a:t>
            </a:r>
            <a:r>
              <a:rPr lang="fr-FR" sz="3200" dirty="0" err="1" smtClean="0">
                <a:cs typeface="Times New Roman" pitchFamily="18" charset="0"/>
              </a:rPr>
              <a:t>covers</a:t>
            </a:r>
            <a:r>
              <a:rPr lang="fr-FR" sz="3200" dirty="0" smtClean="0">
                <a:cs typeface="Times New Roman" pitchFamily="18" charset="0"/>
              </a:rPr>
              <a:t> all the branches for people </a:t>
            </a:r>
            <a:r>
              <a:rPr lang="fr-FR" sz="3200" dirty="0" err="1" smtClean="0">
                <a:cs typeface="Times New Roman" pitchFamily="18" charset="0"/>
              </a:rPr>
              <a:t>who</a:t>
            </a:r>
            <a:r>
              <a:rPr lang="fr-FR" sz="3200" dirty="0" smtClean="0">
                <a:cs typeface="Times New Roman" pitchFamily="18" charset="0"/>
              </a:rPr>
              <a:t> </a:t>
            </a:r>
            <a:r>
              <a:rPr lang="fr-FR" sz="3200" dirty="0" err="1" smtClean="0">
                <a:cs typeface="Times New Roman" pitchFamily="18" charset="0"/>
              </a:rPr>
              <a:t>can</a:t>
            </a:r>
            <a:r>
              <a:rPr lang="fr-FR" sz="3200" dirty="0" smtClean="0">
                <a:cs typeface="Times New Roman" pitchFamily="18" charset="0"/>
              </a:rPr>
              <a:t> </a:t>
            </a:r>
            <a:r>
              <a:rPr lang="fr-FR" sz="3200" dirty="0" err="1" smtClean="0">
                <a:cs typeface="Times New Roman" pitchFamily="18" charset="0"/>
              </a:rPr>
              <a:t>afford</a:t>
            </a:r>
            <a:r>
              <a:rPr lang="fr-FR" sz="3200" dirty="0" smtClean="0">
                <a:cs typeface="Times New Roman" pitchFamily="18" charset="0"/>
              </a:rPr>
              <a:t> </a:t>
            </a:r>
            <a:r>
              <a:rPr lang="fr-FR" sz="3200" dirty="0" err="1" smtClean="0">
                <a:cs typeface="Times New Roman" pitchFamily="18" charset="0"/>
              </a:rPr>
              <a:t>it</a:t>
            </a:r>
            <a:r>
              <a:rPr lang="fr-FR" sz="3200" dirty="0" smtClean="0">
                <a:cs typeface="Times New Roman" pitchFamily="18" charset="0"/>
              </a:rPr>
              <a:t>.</a:t>
            </a:r>
          </a:p>
          <a:p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ransition spd="slow"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fr-FR" sz="3200" b="1" dirty="0" smtClean="0">
              <a:cs typeface="Arial" pitchFamily="34" charset="0"/>
            </a:endParaRPr>
          </a:p>
          <a:p>
            <a:pPr algn="ctr">
              <a:buNone/>
            </a:pPr>
            <a:endParaRPr lang="fr-FR" sz="3200" b="1" dirty="0" smtClean="0">
              <a:cs typeface="Arial" pitchFamily="34" charset="0"/>
            </a:endParaRPr>
          </a:p>
          <a:p>
            <a:pPr algn="ctr">
              <a:buNone/>
            </a:pPr>
            <a:endParaRPr lang="fr-FR" sz="3200" b="1" dirty="0" smtClean="0">
              <a:cs typeface="Arial" pitchFamily="34" charset="0"/>
            </a:endParaRPr>
          </a:p>
          <a:p>
            <a:pPr algn="ctr">
              <a:buNone/>
            </a:pPr>
            <a:r>
              <a:rPr lang="fr-FR" sz="3200" b="1" dirty="0" err="1" smtClean="0">
                <a:cs typeface="Arial" pitchFamily="34" charset="0"/>
              </a:rPr>
              <a:t>Thank</a:t>
            </a:r>
            <a:r>
              <a:rPr lang="fr-FR" sz="3200" b="1" dirty="0" smtClean="0">
                <a:cs typeface="Arial" pitchFamily="34" charset="0"/>
              </a:rPr>
              <a:t> </a:t>
            </a:r>
            <a:r>
              <a:rPr lang="fr-FR" sz="3200" b="1" dirty="0" err="1" smtClean="0">
                <a:cs typeface="Arial" pitchFamily="34" charset="0"/>
              </a:rPr>
              <a:t>you</a:t>
            </a:r>
            <a:r>
              <a:rPr lang="fr-FR" sz="3200" b="1" dirty="0" smtClean="0">
                <a:cs typeface="Arial" pitchFamily="34" charset="0"/>
              </a:rPr>
              <a:t> for </a:t>
            </a:r>
            <a:r>
              <a:rPr lang="fr-FR" sz="3200" b="1" dirty="0" err="1" smtClean="0">
                <a:cs typeface="Arial" pitchFamily="34" charset="0"/>
              </a:rPr>
              <a:t>you</a:t>
            </a:r>
            <a:r>
              <a:rPr lang="fr-FR" sz="3200" b="1" dirty="0" smtClean="0">
                <a:cs typeface="Arial" pitchFamily="34" charset="0"/>
              </a:rPr>
              <a:t> attention</a:t>
            </a:r>
            <a:endParaRPr lang="fr-FR" sz="6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ransition spd="slow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OUTLINE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1196752"/>
            <a:ext cx="8153400" cy="4899248"/>
          </a:xfrm>
        </p:spPr>
        <p:txBody>
          <a:bodyPr>
            <a:normAutofit/>
          </a:bodyPr>
          <a:lstStyle/>
          <a:p>
            <a:pPr marL="457200" indent="-457200" algn="just">
              <a:buNone/>
            </a:pPr>
            <a:r>
              <a:rPr lang="fr-FR" sz="3100" b="1" dirty="0" smtClean="0">
                <a:latin typeface="Times New Roman" pitchFamily="18" charset="0"/>
                <a:cs typeface="Times New Roman" pitchFamily="18" charset="0"/>
              </a:rPr>
              <a:t>I- Coverage for the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Private-sector and government employees who are not civil servants</a:t>
            </a:r>
            <a:endParaRPr lang="fr-FR" sz="31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None/>
            </a:pPr>
            <a:r>
              <a:rPr lang="fr-FR" sz="3100" b="1" dirty="0" smtClean="0">
                <a:latin typeface="Times New Roman" pitchFamily="18" charset="0"/>
                <a:cs typeface="Times New Roman" pitchFamily="18" charset="0"/>
              </a:rPr>
              <a:t>A: The Social Security Fund (CSS)</a:t>
            </a:r>
          </a:p>
          <a:p>
            <a:pPr marL="457200" indent="-457200" algn="just">
              <a:buNone/>
            </a:pPr>
            <a:r>
              <a:rPr lang="fr-FR" sz="3100" b="1" dirty="0" smtClean="0">
                <a:latin typeface="Times New Roman" pitchFamily="18" charset="0"/>
                <a:cs typeface="Times New Roman" pitchFamily="18" charset="0"/>
              </a:rPr>
              <a:t>B: </a:t>
            </a:r>
            <a:r>
              <a:rPr lang="en-US" sz="2800" dirty="0" smtClean="0"/>
              <a:t>the Social Insurance Institute for Old-Age Pensions</a:t>
            </a:r>
            <a:r>
              <a:rPr lang="fr-FR" sz="3100" b="1" dirty="0" smtClean="0">
                <a:latin typeface="Times New Roman" pitchFamily="18" charset="0"/>
                <a:cs typeface="Times New Roman" pitchFamily="18" charset="0"/>
              </a:rPr>
              <a:t> (IPRES)</a:t>
            </a:r>
          </a:p>
          <a:p>
            <a:pPr marL="457200" indent="-457200" algn="just">
              <a:buNone/>
            </a:pPr>
            <a:r>
              <a:rPr lang="fr-FR" sz="3100" b="1" dirty="0" smtClean="0">
                <a:latin typeface="Times New Roman" pitchFamily="18" charset="0"/>
                <a:cs typeface="Times New Roman" pitchFamily="18" charset="0"/>
              </a:rPr>
              <a:t>C: </a:t>
            </a:r>
            <a:r>
              <a:rPr lang="fr-FR" sz="3200" b="1" dirty="0" err="1" smtClean="0"/>
              <a:t>Health</a:t>
            </a:r>
            <a:r>
              <a:rPr lang="fr-FR" sz="3200" b="1" dirty="0" smtClean="0"/>
              <a:t> </a:t>
            </a:r>
            <a:r>
              <a:rPr lang="fr-FR" sz="3200" b="1" dirty="0" err="1" smtClean="0"/>
              <a:t>mutual</a:t>
            </a:r>
            <a:r>
              <a:rPr lang="fr-FR" sz="3200" b="1" dirty="0" smtClean="0"/>
              <a:t> </a:t>
            </a:r>
            <a:r>
              <a:rPr lang="fr-FR" sz="3200" b="1" dirty="0" err="1" smtClean="0"/>
              <a:t>insurance</a:t>
            </a:r>
            <a:r>
              <a:rPr lang="fr-FR" sz="3200" b="1" dirty="0" smtClean="0"/>
              <a:t> </a:t>
            </a:r>
            <a:r>
              <a:rPr lang="fr-FR" sz="3200" b="1" dirty="0" err="1" smtClean="0"/>
              <a:t>companies</a:t>
            </a:r>
            <a:r>
              <a:rPr lang="fr-FR" sz="3200" b="1" dirty="0" smtClean="0"/>
              <a:t> </a:t>
            </a:r>
            <a:r>
              <a:rPr lang="fr-FR" sz="3100" b="1" dirty="0" smtClean="0">
                <a:latin typeface="Times New Roman" pitchFamily="18" charset="0"/>
                <a:cs typeface="Times New Roman" pitchFamily="18" charset="0"/>
              </a:rPr>
              <a:t>(IPM)</a:t>
            </a:r>
          </a:p>
          <a:p>
            <a:pPr marL="457200" indent="-457200" algn="just">
              <a:buNone/>
            </a:pPr>
            <a:r>
              <a:rPr lang="fr-FR" sz="3100" b="1" dirty="0" smtClean="0">
                <a:latin typeface="Times New Roman" pitchFamily="18" charset="0"/>
                <a:cs typeface="Times New Roman" pitchFamily="18" charset="0"/>
              </a:rPr>
              <a:t>II- The </a:t>
            </a:r>
            <a:r>
              <a:rPr lang="fr-FR" sz="3100" b="1" dirty="0" err="1" smtClean="0">
                <a:latin typeface="Times New Roman" pitchFamily="18" charset="0"/>
                <a:cs typeface="Times New Roman" pitchFamily="18" charset="0"/>
              </a:rPr>
              <a:t>special</a:t>
            </a:r>
            <a:r>
              <a:rPr lang="fr-FR" sz="3100" b="1" dirty="0" smtClean="0">
                <a:latin typeface="Times New Roman" pitchFamily="18" charset="0"/>
                <a:cs typeface="Times New Roman" pitchFamily="18" charset="0"/>
              </a:rPr>
              <a:t> system for civil servants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smtClean="0"/>
              <a:t>INTRODUCTION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1340768"/>
            <a:ext cx="8153400" cy="4755232"/>
          </a:xfrm>
        </p:spPr>
        <p:txBody>
          <a:bodyPr>
            <a:noAutofit/>
          </a:bodyPr>
          <a:lstStyle/>
          <a:p>
            <a:r>
              <a:rPr lang="fr-FR" sz="2200" dirty="0" err="1" smtClean="0">
                <a:cs typeface="Times New Roman" pitchFamily="18" charset="0"/>
              </a:rPr>
              <a:t>Since</a:t>
            </a:r>
            <a:r>
              <a:rPr lang="fr-FR" sz="2200" dirty="0" smtClean="0">
                <a:cs typeface="Times New Roman" pitchFamily="18" charset="0"/>
              </a:rPr>
              <a:t> </a:t>
            </a:r>
            <a:r>
              <a:rPr lang="fr-FR" sz="2200" dirty="0" err="1" smtClean="0">
                <a:cs typeface="Times New Roman" pitchFamily="18" charset="0"/>
              </a:rPr>
              <a:t>independence</a:t>
            </a:r>
            <a:r>
              <a:rPr lang="fr-FR" sz="2200" dirty="0" smtClean="0">
                <a:cs typeface="Times New Roman" pitchFamily="18" charset="0"/>
              </a:rPr>
              <a:t> </a:t>
            </a:r>
            <a:r>
              <a:rPr lang="fr-FR" sz="2200" dirty="0" err="1" smtClean="0">
                <a:cs typeface="Times New Roman" pitchFamily="18" charset="0"/>
              </a:rPr>
              <a:t>day</a:t>
            </a:r>
            <a:r>
              <a:rPr lang="fr-FR" sz="2200" dirty="0" smtClean="0">
                <a:cs typeface="Times New Roman" pitchFamily="18" charset="0"/>
              </a:rPr>
              <a:t>, Senegal </a:t>
            </a:r>
            <a:r>
              <a:rPr lang="fr-FR" sz="2200" dirty="0" err="1" smtClean="0">
                <a:cs typeface="Times New Roman" pitchFamily="18" charset="0"/>
              </a:rPr>
              <a:t>expressed</a:t>
            </a:r>
            <a:r>
              <a:rPr lang="fr-FR" sz="2200" dirty="0" smtClean="0">
                <a:cs typeface="Times New Roman" pitchFamily="18" charset="0"/>
              </a:rPr>
              <a:t> </a:t>
            </a:r>
            <a:r>
              <a:rPr lang="fr-FR" sz="2200" dirty="0" err="1" smtClean="0">
                <a:cs typeface="Times New Roman" pitchFamily="18" charset="0"/>
              </a:rPr>
              <a:t>his</a:t>
            </a:r>
            <a:r>
              <a:rPr lang="fr-FR" sz="2200" dirty="0" smtClean="0">
                <a:cs typeface="Times New Roman" pitchFamily="18" charset="0"/>
              </a:rPr>
              <a:t> </a:t>
            </a:r>
            <a:r>
              <a:rPr lang="fr-FR" sz="2200" dirty="0" err="1" smtClean="0">
                <a:cs typeface="Times New Roman" pitchFamily="18" charset="0"/>
              </a:rPr>
              <a:t>willingness</a:t>
            </a:r>
            <a:r>
              <a:rPr lang="fr-FR" sz="2200" dirty="0" smtClean="0">
                <a:cs typeface="Times New Roman" pitchFamily="18" charset="0"/>
              </a:rPr>
              <a:t> to </a:t>
            </a:r>
            <a:r>
              <a:rPr lang="fr-FR" sz="2200" dirty="0" err="1" smtClean="0">
                <a:cs typeface="Times New Roman" pitchFamily="18" charset="0"/>
              </a:rPr>
              <a:t>build</a:t>
            </a:r>
            <a:r>
              <a:rPr lang="fr-FR" sz="2200" dirty="0" smtClean="0">
                <a:cs typeface="Times New Roman" pitchFamily="18" charset="0"/>
              </a:rPr>
              <a:t> an effective social </a:t>
            </a:r>
            <a:r>
              <a:rPr lang="fr-FR" sz="2200" dirty="0" err="1" smtClean="0">
                <a:cs typeface="Times New Roman" pitchFamily="18" charset="0"/>
              </a:rPr>
              <a:t>security</a:t>
            </a:r>
            <a:r>
              <a:rPr lang="fr-FR" sz="2200" dirty="0" smtClean="0">
                <a:cs typeface="Times New Roman" pitchFamily="18" charset="0"/>
              </a:rPr>
              <a:t> by </a:t>
            </a:r>
            <a:r>
              <a:rPr lang="fr-FR" sz="2200" dirty="0" err="1" smtClean="0">
                <a:cs typeface="Times New Roman" pitchFamily="18" charset="0"/>
              </a:rPr>
              <a:t>ratifying</a:t>
            </a:r>
            <a:r>
              <a:rPr lang="fr-FR" sz="2200" dirty="0" smtClean="0">
                <a:cs typeface="Times New Roman" pitchFamily="18" charset="0"/>
              </a:rPr>
              <a:t> in 1962 </a:t>
            </a:r>
            <a:r>
              <a:rPr lang="fr-FR" sz="2200" dirty="0" err="1" smtClean="0">
                <a:cs typeface="Times New Roman" pitchFamily="18" charset="0"/>
              </a:rPr>
              <a:t>ILO’s</a:t>
            </a:r>
            <a:r>
              <a:rPr lang="fr-FR" sz="2200" dirty="0" smtClean="0">
                <a:cs typeface="Times New Roman" pitchFamily="18" charset="0"/>
              </a:rPr>
              <a:t> 102 on the minimum social </a:t>
            </a:r>
            <a:r>
              <a:rPr lang="fr-FR" sz="2200" dirty="0" err="1" smtClean="0">
                <a:cs typeface="Times New Roman" pitchFamily="18" charset="0"/>
              </a:rPr>
              <a:t>security</a:t>
            </a:r>
            <a:r>
              <a:rPr lang="fr-FR" sz="2200" dirty="0" smtClean="0">
                <a:cs typeface="Times New Roman" pitchFamily="18" charset="0"/>
              </a:rPr>
              <a:t> standards </a:t>
            </a:r>
            <a:r>
              <a:rPr lang="fr-FR" sz="2200" dirty="0" err="1" smtClean="0">
                <a:cs typeface="Times New Roman" pitchFamily="18" charset="0"/>
              </a:rPr>
              <a:t>that</a:t>
            </a:r>
            <a:r>
              <a:rPr lang="fr-FR" sz="2200" dirty="0" smtClean="0">
                <a:cs typeface="Times New Roman" pitchFamily="18" charset="0"/>
              </a:rPr>
              <a:t> </a:t>
            </a:r>
            <a:r>
              <a:rPr lang="fr-FR" sz="2200" dirty="0" err="1" smtClean="0">
                <a:cs typeface="Times New Roman" pitchFamily="18" charset="0"/>
              </a:rPr>
              <a:t>establishes</a:t>
            </a:r>
            <a:r>
              <a:rPr lang="fr-FR" sz="2200" dirty="0" smtClean="0">
                <a:cs typeface="Times New Roman" pitchFamily="18" charset="0"/>
              </a:rPr>
              <a:t> </a:t>
            </a:r>
            <a:r>
              <a:rPr lang="fr-FR" sz="2200" dirty="0" err="1" smtClean="0">
                <a:cs typeface="Times New Roman" pitchFamily="18" charset="0"/>
              </a:rPr>
              <a:t>nine</a:t>
            </a:r>
            <a:r>
              <a:rPr lang="fr-FR" sz="2200" dirty="0" smtClean="0">
                <a:cs typeface="Times New Roman" pitchFamily="18" charset="0"/>
              </a:rPr>
              <a:t> branches of social </a:t>
            </a:r>
            <a:r>
              <a:rPr lang="fr-FR" sz="2200" dirty="0" err="1" smtClean="0">
                <a:cs typeface="Times New Roman" pitchFamily="18" charset="0"/>
              </a:rPr>
              <a:t>security</a:t>
            </a:r>
            <a:r>
              <a:rPr lang="fr-FR" sz="2200" dirty="0" smtClean="0">
                <a:cs typeface="Times New Roman" pitchFamily="18" charset="0"/>
              </a:rPr>
              <a:t> </a:t>
            </a:r>
            <a:r>
              <a:rPr lang="fr-FR" sz="2200" dirty="0" err="1" smtClean="0">
                <a:cs typeface="Times New Roman" pitchFamily="18" charset="0"/>
              </a:rPr>
              <a:t>with</a:t>
            </a:r>
            <a:r>
              <a:rPr lang="fr-FR" sz="2200" dirty="0" smtClean="0">
                <a:cs typeface="Times New Roman" pitchFamily="18" charset="0"/>
              </a:rPr>
              <a:t> </a:t>
            </a:r>
            <a:r>
              <a:rPr lang="fr-FR" sz="2200" dirty="0" err="1" smtClean="0">
                <a:cs typeface="Times New Roman" pitchFamily="18" charset="0"/>
              </a:rPr>
              <a:t>at</a:t>
            </a:r>
            <a:r>
              <a:rPr lang="fr-FR" sz="2200" dirty="0" smtClean="0">
                <a:cs typeface="Times New Roman" pitchFamily="18" charset="0"/>
              </a:rPr>
              <a:t> least </a:t>
            </a:r>
            <a:r>
              <a:rPr lang="fr-FR" sz="2200" dirty="0" err="1" smtClean="0">
                <a:cs typeface="Times New Roman" pitchFamily="18" charset="0"/>
              </a:rPr>
              <a:t>three</a:t>
            </a:r>
            <a:r>
              <a:rPr lang="fr-FR" sz="2200" dirty="0" smtClean="0">
                <a:cs typeface="Times New Roman" pitchFamily="18" charset="0"/>
              </a:rPr>
              <a:t> </a:t>
            </a:r>
            <a:r>
              <a:rPr lang="fr-FR" sz="2200" dirty="0" err="1" smtClean="0">
                <a:cs typeface="Times New Roman" pitchFamily="18" charset="0"/>
              </a:rPr>
              <a:t>qualifying</a:t>
            </a:r>
            <a:r>
              <a:rPr lang="fr-FR" sz="2200" dirty="0" smtClean="0">
                <a:cs typeface="Times New Roman" pitchFamily="18" charset="0"/>
              </a:rPr>
              <a:t> branches out of the </a:t>
            </a:r>
            <a:r>
              <a:rPr lang="fr-FR" sz="2200" dirty="0" err="1" smtClean="0">
                <a:cs typeface="Times New Roman" pitchFamily="18" charset="0"/>
              </a:rPr>
              <a:t>nine</a:t>
            </a:r>
            <a:r>
              <a:rPr lang="fr-FR" sz="2200" dirty="0" smtClean="0">
                <a:cs typeface="Times New Roman" pitchFamily="18" charset="0"/>
              </a:rPr>
              <a:t> </a:t>
            </a:r>
            <a:r>
              <a:rPr lang="fr-FR" sz="2200" dirty="0" err="1" smtClean="0">
                <a:cs typeface="Times New Roman" pitchFamily="18" charset="0"/>
              </a:rPr>
              <a:t>compulsory</a:t>
            </a:r>
            <a:r>
              <a:rPr lang="fr-FR" sz="2200" dirty="0" smtClean="0"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fr-FR" sz="2200" dirty="0" smtClean="0">
              <a:cs typeface="Times New Roman" pitchFamily="18" charset="0"/>
            </a:endParaRPr>
          </a:p>
          <a:p>
            <a:pPr>
              <a:buNone/>
            </a:pPr>
            <a:r>
              <a:rPr lang="fr-FR" sz="2200" dirty="0" smtClean="0">
                <a:cs typeface="Times New Roman" pitchFamily="18" charset="0"/>
              </a:rPr>
              <a:t>In </a:t>
            </a:r>
            <a:r>
              <a:rPr lang="fr-FR" sz="2200" dirty="0" err="1" smtClean="0">
                <a:cs typeface="Times New Roman" pitchFamily="18" charset="0"/>
              </a:rPr>
              <a:t>that</a:t>
            </a:r>
            <a:r>
              <a:rPr lang="fr-FR" sz="2200" dirty="0" smtClean="0">
                <a:cs typeface="Times New Roman" pitchFamily="18" charset="0"/>
              </a:rPr>
              <a:t> respect, Sénégal </a:t>
            </a:r>
            <a:r>
              <a:rPr lang="fr-FR" sz="2200" dirty="0" err="1" smtClean="0">
                <a:cs typeface="Times New Roman" pitchFamily="18" charset="0"/>
              </a:rPr>
              <a:t>started</a:t>
            </a:r>
            <a:r>
              <a:rPr lang="fr-FR" sz="2200" dirty="0" smtClean="0">
                <a:cs typeface="Times New Roman" pitchFamily="18" charset="0"/>
              </a:rPr>
              <a:t> building a social </a:t>
            </a:r>
            <a:r>
              <a:rPr lang="fr-FR" sz="2200" dirty="0" err="1" smtClean="0">
                <a:cs typeface="Times New Roman" pitchFamily="18" charset="0"/>
              </a:rPr>
              <a:t>security</a:t>
            </a:r>
            <a:r>
              <a:rPr lang="fr-FR" sz="2200" dirty="0" smtClean="0">
                <a:cs typeface="Times New Roman" pitchFamily="18" charset="0"/>
              </a:rPr>
              <a:t> system in1975 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for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Private-sector, merchant navy employees and government employees who are not civil servants. That system  covers eight branches out of the 9 specified by the Convention-</a:t>
            </a:r>
            <a:r>
              <a:rPr lang="en-US" sz="2400" dirty="0" smtClean="0"/>
              <a:t> medical care, sickness benefit, old-age benefit, employment injury (workmen’s compensation) benefit, family allowances, maternity benefit, invalidity benefit, and survivors benefit. </a:t>
            </a:r>
            <a:endParaRPr lang="fr-FR" sz="2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600" dirty="0" smtClean="0"/>
              <a:t>INTRODUCTION (SUITE)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200" dirty="0" smtClean="0">
                <a:latin typeface="+mj-lt"/>
                <a:cs typeface="Times New Roman" pitchFamily="18" charset="0"/>
              </a:rPr>
              <a:t>So </a:t>
            </a:r>
            <a:r>
              <a:rPr lang="fr-FR" sz="2200" dirty="0" err="1" smtClean="0">
                <a:latin typeface="+mj-lt"/>
                <a:cs typeface="Times New Roman" pitchFamily="18" charset="0"/>
              </a:rPr>
              <a:t>today</a:t>
            </a:r>
            <a:r>
              <a:rPr lang="fr-FR" sz="2200" dirty="0" smtClean="0">
                <a:latin typeface="+mj-lt"/>
                <a:cs typeface="Times New Roman" pitchFamily="18" charset="0"/>
              </a:rPr>
              <a:t>, the </a:t>
            </a:r>
            <a:r>
              <a:rPr lang="fr-FR" sz="2200" dirty="0" err="1" smtClean="0">
                <a:latin typeface="+mj-lt"/>
                <a:cs typeface="Times New Roman" pitchFamily="18" charset="0"/>
              </a:rPr>
              <a:t>Senegalese</a:t>
            </a:r>
            <a:r>
              <a:rPr lang="fr-FR" sz="2200" dirty="0" smtClean="0">
                <a:latin typeface="+mj-lt"/>
                <a:cs typeface="Times New Roman" pitchFamily="18" charset="0"/>
              </a:rPr>
              <a:t> social </a:t>
            </a:r>
            <a:r>
              <a:rPr lang="fr-FR" sz="2200" dirty="0" err="1" smtClean="0">
                <a:latin typeface="+mj-lt"/>
                <a:cs typeface="Times New Roman" pitchFamily="18" charset="0"/>
              </a:rPr>
              <a:t>security</a:t>
            </a:r>
            <a:r>
              <a:rPr lang="fr-FR" sz="2200" dirty="0" smtClean="0">
                <a:latin typeface="+mj-lt"/>
                <a:cs typeface="Times New Roman" pitchFamily="18" charset="0"/>
              </a:rPr>
              <a:t> system </a:t>
            </a:r>
            <a:r>
              <a:rPr lang="fr-FR" sz="2200" dirty="0" err="1" smtClean="0">
                <a:latin typeface="+mj-lt"/>
                <a:cs typeface="Times New Roman" pitchFamily="18" charset="0"/>
              </a:rPr>
              <a:t>covers</a:t>
            </a:r>
            <a:r>
              <a:rPr lang="fr-FR" sz="2200" dirty="0" smtClean="0">
                <a:latin typeface="+mj-lt"/>
                <a:cs typeface="Times New Roman" pitchFamily="18" charset="0"/>
              </a:rPr>
              <a:t> </a:t>
            </a:r>
            <a:r>
              <a:rPr lang="fr-FR" sz="2200" dirty="0" err="1" smtClean="0">
                <a:latin typeface="+mj-lt"/>
                <a:cs typeface="Times New Roman" pitchFamily="18" charset="0"/>
              </a:rPr>
              <a:t>both</a:t>
            </a:r>
            <a:r>
              <a:rPr lang="fr-FR" sz="2200" dirty="0" smtClean="0">
                <a:latin typeface="+mj-lt"/>
                <a:cs typeface="Times New Roman" pitchFamily="18" charset="0"/>
              </a:rPr>
              <a:t> civil servants and </a:t>
            </a:r>
            <a:r>
              <a:rPr lang="fr-FR" sz="2200" dirty="0" err="1" smtClean="0">
                <a:latin typeface="+mj-lt"/>
                <a:cs typeface="Times New Roman" pitchFamily="18" charset="0"/>
              </a:rPr>
              <a:t>workers</a:t>
            </a:r>
            <a:r>
              <a:rPr lang="fr-FR" sz="2200" dirty="0" smtClean="0">
                <a:latin typeface="+mj-lt"/>
                <a:cs typeface="Times New Roman" pitchFamily="18" charset="0"/>
              </a:rPr>
              <a:t> </a:t>
            </a:r>
            <a:r>
              <a:rPr lang="fr-FR" sz="2200" dirty="0" err="1" smtClean="0">
                <a:latin typeface="+mj-lt"/>
                <a:cs typeface="Times New Roman" pitchFamily="18" charset="0"/>
              </a:rPr>
              <a:t>under</a:t>
            </a:r>
            <a:r>
              <a:rPr lang="fr-FR" sz="2200" dirty="0" smtClean="0">
                <a:latin typeface="+mj-lt"/>
                <a:cs typeface="Times New Roman" pitchFamily="18" charset="0"/>
              </a:rPr>
              <a:t> the Labour Code provisions.</a:t>
            </a:r>
          </a:p>
          <a:p>
            <a:pPr>
              <a:buNone/>
            </a:pPr>
            <a:endParaRPr lang="fr-FR" sz="2200" dirty="0" smtClean="0">
              <a:latin typeface="+mj-lt"/>
              <a:cs typeface="Times New Roman" pitchFamily="18" charset="0"/>
            </a:endParaRPr>
          </a:p>
          <a:p>
            <a:r>
              <a:rPr lang="fr-FR" dirty="0" err="1" smtClean="0"/>
              <a:t>It’s</a:t>
            </a:r>
            <a:r>
              <a:rPr lang="fr-FR" dirty="0" smtClean="0"/>
              <a:t> good to mention </a:t>
            </a:r>
            <a:r>
              <a:rPr lang="fr-FR" dirty="0" err="1" smtClean="0"/>
              <a:t>that</a:t>
            </a:r>
            <a:r>
              <a:rPr lang="fr-FR" dirty="0" smtClean="0"/>
              <a:t> in Senegal </a:t>
            </a:r>
            <a:r>
              <a:rPr lang="fr-FR" dirty="0" err="1" smtClean="0"/>
              <a:t>two</a:t>
            </a:r>
            <a:r>
              <a:rPr lang="fr-FR" dirty="0" smtClean="0"/>
              <a:t> </a:t>
            </a:r>
            <a:r>
              <a:rPr lang="fr-FR" dirty="0" err="1" smtClean="0"/>
              <a:t>different</a:t>
            </a:r>
            <a:r>
              <a:rPr lang="fr-FR" dirty="0" smtClean="0"/>
              <a:t> bodies manage the social </a:t>
            </a:r>
            <a:r>
              <a:rPr lang="fr-FR" dirty="0" err="1" smtClean="0"/>
              <a:t>security</a:t>
            </a:r>
            <a:r>
              <a:rPr lang="fr-FR" dirty="0" smtClean="0"/>
              <a:t> system. So the </a:t>
            </a:r>
            <a:r>
              <a:rPr lang="fr-FR" dirty="0" err="1" smtClean="0"/>
              <a:t>aim</a:t>
            </a:r>
            <a:r>
              <a:rPr lang="fr-FR" dirty="0" smtClean="0"/>
              <a:t> of the </a:t>
            </a:r>
            <a:r>
              <a:rPr lang="fr-FR" dirty="0" err="1" smtClean="0"/>
              <a:t>following</a:t>
            </a:r>
            <a:r>
              <a:rPr lang="fr-FR" dirty="0" smtClean="0"/>
              <a:t> </a:t>
            </a:r>
            <a:r>
              <a:rPr lang="fr-FR" dirty="0" err="1" smtClean="0"/>
              <a:t>lines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to </a:t>
            </a:r>
            <a:r>
              <a:rPr lang="fr-FR" dirty="0" err="1" smtClean="0"/>
              <a:t>elaborate</a:t>
            </a:r>
            <a:r>
              <a:rPr lang="fr-FR" dirty="0" smtClean="0"/>
              <a:t> on </a:t>
            </a:r>
            <a:r>
              <a:rPr lang="fr-FR" dirty="0" err="1" smtClean="0"/>
              <a:t>this</a:t>
            </a:r>
            <a:r>
              <a:rPr lang="fr-FR" dirty="0" smtClean="0"/>
              <a:t> </a:t>
            </a:r>
            <a:r>
              <a:rPr lang="fr-FR" dirty="0" err="1" smtClean="0"/>
              <a:t>two</a:t>
            </a:r>
            <a:r>
              <a:rPr lang="fr-FR" dirty="0" smtClean="0"/>
              <a:t> </a:t>
            </a:r>
            <a:r>
              <a:rPr lang="fr-FR" dirty="0" err="1" smtClean="0"/>
              <a:t>different</a:t>
            </a:r>
            <a:r>
              <a:rPr lang="fr-FR" dirty="0" smtClean="0"/>
              <a:t> </a:t>
            </a:r>
          </a:p>
          <a:p>
            <a:endParaRPr lang="fr-FR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fr-FR" sz="4000" b="1" dirty="0" smtClean="0"/>
          </a:p>
          <a:p>
            <a:pPr algn="ctr">
              <a:buNone/>
            </a:pPr>
            <a:r>
              <a:rPr lang="fr-FR" sz="4000" b="1" dirty="0" smtClean="0">
                <a:latin typeface="+mj-lt"/>
                <a:cs typeface="Times New Roman" pitchFamily="18" charset="0"/>
              </a:rPr>
              <a:t>I- Social </a:t>
            </a:r>
            <a:r>
              <a:rPr lang="fr-FR" sz="4000" b="1" dirty="0" err="1" smtClean="0">
                <a:latin typeface="+mj-lt"/>
                <a:cs typeface="Times New Roman" pitchFamily="18" charset="0"/>
              </a:rPr>
              <a:t>security</a:t>
            </a:r>
            <a:r>
              <a:rPr lang="fr-FR" sz="4000" b="1" dirty="0" smtClean="0">
                <a:latin typeface="+mj-lt"/>
                <a:cs typeface="Times New Roman" pitchFamily="18" charset="0"/>
              </a:rPr>
              <a:t> of </a:t>
            </a:r>
            <a:r>
              <a:rPr lang="fr-FR" sz="4000" dirty="0" err="1" smtClean="0">
                <a:cs typeface="Times New Roman" pitchFamily="18" charset="0"/>
              </a:rPr>
              <a:t>workers</a:t>
            </a:r>
            <a:r>
              <a:rPr lang="fr-FR" sz="4000" dirty="0" smtClean="0">
                <a:cs typeface="Times New Roman" pitchFamily="18" charset="0"/>
              </a:rPr>
              <a:t> </a:t>
            </a:r>
            <a:r>
              <a:rPr lang="fr-FR" sz="4000" dirty="0" err="1" smtClean="0">
                <a:cs typeface="Times New Roman" pitchFamily="18" charset="0"/>
              </a:rPr>
              <a:t>under</a:t>
            </a:r>
            <a:r>
              <a:rPr lang="fr-FR" sz="4000" dirty="0" smtClean="0">
                <a:cs typeface="Times New Roman" pitchFamily="18" charset="0"/>
              </a:rPr>
              <a:t> the </a:t>
            </a:r>
            <a:r>
              <a:rPr lang="fr-FR" sz="4000" dirty="0" err="1" smtClean="0">
                <a:cs typeface="Times New Roman" pitchFamily="18" charset="0"/>
              </a:rPr>
              <a:t>jurisdiction</a:t>
            </a:r>
            <a:r>
              <a:rPr lang="fr-FR" sz="4000" dirty="0" smtClean="0">
                <a:cs typeface="Times New Roman" pitchFamily="18" charset="0"/>
              </a:rPr>
              <a:t> of the Labour Code 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dirty="0" smtClean="0"/>
              <a:t>A- THE SOCIAL SECURITY SYSTEM </a:t>
            </a:r>
            <a:br>
              <a:rPr lang="fr-FR" b="1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fr-FR" sz="1800" dirty="0" smtClean="0"/>
          </a:p>
          <a:p>
            <a:pPr algn="just">
              <a:buNone/>
            </a:pPr>
            <a:r>
              <a:rPr lang="fr-FR" sz="1800" dirty="0" smtClean="0"/>
              <a:t>	</a:t>
            </a:r>
            <a:r>
              <a:rPr lang="fr-FR" sz="1800" dirty="0" err="1" smtClean="0"/>
              <a:t>Ilo’s</a:t>
            </a:r>
            <a:r>
              <a:rPr lang="fr-FR" sz="1800" dirty="0" smtClean="0"/>
              <a:t> 102 Convention  which </a:t>
            </a:r>
            <a:r>
              <a:rPr lang="fr-FR" sz="1800" dirty="0" err="1" smtClean="0"/>
              <a:t>was</a:t>
            </a:r>
            <a:r>
              <a:rPr lang="fr-FR" sz="1800" dirty="0" smtClean="0"/>
              <a:t> </a:t>
            </a:r>
            <a:r>
              <a:rPr lang="fr-FR" sz="1800" dirty="0" err="1" smtClean="0"/>
              <a:t>ratified</a:t>
            </a:r>
            <a:r>
              <a:rPr lang="fr-FR" sz="1800" dirty="0" smtClean="0"/>
              <a:t> by Senegal in </a:t>
            </a:r>
            <a:r>
              <a:rPr lang="fr-FR" sz="2000" dirty="0" smtClean="0">
                <a:latin typeface="+mj-lt"/>
                <a:cs typeface="Times New Roman" pitchFamily="18" charset="0"/>
              </a:rPr>
              <a:t>1962 </a:t>
            </a:r>
            <a:r>
              <a:rPr lang="fr-FR" sz="2000" dirty="0" err="1" smtClean="0">
                <a:latin typeface="+mj-lt"/>
                <a:cs typeface="Times New Roman" pitchFamily="18" charset="0"/>
              </a:rPr>
              <a:t>establishes</a:t>
            </a:r>
            <a:r>
              <a:rPr lang="fr-FR" sz="2000" dirty="0" smtClean="0">
                <a:latin typeface="+mj-lt"/>
                <a:cs typeface="Times New Roman" pitchFamily="18" charset="0"/>
              </a:rPr>
              <a:t> </a:t>
            </a:r>
            <a:r>
              <a:rPr lang="fr-FR" sz="2000" dirty="0" err="1" smtClean="0">
                <a:latin typeface="+mj-lt"/>
                <a:cs typeface="Times New Roman" pitchFamily="18" charset="0"/>
              </a:rPr>
              <a:t>nine</a:t>
            </a:r>
            <a:r>
              <a:rPr lang="fr-FR" sz="2000" dirty="0" smtClean="0">
                <a:latin typeface="+mj-lt"/>
                <a:cs typeface="Times New Roman" pitchFamily="18" charset="0"/>
              </a:rPr>
              <a:t> branches of social </a:t>
            </a:r>
            <a:r>
              <a:rPr lang="fr-FR" sz="2000" dirty="0" err="1" smtClean="0">
                <a:latin typeface="+mj-lt"/>
                <a:cs typeface="Times New Roman" pitchFamily="18" charset="0"/>
              </a:rPr>
              <a:t>security</a:t>
            </a:r>
            <a:r>
              <a:rPr lang="fr-FR" sz="2000" dirty="0" smtClean="0">
                <a:latin typeface="+mj-lt"/>
                <a:cs typeface="Times New Roman" pitchFamily="18" charset="0"/>
              </a:rPr>
              <a:t> minimum standards which are to </a:t>
            </a:r>
            <a:r>
              <a:rPr lang="fr-FR" sz="2000" dirty="0" err="1" smtClean="0">
                <a:latin typeface="+mj-lt"/>
                <a:cs typeface="Times New Roman" pitchFamily="18" charset="0"/>
              </a:rPr>
              <a:t>be</a:t>
            </a:r>
            <a:r>
              <a:rPr lang="fr-FR" sz="2000" dirty="0" smtClean="0">
                <a:latin typeface="+mj-lt"/>
                <a:cs typeface="Times New Roman" pitchFamily="18" charset="0"/>
              </a:rPr>
              <a:t> </a:t>
            </a:r>
            <a:r>
              <a:rPr lang="fr-FR" sz="2000" dirty="0" err="1" smtClean="0">
                <a:latin typeface="+mj-lt"/>
                <a:cs typeface="Times New Roman" pitchFamily="18" charset="0"/>
              </a:rPr>
              <a:t>covered</a:t>
            </a:r>
            <a:r>
              <a:rPr lang="fr-FR" sz="2000" dirty="0" smtClean="0">
                <a:latin typeface="+mj-lt"/>
                <a:cs typeface="Times New Roman" pitchFamily="18" charset="0"/>
              </a:rPr>
              <a:t> by </a:t>
            </a:r>
            <a:r>
              <a:rPr lang="fr-FR" sz="2000" dirty="0" err="1" smtClean="0">
                <a:latin typeface="+mj-lt"/>
                <a:cs typeface="Times New Roman" pitchFamily="18" charset="0"/>
              </a:rPr>
              <a:t>member</a:t>
            </a:r>
            <a:r>
              <a:rPr lang="fr-FR" sz="2000" dirty="0" smtClean="0">
                <a:latin typeface="+mj-lt"/>
                <a:cs typeface="Times New Roman" pitchFamily="18" charset="0"/>
              </a:rPr>
              <a:t> countries </a:t>
            </a:r>
            <a:r>
              <a:rPr lang="fr-FR" sz="2000" dirty="0" err="1" smtClean="0">
                <a:latin typeface="+mj-lt"/>
                <a:cs typeface="Times New Roman" pitchFamily="18" charset="0"/>
              </a:rPr>
              <a:t>according</a:t>
            </a:r>
            <a:r>
              <a:rPr lang="fr-FR" sz="2000" dirty="0" smtClean="0">
                <a:latin typeface="+mj-lt"/>
                <a:cs typeface="Times New Roman" pitchFamily="18" charset="0"/>
              </a:rPr>
              <a:t> to </a:t>
            </a:r>
            <a:r>
              <a:rPr lang="fr-FR" sz="2000" dirty="0" err="1" smtClean="0">
                <a:latin typeface="+mj-lt"/>
                <a:cs typeface="Times New Roman" pitchFamily="18" charset="0"/>
              </a:rPr>
              <a:t>their</a:t>
            </a:r>
            <a:r>
              <a:rPr lang="fr-FR" sz="2000" dirty="0" smtClean="0">
                <a:latin typeface="+mj-lt"/>
                <a:cs typeface="Times New Roman" pitchFamily="18" charset="0"/>
              </a:rPr>
              <a:t> </a:t>
            </a:r>
            <a:r>
              <a:rPr lang="fr-FR" sz="2000" dirty="0" err="1" smtClean="0">
                <a:latin typeface="+mj-lt"/>
                <a:cs typeface="Times New Roman" pitchFamily="18" charset="0"/>
              </a:rPr>
              <a:t>economic</a:t>
            </a:r>
            <a:r>
              <a:rPr lang="fr-FR" sz="2000" dirty="0" smtClean="0">
                <a:latin typeface="+mj-lt"/>
                <a:cs typeface="Times New Roman" pitchFamily="18" charset="0"/>
              </a:rPr>
              <a:t> </a:t>
            </a:r>
            <a:r>
              <a:rPr lang="fr-FR" sz="2000" dirty="0" err="1" smtClean="0">
                <a:latin typeface="+mj-lt"/>
                <a:cs typeface="Times New Roman" pitchFamily="18" charset="0"/>
              </a:rPr>
              <a:t>means</a:t>
            </a:r>
            <a:r>
              <a:rPr lang="fr-FR" sz="2000" dirty="0" smtClean="0">
                <a:latin typeface="+mj-lt"/>
                <a:cs typeface="Times New Roman" pitchFamily="18" charset="0"/>
              </a:rPr>
              <a:t>. </a:t>
            </a:r>
            <a:r>
              <a:rPr lang="fr-FR" sz="2000" dirty="0" err="1" smtClean="0">
                <a:latin typeface="+mj-lt"/>
                <a:cs typeface="Times New Roman" pitchFamily="18" charset="0"/>
              </a:rPr>
              <a:t>However</a:t>
            </a:r>
            <a:r>
              <a:rPr lang="fr-FR" sz="2000" dirty="0" smtClean="0">
                <a:latin typeface="+mj-lt"/>
                <a:cs typeface="Times New Roman" pitchFamily="18" charset="0"/>
              </a:rPr>
              <a:t>, the Convention made </a:t>
            </a:r>
            <a:r>
              <a:rPr lang="fr-FR" sz="2000" dirty="0" err="1" smtClean="0">
                <a:latin typeface="+mj-lt"/>
                <a:cs typeface="Times New Roman" pitchFamily="18" charset="0"/>
              </a:rPr>
              <a:t>it</a:t>
            </a:r>
            <a:r>
              <a:rPr lang="fr-FR" sz="2000" dirty="0" smtClean="0">
                <a:latin typeface="+mj-lt"/>
                <a:cs typeface="Times New Roman" pitchFamily="18" charset="0"/>
              </a:rPr>
              <a:t> </a:t>
            </a:r>
            <a:r>
              <a:rPr lang="fr-FR" sz="2000" dirty="0" err="1" smtClean="0">
                <a:latin typeface="+mj-lt"/>
                <a:cs typeface="Times New Roman" pitchFamily="18" charset="0"/>
              </a:rPr>
              <a:t>clear</a:t>
            </a:r>
            <a:r>
              <a:rPr lang="fr-FR" sz="2000" dirty="0" smtClean="0">
                <a:latin typeface="+mj-lt"/>
                <a:cs typeface="Times New Roman" pitchFamily="18" charset="0"/>
              </a:rPr>
              <a:t> </a:t>
            </a:r>
            <a:r>
              <a:rPr lang="fr-FR" sz="2000" dirty="0" err="1" smtClean="0">
                <a:latin typeface="+mj-lt"/>
                <a:cs typeface="Times New Roman" pitchFamily="18" charset="0"/>
              </a:rPr>
              <a:t>that</a:t>
            </a:r>
            <a:r>
              <a:rPr lang="fr-FR" sz="2000" dirty="0" smtClean="0">
                <a:latin typeface="+mj-lt"/>
                <a:cs typeface="Times New Roman" pitchFamily="18" charset="0"/>
              </a:rPr>
              <a:t> the </a:t>
            </a:r>
            <a:r>
              <a:rPr lang="fr-FR" sz="2000" dirty="0" err="1" smtClean="0">
                <a:latin typeface="+mj-lt"/>
                <a:cs typeface="Times New Roman" pitchFamily="18" charset="0"/>
              </a:rPr>
              <a:t>coverage</a:t>
            </a:r>
            <a:r>
              <a:rPr lang="fr-FR" sz="2000" dirty="0" smtClean="0">
                <a:latin typeface="+mj-lt"/>
                <a:cs typeface="Times New Roman" pitchFamily="18" charset="0"/>
              </a:rPr>
              <a:t> of </a:t>
            </a:r>
            <a:r>
              <a:rPr lang="fr-FR" sz="2000" dirty="0" err="1" smtClean="0">
                <a:latin typeface="+mj-lt"/>
                <a:cs typeface="Times New Roman" pitchFamily="18" charset="0"/>
              </a:rPr>
              <a:t>at</a:t>
            </a:r>
            <a:r>
              <a:rPr lang="fr-FR" sz="2000" dirty="0" smtClean="0">
                <a:latin typeface="+mj-lt"/>
                <a:cs typeface="Times New Roman" pitchFamily="18" charset="0"/>
              </a:rPr>
              <a:t> least </a:t>
            </a:r>
            <a:r>
              <a:rPr lang="fr-FR" sz="2000" dirty="0" err="1" smtClean="0">
                <a:latin typeface="+mj-lt"/>
                <a:cs typeface="Times New Roman" pitchFamily="18" charset="0"/>
              </a:rPr>
              <a:t>three</a:t>
            </a:r>
            <a:r>
              <a:rPr lang="fr-FR" sz="2000" dirty="0" smtClean="0">
                <a:latin typeface="+mj-lt"/>
                <a:cs typeface="Times New Roman" pitchFamily="18" charset="0"/>
              </a:rPr>
              <a:t> branches </a:t>
            </a:r>
            <a:r>
              <a:rPr lang="fr-FR" sz="2000" dirty="0" err="1" smtClean="0">
                <a:latin typeface="+mj-lt"/>
                <a:cs typeface="Times New Roman" pitchFamily="18" charset="0"/>
              </a:rPr>
              <a:t>is</a:t>
            </a:r>
            <a:r>
              <a:rPr lang="fr-FR" sz="2000" dirty="0" smtClean="0">
                <a:latin typeface="+mj-lt"/>
                <a:cs typeface="Times New Roman" pitchFamily="18" charset="0"/>
              </a:rPr>
              <a:t> </a:t>
            </a:r>
            <a:r>
              <a:rPr lang="fr-FR" sz="2000" dirty="0" err="1" smtClean="0">
                <a:latin typeface="+mj-lt"/>
                <a:cs typeface="Times New Roman" pitchFamily="18" charset="0"/>
              </a:rPr>
              <a:t>compulsory</a:t>
            </a:r>
            <a:r>
              <a:rPr lang="fr-FR" sz="2000" dirty="0" smtClean="0">
                <a:latin typeface="+mj-lt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fr-FR" sz="2000" dirty="0" smtClean="0">
              <a:latin typeface="+mj-lt"/>
              <a:cs typeface="Times New Roman" pitchFamily="18" charset="0"/>
            </a:endParaRPr>
          </a:p>
          <a:p>
            <a:pPr algn="just">
              <a:buNone/>
            </a:pPr>
            <a:r>
              <a:rPr lang="fr-FR" sz="2000" dirty="0" smtClean="0">
                <a:latin typeface="+mj-lt"/>
                <a:cs typeface="Times New Roman" pitchFamily="18" charset="0"/>
              </a:rPr>
              <a:t>	</a:t>
            </a:r>
            <a:r>
              <a:rPr lang="fr-FR" sz="2000" dirty="0" err="1" smtClean="0">
                <a:latin typeface="+mj-lt"/>
                <a:cs typeface="Times New Roman" pitchFamily="18" charset="0"/>
              </a:rPr>
              <a:t>Taking</a:t>
            </a:r>
            <a:r>
              <a:rPr lang="fr-FR" sz="2000" dirty="0" smtClean="0">
                <a:latin typeface="+mj-lt"/>
                <a:cs typeface="Times New Roman" pitchFamily="18" charset="0"/>
              </a:rPr>
              <a:t> </a:t>
            </a:r>
            <a:r>
              <a:rPr lang="fr-FR" sz="2000" dirty="0" err="1" smtClean="0">
                <a:latin typeface="+mj-lt"/>
                <a:cs typeface="Times New Roman" pitchFamily="18" charset="0"/>
              </a:rPr>
              <a:t>into</a:t>
            </a:r>
            <a:r>
              <a:rPr lang="fr-FR" sz="2000" dirty="0" smtClean="0">
                <a:latin typeface="+mj-lt"/>
                <a:cs typeface="Times New Roman" pitchFamily="18" charset="0"/>
              </a:rPr>
              <a:t> </a:t>
            </a:r>
            <a:r>
              <a:rPr lang="fr-FR" sz="2000" dirty="0" err="1" smtClean="0">
                <a:latin typeface="+mj-lt"/>
                <a:cs typeface="Times New Roman" pitchFamily="18" charset="0"/>
              </a:rPr>
              <a:t>account</a:t>
            </a:r>
            <a:r>
              <a:rPr lang="fr-FR" sz="2000" dirty="0" smtClean="0">
                <a:latin typeface="+mj-lt"/>
                <a:cs typeface="Times New Roman" pitchFamily="18" charset="0"/>
              </a:rPr>
              <a:t> </a:t>
            </a:r>
            <a:r>
              <a:rPr lang="fr-FR" sz="2000" dirty="0" err="1" smtClean="0">
                <a:latin typeface="+mj-lt"/>
                <a:cs typeface="Times New Roman" pitchFamily="18" charset="0"/>
              </a:rPr>
              <a:t>those</a:t>
            </a:r>
            <a:r>
              <a:rPr lang="fr-FR" sz="2000" dirty="0" smtClean="0">
                <a:latin typeface="+mj-lt"/>
                <a:cs typeface="Times New Roman" pitchFamily="18" charset="0"/>
              </a:rPr>
              <a:t> prescriptions, Senegal </a:t>
            </a:r>
            <a:r>
              <a:rPr lang="fr-FR" sz="2000" dirty="0" err="1" smtClean="0">
                <a:latin typeface="+mj-lt"/>
                <a:cs typeface="Times New Roman" pitchFamily="18" charset="0"/>
              </a:rPr>
              <a:t>gradually</a:t>
            </a:r>
            <a:r>
              <a:rPr lang="fr-FR" sz="2000" dirty="0" smtClean="0">
                <a:latin typeface="+mj-lt"/>
                <a:cs typeface="Times New Roman" pitchFamily="18" charset="0"/>
              </a:rPr>
              <a:t> set a social </a:t>
            </a:r>
            <a:r>
              <a:rPr lang="fr-FR" sz="2000" dirty="0" err="1" smtClean="0">
                <a:latin typeface="+mj-lt"/>
                <a:cs typeface="Times New Roman" pitchFamily="18" charset="0"/>
              </a:rPr>
              <a:t>security</a:t>
            </a:r>
            <a:r>
              <a:rPr lang="fr-FR" sz="2000" dirty="0" smtClean="0">
                <a:latin typeface="+mj-lt"/>
                <a:cs typeface="Times New Roman" pitchFamily="18" charset="0"/>
              </a:rPr>
              <a:t> system </a:t>
            </a:r>
            <a:r>
              <a:rPr lang="fr-FR" sz="2000" dirty="0" err="1" smtClean="0">
                <a:latin typeface="+mj-lt"/>
                <a:cs typeface="Times New Roman" pitchFamily="18" charset="0"/>
              </a:rPr>
              <a:t>characterized</a:t>
            </a:r>
            <a:r>
              <a:rPr lang="fr-FR" sz="2000" dirty="0" smtClean="0">
                <a:latin typeface="+mj-lt"/>
                <a:cs typeface="Times New Roman" pitchFamily="18" charset="0"/>
              </a:rPr>
              <a:t> by a </a:t>
            </a:r>
            <a:r>
              <a:rPr lang="fr-FR" sz="2000" dirty="0" err="1" smtClean="0">
                <a:latin typeface="+mj-lt"/>
                <a:cs typeface="Times New Roman" pitchFamily="18" charset="0"/>
              </a:rPr>
              <a:t>plurality</a:t>
            </a:r>
            <a:r>
              <a:rPr lang="fr-FR" sz="2000" dirty="0" smtClean="0">
                <a:latin typeface="+mj-lt"/>
                <a:cs typeface="Times New Roman" pitchFamily="18" charset="0"/>
              </a:rPr>
              <a:t> of </a:t>
            </a:r>
            <a:r>
              <a:rPr lang="fr-FR" sz="2000" dirty="0" err="1" smtClean="0">
                <a:latin typeface="+mj-lt"/>
                <a:cs typeface="Times New Roman" pitchFamily="18" charset="0"/>
              </a:rPr>
              <a:t>governing</a:t>
            </a:r>
            <a:r>
              <a:rPr lang="fr-FR" sz="2000" dirty="0" smtClean="0">
                <a:latin typeface="+mj-lt"/>
                <a:cs typeface="Times New Roman" pitchFamily="18" charset="0"/>
              </a:rPr>
              <a:t> bodies for the management of the 8 branches. </a:t>
            </a:r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60648"/>
            <a:ext cx="8153400" cy="648072"/>
          </a:xfrm>
        </p:spPr>
        <p:txBody>
          <a:bodyPr>
            <a:noAutofit/>
          </a:bodyPr>
          <a:lstStyle/>
          <a:p>
            <a:pPr lvl="0"/>
            <a:r>
              <a:rPr lang="fr-FR" sz="2800" b="1" dirty="0" smtClean="0"/>
              <a:t/>
            </a:r>
            <a:br>
              <a:rPr lang="fr-FR" sz="2800" b="1" dirty="0" smtClean="0"/>
            </a:br>
            <a:r>
              <a:rPr lang="fr-FR" sz="2800" b="1" dirty="0" smtClean="0"/>
              <a:t/>
            </a:r>
            <a:br>
              <a:rPr lang="fr-FR" sz="2800" b="1" dirty="0" smtClean="0"/>
            </a:br>
            <a:r>
              <a:rPr lang="fr-FR" sz="2800" dirty="0" smtClean="0">
                <a:cs typeface="Times New Roman" pitchFamily="18" charset="0"/>
              </a:rPr>
              <a:t> For the </a:t>
            </a:r>
            <a:r>
              <a:rPr lang="fr-FR" sz="2800" dirty="0" err="1" smtClean="0">
                <a:cs typeface="Times New Roman" pitchFamily="18" charset="0"/>
              </a:rPr>
              <a:t>private</a:t>
            </a:r>
            <a:r>
              <a:rPr lang="fr-FR" sz="2800" dirty="0" smtClean="0">
                <a:cs typeface="Times New Roman" pitchFamily="18" charset="0"/>
              </a:rPr>
              <a:t> </a:t>
            </a:r>
            <a:r>
              <a:rPr lang="fr-FR" sz="2800" dirty="0" err="1" smtClean="0">
                <a:cs typeface="Times New Roman" pitchFamily="18" charset="0"/>
              </a:rPr>
              <a:t>sector</a:t>
            </a:r>
            <a:r>
              <a:rPr lang="fr-FR" sz="2800" dirty="0" smtClean="0">
                <a:cs typeface="Times New Roman" pitchFamily="18" charset="0"/>
              </a:rPr>
              <a:t>  and non civil servants in the public administration</a:t>
            </a:r>
            <a:r>
              <a:rPr lang="fr-FR" sz="3200" dirty="0" smtClean="0"/>
              <a:t/>
            </a:r>
            <a:br>
              <a:rPr lang="fr-FR" sz="3200" dirty="0" smtClean="0"/>
            </a:b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1268760"/>
            <a:ext cx="8153400" cy="4827240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fr-FR" dirty="0" smtClean="0">
                <a:latin typeface="+mj-lt"/>
                <a:cs typeface="Times New Roman" pitchFamily="18" charset="0"/>
              </a:rPr>
              <a:t>Ta </a:t>
            </a:r>
            <a:r>
              <a:rPr lang="fr-FR" dirty="0" err="1" smtClean="0">
                <a:latin typeface="+mj-lt"/>
                <a:cs typeface="Times New Roman" pitchFamily="18" charset="0"/>
              </a:rPr>
              <a:t>take</a:t>
            </a:r>
            <a:r>
              <a:rPr lang="fr-FR" dirty="0" smtClean="0">
                <a:latin typeface="+mj-lt"/>
                <a:cs typeface="Times New Roman" pitchFamily="18" charset="0"/>
              </a:rPr>
              <a:t> care of the </a:t>
            </a:r>
            <a:r>
              <a:rPr lang="fr-FR" dirty="0" err="1" smtClean="0">
                <a:latin typeface="+mj-lt"/>
                <a:cs typeface="Times New Roman" pitchFamily="18" charset="0"/>
              </a:rPr>
              <a:t>workers</a:t>
            </a:r>
            <a:r>
              <a:rPr lang="fr-FR" dirty="0" smtClean="0">
                <a:latin typeface="+mj-lt"/>
                <a:cs typeface="Times New Roman" pitchFamily="18" charset="0"/>
              </a:rPr>
              <a:t> in the </a:t>
            </a:r>
            <a:r>
              <a:rPr lang="fr-FR" dirty="0" err="1" smtClean="0">
                <a:latin typeface="+mj-lt"/>
                <a:cs typeface="Times New Roman" pitchFamily="18" charset="0"/>
              </a:rPr>
              <a:t>formal</a:t>
            </a:r>
            <a:r>
              <a:rPr lang="fr-FR" dirty="0" smtClean="0">
                <a:latin typeface="+mj-lt"/>
                <a:cs typeface="Times New Roman" pitchFamily="18" charset="0"/>
              </a:rPr>
              <a:t> </a:t>
            </a:r>
            <a:r>
              <a:rPr lang="fr-FR" dirty="0" err="1" smtClean="0">
                <a:latin typeface="+mj-lt"/>
                <a:cs typeface="Times New Roman" pitchFamily="18" charset="0"/>
              </a:rPr>
              <a:t>sector</a:t>
            </a:r>
            <a:r>
              <a:rPr lang="fr-FR" dirty="0" smtClean="0">
                <a:latin typeface="+mj-lt"/>
                <a:cs typeface="Times New Roman" pitchFamily="18" charset="0"/>
              </a:rPr>
              <a:t> and non civil servants in the public administration, </a:t>
            </a:r>
            <a:r>
              <a:rPr lang="fr-FR" dirty="0" err="1" smtClean="0">
                <a:latin typeface="+mj-lt"/>
                <a:cs typeface="Times New Roman" pitchFamily="18" charset="0"/>
              </a:rPr>
              <a:t>we</a:t>
            </a:r>
            <a:r>
              <a:rPr lang="fr-FR" dirty="0" smtClean="0">
                <a:latin typeface="+mj-lt"/>
                <a:cs typeface="Times New Roman" pitchFamily="18" charset="0"/>
              </a:rPr>
              <a:t> have in Senegal </a:t>
            </a:r>
            <a:r>
              <a:rPr lang="fr-FR" dirty="0" err="1" smtClean="0">
                <a:latin typeface="+mj-lt"/>
                <a:cs typeface="Times New Roman" pitchFamily="18" charset="0"/>
              </a:rPr>
              <a:t>three</a:t>
            </a:r>
            <a:r>
              <a:rPr lang="fr-FR" dirty="0" smtClean="0">
                <a:latin typeface="+mj-lt"/>
                <a:cs typeface="Times New Roman" pitchFamily="18" charset="0"/>
              </a:rPr>
              <a:t> institutions:</a:t>
            </a:r>
          </a:p>
          <a:p>
            <a:pPr algn="just">
              <a:buNone/>
            </a:pPr>
            <a:r>
              <a:rPr lang="fr-FR" dirty="0" smtClean="0">
                <a:latin typeface="+mj-lt"/>
                <a:cs typeface="Times New Roman" pitchFamily="18" charset="0"/>
              </a:rPr>
              <a:t> </a:t>
            </a:r>
          </a:p>
          <a:p>
            <a:pPr lvl="0" algn="just">
              <a:buNone/>
            </a:pP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The Social Security Fund (CSS)</a:t>
            </a:r>
            <a:r>
              <a:rPr lang="fr-FR" b="1" u="sng" dirty="0" smtClean="0">
                <a:latin typeface="+mj-lt"/>
                <a:cs typeface="Times New Roman" pitchFamily="18" charset="0"/>
              </a:rPr>
              <a:t>:</a:t>
            </a:r>
            <a:endParaRPr lang="fr-FR" dirty="0" smtClean="0">
              <a:latin typeface="+mj-lt"/>
              <a:cs typeface="Times New Roman" pitchFamily="18" charset="0"/>
            </a:endParaRPr>
          </a:p>
          <a:p>
            <a:pPr algn="just">
              <a:buNone/>
            </a:pPr>
            <a:r>
              <a:rPr lang="fr-FR" dirty="0" smtClean="0">
                <a:latin typeface="+mj-lt"/>
                <a:cs typeface="Times New Roman" pitchFamily="18" charset="0"/>
              </a:rPr>
              <a:t> </a:t>
            </a:r>
            <a:r>
              <a:rPr lang="fr-FR" dirty="0" err="1" smtClean="0">
                <a:latin typeface="+mj-lt"/>
                <a:cs typeface="Times New Roman" pitchFamily="18" charset="0"/>
              </a:rPr>
              <a:t>it</a:t>
            </a:r>
            <a:r>
              <a:rPr lang="fr-FR" dirty="0" smtClean="0">
                <a:latin typeface="+mj-lt"/>
                <a:cs typeface="Times New Roman" pitchFamily="18" charset="0"/>
              </a:rPr>
              <a:t> </a:t>
            </a:r>
            <a:r>
              <a:rPr lang="fr-FR" dirty="0" err="1" smtClean="0">
                <a:latin typeface="+mj-lt"/>
                <a:cs typeface="Times New Roman" pitchFamily="18" charset="0"/>
              </a:rPr>
              <a:t>takes</a:t>
            </a:r>
            <a:r>
              <a:rPr lang="fr-FR" dirty="0" smtClean="0">
                <a:latin typeface="+mj-lt"/>
                <a:cs typeface="Times New Roman" pitchFamily="18" charset="0"/>
              </a:rPr>
              <a:t> care of the </a:t>
            </a:r>
            <a:r>
              <a:rPr lang="fr-FR" dirty="0" err="1" smtClean="0">
                <a:latin typeface="+mj-lt"/>
                <a:cs typeface="Times New Roman" pitchFamily="18" charset="0"/>
              </a:rPr>
              <a:t>prevention</a:t>
            </a:r>
            <a:r>
              <a:rPr lang="fr-FR" dirty="0" smtClean="0">
                <a:latin typeface="+mj-lt"/>
                <a:cs typeface="Times New Roman" pitchFamily="18" charset="0"/>
              </a:rPr>
              <a:t> of accidents </a:t>
            </a:r>
            <a:r>
              <a:rPr lang="fr-FR" dirty="0" err="1" smtClean="0">
                <a:latin typeface="+mj-lt"/>
                <a:cs typeface="Times New Roman" pitchFamily="18" charset="0"/>
              </a:rPr>
              <a:t>at</a:t>
            </a:r>
            <a:r>
              <a:rPr lang="fr-FR" dirty="0" smtClean="0">
                <a:latin typeface="+mj-lt"/>
                <a:cs typeface="Times New Roman" pitchFamily="18" charset="0"/>
              </a:rPr>
              <a:t> </a:t>
            </a:r>
            <a:r>
              <a:rPr lang="fr-FR" dirty="0" err="1" smtClean="0">
                <a:latin typeface="+mj-lt"/>
                <a:cs typeface="Times New Roman" pitchFamily="18" charset="0"/>
              </a:rPr>
              <a:t>work</a:t>
            </a:r>
            <a:r>
              <a:rPr lang="fr-FR" dirty="0" smtClean="0">
                <a:latin typeface="+mj-lt"/>
                <a:cs typeface="Times New Roman" pitchFamily="18" charset="0"/>
              </a:rPr>
              <a:t> and </a:t>
            </a:r>
            <a:r>
              <a:rPr lang="fr-FR" dirty="0" err="1" smtClean="0">
                <a:latin typeface="+mj-lt"/>
                <a:cs typeface="Times New Roman" pitchFamily="18" charset="0"/>
              </a:rPr>
              <a:t>employment</a:t>
            </a:r>
            <a:r>
              <a:rPr lang="fr-FR" dirty="0" smtClean="0">
                <a:latin typeface="+mj-lt"/>
                <a:cs typeface="Times New Roman" pitchFamily="18" charset="0"/>
              </a:rPr>
              <a:t> </a:t>
            </a:r>
            <a:r>
              <a:rPr lang="fr-FR" dirty="0" err="1" smtClean="0">
                <a:latin typeface="+mj-lt"/>
                <a:cs typeface="Times New Roman" pitchFamily="18" charset="0"/>
              </a:rPr>
              <a:t>injury</a:t>
            </a:r>
            <a:r>
              <a:rPr lang="fr-FR" dirty="0" smtClean="0">
                <a:latin typeface="+mj-lt"/>
                <a:cs typeface="Times New Roman" pitchFamily="18" charset="0"/>
              </a:rPr>
              <a:t> </a:t>
            </a:r>
            <a:r>
              <a:rPr lang="fr-FR" dirty="0" err="1" smtClean="0">
                <a:latin typeface="+mj-lt"/>
                <a:cs typeface="Times New Roman" pitchFamily="18" charset="0"/>
              </a:rPr>
              <a:t>benefits</a:t>
            </a:r>
            <a:r>
              <a:rPr lang="fr-FR" dirty="0" smtClean="0">
                <a:latin typeface="+mj-lt"/>
                <a:cs typeface="Times New Roman" pitchFamily="18" charset="0"/>
              </a:rPr>
              <a:t>, </a:t>
            </a:r>
            <a:r>
              <a:rPr lang="fr-FR" dirty="0" err="1" smtClean="0">
                <a:latin typeface="+mj-lt"/>
                <a:cs typeface="Times New Roman" pitchFamily="18" charset="0"/>
              </a:rPr>
              <a:t>workplace</a:t>
            </a:r>
            <a:r>
              <a:rPr lang="fr-FR" dirty="0" smtClean="0">
                <a:latin typeface="+mj-lt"/>
                <a:cs typeface="Times New Roman" pitchFamily="18" charset="0"/>
              </a:rPr>
              <a:t> </a:t>
            </a:r>
            <a:r>
              <a:rPr lang="fr-FR" dirty="0" err="1" smtClean="0">
                <a:latin typeface="+mj-lt"/>
                <a:cs typeface="Times New Roman" pitchFamily="18" charset="0"/>
              </a:rPr>
              <a:t>diseases</a:t>
            </a:r>
            <a:r>
              <a:rPr lang="fr-FR" dirty="0" smtClean="0">
                <a:latin typeface="+mj-lt"/>
                <a:cs typeface="Times New Roman" pitchFamily="18" charset="0"/>
              </a:rPr>
              <a:t> and </a:t>
            </a:r>
            <a:r>
              <a:rPr lang="fr-FR" dirty="0" err="1" smtClean="0">
                <a:latin typeface="+mj-lt"/>
                <a:cs typeface="Times New Roman" pitchFamily="18" charset="0"/>
              </a:rPr>
              <a:t>family</a:t>
            </a:r>
            <a:r>
              <a:rPr lang="fr-FR" dirty="0" smtClean="0">
                <a:latin typeface="+mj-lt"/>
                <a:cs typeface="Times New Roman" pitchFamily="18" charset="0"/>
              </a:rPr>
              <a:t> </a:t>
            </a:r>
            <a:r>
              <a:rPr lang="fr-FR" dirty="0" err="1" smtClean="0">
                <a:latin typeface="+mj-lt"/>
                <a:cs typeface="Times New Roman" pitchFamily="18" charset="0"/>
              </a:rPr>
              <a:t>allowances</a:t>
            </a:r>
            <a:r>
              <a:rPr lang="fr-FR" dirty="0" smtClean="0">
                <a:latin typeface="+mj-lt"/>
                <a:cs typeface="Times New Roman" pitchFamily="18" charset="0"/>
              </a:rPr>
              <a:t>.</a:t>
            </a:r>
            <a:r>
              <a:rPr lang="fr-FR" strike="sngStrike" dirty="0" smtClean="0">
                <a:latin typeface="+mj-lt"/>
                <a:cs typeface="Times New Roman" pitchFamily="18" charset="0"/>
              </a:rPr>
              <a:t> </a:t>
            </a:r>
            <a:endParaRPr lang="fr-FR" dirty="0" smtClean="0">
              <a:latin typeface="+mj-lt"/>
              <a:cs typeface="Times New Roman" pitchFamily="18" charset="0"/>
            </a:endParaRPr>
          </a:p>
          <a:p>
            <a:pPr algn="just">
              <a:buNone/>
            </a:pPr>
            <a:r>
              <a:rPr lang="fr-FR" dirty="0" smtClean="0">
                <a:latin typeface="+mj-lt"/>
                <a:cs typeface="Times New Roman" pitchFamily="18" charset="0"/>
              </a:rPr>
              <a:t> </a:t>
            </a:r>
          </a:p>
          <a:p>
            <a:pPr lvl="0" algn="just">
              <a:buNone/>
            </a:pPr>
            <a:r>
              <a:rPr lang="en-US" sz="3200" b="1" dirty="0" smtClean="0"/>
              <a:t>The Social Insurance Institute for Old-Age Pensions (IPRES</a:t>
            </a:r>
            <a:r>
              <a:rPr lang="en-US" sz="3200" dirty="0" smtClean="0"/>
              <a:t>)</a:t>
            </a:r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fr-FR" dirty="0" smtClean="0">
              <a:latin typeface="+mj-lt"/>
              <a:cs typeface="Times New Roman" pitchFamily="18" charset="0"/>
            </a:endParaRPr>
          </a:p>
          <a:p>
            <a:pPr algn="just">
              <a:buNone/>
            </a:pPr>
            <a:r>
              <a:rPr lang="fr-FR" dirty="0" smtClean="0">
                <a:latin typeface="+mj-lt"/>
                <a:cs typeface="Times New Roman" pitchFamily="18" charset="0"/>
              </a:rPr>
              <a:t>It </a:t>
            </a:r>
            <a:r>
              <a:rPr lang="fr-FR" dirty="0" err="1" smtClean="0">
                <a:latin typeface="+mj-lt"/>
                <a:cs typeface="Times New Roman" pitchFamily="18" charset="0"/>
              </a:rPr>
              <a:t>takes</a:t>
            </a:r>
            <a:r>
              <a:rPr lang="fr-FR" dirty="0" smtClean="0">
                <a:latin typeface="+mj-lt"/>
                <a:cs typeface="Times New Roman" pitchFamily="18" charset="0"/>
              </a:rPr>
              <a:t> care of </a:t>
            </a:r>
            <a:r>
              <a:rPr lang="fr-FR" dirty="0" err="1" smtClean="0"/>
              <a:t>old</a:t>
            </a:r>
            <a:r>
              <a:rPr lang="fr-FR" dirty="0" smtClean="0"/>
              <a:t>-</a:t>
            </a:r>
            <a:r>
              <a:rPr lang="fr-FR" dirty="0" err="1" smtClean="0"/>
              <a:t>age</a:t>
            </a:r>
            <a:r>
              <a:rPr lang="fr-FR" dirty="0" smtClean="0"/>
              <a:t> </a:t>
            </a:r>
            <a:r>
              <a:rPr lang="fr-FR" dirty="0" err="1" smtClean="0"/>
              <a:t>benefit</a:t>
            </a:r>
            <a:r>
              <a:rPr lang="fr-FR" dirty="0" smtClean="0"/>
              <a:t>, </a:t>
            </a:r>
            <a:r>
              <a:rPr lang="fr-FR" dirty="0" err="1" smtClean="0"/>
              <a:t>invalidity</a:t>
            </a:r>
            <a:r>
              <a:rPr lang="fr-FR" dirty="0" smtClean="0"/>
              <a:t> </a:t>
            </a:r>
            <a:r>
              <a:rPr lang="fr-FR" dirty="0" err="1" smtClean="0"/>
              <a:t>benefit</a:t>
            </a:r>
            <a:r>
              <a:rPr lang="fr-FR" dirty="0" smtClean="0"/>
              <a:t> and </a:t>
            </a:r>
            <a:r>
              <a:rPr lang="fr-FR" dirty="0" err="1" smtClean="0"/>
              <a:t>survivors</a:t>
            </a:r>
            <a:r>
              <a:rPr lang="fr-FR" dirty="0" smtClean="0"/>
              <a:t> </a:t>
            </a:r>
            <a:r>
              <a:rPr lang="fr-FR" dirty="0" err="1" smtClean="0"/>
              <a:t>benefit</a:t>
            </a:r>
            <a:r>
              <a:rPr lang="fr-FR" dirty="0" smtClean="0"/>
              <a:t>. </a:t>
            </a:r>
          </a:p>
          <a:p>
            <a:pPr algn="just">
              <a:buNone/>
            </a:pP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/>
              <a:t>Health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mutual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insurance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companies</a:t>
            </a:r>
            <a:r>
              <a:rPr lang="fr-FR" sz="2800" b="1" dirty="0" smtClean="0"/>
              <a:t> (IPM) </a:t>
            </a:r>
            <a:r>
              <a:rPr lang="fr-FR" b="1" u="sng" dirty="0" smtClean="0">
                <a:latin typeface="+mj-lt"/>
                <a:cs typeface="Times New Roman" pitchFamily="18" charset="0"/>
              </a:rPr>
              <a:t> :</a:t>
            </a:r>
            <a:endParaRPr lang="fr-FR" dirty="0" smtClean="0">
              <a:latin typeface="+mj-lt"/>
              <a:cs typeface="Times New Roman" pitchFamily="18" charset="0"/>
            </a:endParaRPr>
          </a:p>
          <a:p>
            <a:pPr algn="just">
              <a:buNone/>
            </a:pPr>
            <a:r>
              <a:rPr lang="fr-FR" dirty="0" err="1" smtClean="0">
                <a:latin typeface="+mj-lt"/>
                <a:cs typeface="Times New Roman" pitchFamily="18" charset="0"/>
              </a:rPr>
              <a:t>They</a:t>
            </a:r>
            <a:r>
              <a:rPr lang="fr-FR" dirty="0" smtClean="0">
                <a:latin typeface="+mj-lt"/>
                <a:cs typeface="Times New Roman" pitchFamily="18" charset="0"/>
              </a:rPr>
              <a:t> </a:t>
            </a:r>
            <a:r>
              <a:rPr lang="fr-FR" dirty="0" err="1" smtClean="0">
                <a:latin typeface="+mj-lt"/>
                <a:cs typeface="Times New Roman" pitchFamily="18" charset="0"/>
              </a:rPr>
              <a:t>take</a:t>
            </a:r>
            <a:r>
              <a:rPr lang="fr-FR" dirty="0" smtClean="0">
                <a:latin typeface="+mj-lt"/>
                <a:cs typeface="Times New Roman" pitchFamily="18" charset="0"/>
              </a:rPr>
              <a:t> care of a </a:t>
            </a:r>
            <a:r>
              <a:rPr lang="fr-FR" dirty="0" err="1" smtClean="0">
                <a:latin typeface="+mj-lt"/>
                <a:cs typeface="Times New Roman" pitchFamily="18" charset="0"/>
              </a:rPr>
              <a:t>fixed</a:t>
            </a:r>
            <a:r>
              <a:rPr lang="fr-FR" dirty="0" smtClean="0">
                <a:latin typeface="+mj-lt"/>
                <a:cs typeface="Times New Roman" pitchFamily="18" charset="0"/>
              </a:rPr>
              <a:t> </a:t>
            </a:r>
            <a:r>
              <a:rPr lang="fr-FR" dirty="0" err="1" smtClean="0">
                <a:latin typeface="+mj-lt"/>
                <a:cs typeface="Times New Roman" pitchFamily="18" charset="0"/>
              </a:rPr>
              <a:t>amount</a:t>
            </a:r>
            <a:r>
              <a:rPr lang="fr-FR" dirty="0" smtClean="0">
                <a:latin typeface="+mj-lt"/>
                <a:cs typeface="Times New Roman" pitchFamily="18" charset="0"/>
              </a:rPr>
              <a:t> of the </a:t>
            </a:r>
            <a:r>
              <a:rPr lang="fr-FR" dirty="0" err="1" smtClean="0">
                <a:latin typeface="+mj-lt"/>
                <a:cs typeface="Times New Roman" pitchFamily="18" charset="0"/>
              </a:rPr>
              <a:t>medical</a:t>
            </a:r>
            <a:r>
              <a:rPr lang="fr-FR" dirty="0" smtClean="0">
                <a:latin typeface="+mj-lt"/>
                <a:cs typeface="Times New Roman" pitchFamily="18" charset="0"/>
              </a:rPr>
              <a:t> </a:t>
            </a:r>
            <a:r>
              <a:rPr lang="fr-FR" dirty="0" err="1" smtClean="0">
                <a:latin typeface="+mj-lt"/>
                <a:cs typeface="Times New Roman" pitchFamily="18" charset="0"/>
              </a:rPr>
              <a:t>fees</a:t>
            </a:r>
            <a:r>
              <a:rPr lang="fr-FR" dirty="0" smtClean="0">
                <a:latin typeface="+mj-lt"/>
                <a:cs typeface="Times New Roman" pitchFamily="18" charset="0"/>
              </a:rPr>
              <a:t> for non </a:t>
            </a:r>
            <a:r>
              <a:rPr lang="fr-FR" dirty="0" err="1" smtClean="0">
                <a:latin typeface="+mj-lt"/>
                <a:cs typeface="Times New Roman" pitchFamily="18" charset="0"/>
              </a:rPr>
              <a:t>professional</a:t>
            </a:r>
            <a:r>
              <a:rPr lang="fr-FR" dirty="0" smtClean="0">
                <a:latin typeface="+mj-lt"/>
                <a:cs typeface="Times New Roman" pitchFamily="18" charset="0"/>
              </a:rPr>
              <a:t> </a:t>
            </a:r>
            <a:r>
              <a:rPr lang="fr-FR" dirty="0" err="1" smtClean="0">
                <a:latin typeface="+mj-lt"/>
                <a:cs typeface="Times New Roman" pitchFamily="18" charset="0"/>
              </a:rPr>
              <a:t>diseases</a:t>
            </a:r>
            <a:r>
              <a:rPr lang="fr-FR" dirty="0" smtClean="0">
                <a:latin typeface="+mj-lt"/>
                <a:cs typeface="Times New Roman" pitchFamily="18" charset="0"/>
              </a:rPr>
              <a:t> </a:t>
            </a:r>
            <a:r>
              <a:rPr lang="fr-FR" dirty="0" err="1" smtClean="0">
                <a:latin typeface="+mj-lt"/>
                <a:cs typeface="Times New Roman" pitchFamily="18" charset="0"/>
              </a:rPr>
              <a:t>ffor</a:t>
            </a:r>
            <a:r>
              <a:rPr lang="fr-FR" dirty="0" smtClean="0">
                <a:latin typeface="+mj-lt"/>
                <a:cs typeface="Times New Roman" pitchFamily="18" charset="0"/>
              </a:rPr>
              <a:t> the </a:t>
            </a:r>
            <a:r>
              <a:rPr lang="fr-FR" dirty="0" err="1" smtClean="0">
                <a:latin typeface="+mj-lt"/>
                <a:cs typeface="Times New Roman" pitchFamily="18" charset="0"/>
              </a:rPr>
              <a:t>worker</a:t>
            </a:r>
            <a:r>
              <a:rPr lang="fr-FR" dirty="0" smtClean="0">
                <a:latin typeface="+mj-lt"/>
                <a:cs typeface="Times New Roman" pitchFamily="18" charset="0"/>
              </a:rPr>
              <a:t> and </a:t>
            </a:r>
            <a:r>
              <a:rPr lang="fr-FR" dirty="0" err="1" smtClean="0">
                <a:latin typeface="+mj-lt"/>
                <a:cs typeface="Times New Roman" pitchFamily="18" charset="0"/>
              </a:rPr>
              <a:t>his</a:t>
            </a:r>
            <a:r>
              <a:rPr lang="fr-FR" dirty="0" smtClean="0">
                <a:latin typeface="+mj-lt"/>
                <a:cs typeface="Times New Roman" pitchFamily="18" charset="0"/>
              </a:rPr>
              <a:t> </a:t>
            </a:r>
            <a:r>
              <a:rPr lang="fr-FR" dirty="0" err="1" smtClean="0">
                <a:latin typeface="+mj-lt"/>
                <a:cs typeface="Times New Roman" pitchFamily="18" charset="0"/>
              </a:rPr>
              <a:t>family</a:t>
            </a:r>
            <a:r>
              <a:rPr lang="fr-FR" dirty="0" smtClean="0">
                <a:latin typeface="+mj-lt"/>
                <a:cs typeface="Times New Roman" pitchFamily="18" charset="0"/>
              </a:rPr>
              <a:t>.  </a:t>
            </a:r>
          </a:p>
          <a:p>
            <a:pPr algn="just">
              <a:buNone/>
            </a:pPr>
            <a:r>
              <a:rPr lang="fr-FR" b="1" dirty="0" smtClean="0">
                <a:latin typeface="+mj-lt"/>
                <a:cs typeface="Times New Roman" pitchFamily="18" charset="0"/>
              </a:rPr>
              <a:t> </a:t>
            </a:r>
            <a:endParaRPr lang="fr-FR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The Social Security Fund (CSS)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As </a:t>
            </a:r>
            <a:r>
              <a:rPr lang="fr-FR" dirty="0" err="1" smtClean="0"/>
              <a:t>stated</a:t>
            </a:r>
            <a:r>
              <a:rPr lang="fr-FR" dirty="0" smtClean="0"/>
              <a:t> </a:t>
            </a:r>
            <a:r>
              <a:rPr lang="fr-FR" dirty="0" err="1" smtClean="0"/>
              <a:t>above</a:t>
            </a:r>
            <a:r>
              <a:rPr lang="fr-FR" dirty="0" smtClean="0"/>
              <a:t>,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takes</a:t>
            </a:r>
            <a:r>
              <a:rPr lang="fr-FR" dirty="0" smtClean="0"/>
              <a:t> care of </a:t>
            </a:r>
            <a:r>
              <a:rPr lang="fr-FR" dirty="0" err="1" smtClean="0"/>
              <a:t>employment</a:t>
            </a:r>
            <a:r>
              <a:rPr lang="fr-FR" dirty="0" smtClean="0"/>
              <a:t> </a:t>
            </a:r>
            <a:r>
              <a:rPr lang="fr-FR" dirty="0" err="1" smtClean="0"/>
              <a:t>injury</a:t>
            </a:r>
            <a:r>
              <a:rPr lang="fr-FR" dirty="0" smtClean="0"/>
              <a:t> </a:t>
            </a:r>
            <a:r>
              <a:rPr lang="fr-FR" dirty="0" err="1" smtClean="0"/>
              <a:t>benefits</a:t>
            </a:r>
            <a:r>
              <a:rPr lang="fr-FR" dirty="0" smtClean="0"/>
              <a:t>, </a:t>
            </a:r>
            <a:r>
              <a:rPr lang="fr-FR" dirty="0" err="1" smtClean="0"/>
              <a:t>workplace</a:t>
            </a:r>
            <a:r>
              <a:rPr lang="fr-FR" dirty="0" smtClean="0"/>
              <a:t> </a:t>
            </a:r>
            <a:r>
              <a:rPr lang="fr-FR" dirty="0" err="1" smtClean="0"/>
              <a:t>iseases</a:t>
            </a:r>
            <a:r>
              <a:rPr lang="fr-FR" dirty="0" smtClean="0"/>
              <a:t> and </a:t>
            </a:r>
            <a:r>
              <a:rPr lang="fr-FR" dirty="0" err="1" smtClean="0"/>
              <a:t>family</a:t>
            </a:r>
            <a:r>
              <a:rPr lang="fr-FR" dirty="0" smtClean="0"/>
              <a:t> </a:t>
            </a:r>
            <a:r>
              <a:rPr lang="fr-FR" dirty="0" err="1" smtClean="0"/>
              <a:t>allowances</a:t>
            </a:r>
            <a:endParaRPr lang="fr-FR" dirty="0"/>
          </a:p>
        </p:txBody>
      </p:sp>
    </p:spTree>
  </p:cSld>
  <p:clrMapOvr>
    <a:masterClrMapping/>
  </p:clrMapOvr>
  <p:transition spd="slow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The </a:t>
            </a:r>
            <a:r>
              <a:rPr lang="fr-FR" dirty="0" err="1" smtClean="0"/>
              <a:t>different</a:t>
            </a:r>
            <a:r>
              <a:rPr lang="fr-FR" dirty="0" smtClean="0"/>
              <a:t> </a:t>
            </a:r>
            <a:r>
              <a:rPr lang="fr-FR" dirty="0" err="1" smtClean="0"/>
              <a:t>kinds</a:t>
            </a:r>
            <a:r>
              <a:rPr lang="fr-FR" dirty="0" smtClean="0"/>
              <a:t> of </a:t>
            </a:r>
            <a:r>
              <a:rPr lang="fr-FR" dirty="0" err="1" smtClean="0"/>
              <a:t>family</a:t>
            </a:r>
            <a:r>
              <a:rPr lang="fr-FR" dirty="0" smtClean="0"/>
              <a:t> </a:t>
            </a:r>
            <a:r>
              <a:rPr lang="fr-FR" dirty="0" err="1" smtClean="0"/>
              <a:t>allowances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The cash </a:t>
            </a:r>
            <a:r>
              <a:rPr lang="fr-FR" dirty="0" err="1" smtClean="0"/>
              <a:t>maternity</a:t>
            </a:r>
            <a:r>
              <a:rPr lang="fr-FR" dirty="0" smtClean="0"/>
              <a:t> </a:t>
            </a:r>
            <a:r>
              <a:rPr lang="fr-FR" dirty="0" err="1" smtClean="0"/>
              <a:t>benefit</a:t>
            </a:r>
            <a:r>
              <a:rPr lang="fr-FR" dirty="0" smtClean="0"/>
              <a:t>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fr-FR" dirty="0" err="1" smtClean="0"/>
              <a:t>Prenatal</a:t>
            </a:r>
            <a:r>
              <a:rPr lang="fr-FR" dirty="0" smtClean="0"/>
              <a:t> </a:t>
            </a:r>
            <a:r>
              <a:rPr lang="fr-FR" dirty="0" err="1" smtClean="0"/>
              <a:t>allowances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 err="1" smtClean="0"/>
              <a:t>means</a:t>
            </a:r>
            <a:r>
              <a:rPr lang="fr-FR" dirty="0" smtClean="0"/>
              <a:t> to encourage </a:t>
            </a:r>
            <a:r>
              <a:rPr lang="fr-FR" dirty="0" err="1" smtClean="0"/>
              <a:t>safe</a:t>
            </a:r>
            <a:r>
              <a:rPr lang="fr-FR" dirty="0" smtClean="0"/>
              <a:t> </a:t>
            </a:r>
            <a:r>
              <a:rPr lang="fr-FR" dirty="0" err="1" smtClean="0"/>
              <a:t>childbirth</a:t>
            </a:r>
            <a:r>
              <a:rPr lang="fr-FR" dirty="0" smtClean="0"/>
              <a:t> and </a:t>
            </a:r>
            <a:r>
              <a:rPr lang="fr-FR" dirty="0" err="1" smtClean="0"/>
              <a:t>fight</a:t>
            </a:r>
            <a:r>
              <a:rPr lang="fr-FR" dirty="0" smtClean="0"/>
              <a:t> </a:t>
            </a:r>
            <a:r>
              <a:rPr lang="fr-FR" dirty="0" err="1" smtClean="0"/>
              <a:t>against</a:t>
            </a:r>
            <a:r>
              <a:rPr lang="fr-FR" dirty="0" smtClean="0"/>
              <a:t> </a:t>
            </a:r>
            <a:r>
              <a:rPr lang="fr-FR" dirty="0" err="1" smtClean="0"/>
              <a:t>miscarriages</a:t>
            </a:r>
            <a:r>
              <a:rPr lang="fr-FR" dirty="0" smtClean="0"/>
              <a:t> and </a:t>
            </a:r>
            <a:r>
              <a:rPr lang="fr-FR" dirty="0" err="1" smtClean="0"/>
              <a:t>promote</a:t>
            </a:r>
            <a:r>
              <a:rPr lang="fr-FR" dirty="0" smtClean="0"/>
              <a:t> </a:t>
            </a:r>
            <a:r>
              <a:rPr lang="fr-FR" dirty="0" err="1" smtClean="0"/>
              <a:t>maternal</a:t>
            </a:r>
            <a:r>
              <a:rPr lang="fr-FR" dirty="0" smtClean="0"/>
              <a:t> and </a:t>
            </a:r>
            <a:r>
              <a:rPr lang="fr-FR" dirty="0" err="1" smtClean="0"/>
              <a:t>child</a:t>
            </a:r>
            <a:r>
              <a:rPr lang="fr-FR" dirty="0" smtClean="0"/>
              <a:t> </a:t>
            </a:r>
            <a:r>
              <a:rPr lang="fr-FR" dirty="0" err="1" smtClean="0"/>
              <a:t>health</a:t>
            </a:r>
            <a:r>
              <a:rPr lang="fr-FR" dirty="0" smtClean="0"/>
              <a:t>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fr-FR" dirty="0" smtClean="0"/>
              <a:t>Daily </a:t>
            </a:r>
            <a:r>
              <a:rPr lang="fr-FR" dirty="0" err="1" smtClean="0"/>
              <a:t>maternity</a:t>
            </a:r>
            <a:r>
              <a:rPr lang="fr-FR" dirty="0" smtClean="0"/>
              <a:t> </a:t>
            </a:r>
            <a:r>
              <a:rPr lang="fr-FR" dirty="0" err="1" smtClean="0"/>
              <a:t>benefits</a:t>
            </a:r>
            <a:r>
              <a:rPr lang="fr-FR" dirty="0" smtClean="0"/>
              <a:t> </a:t>
            </a:r>
            <a:r>
              <a:rPr lang="fr-FR" dirty="0" err="1" smtClean="0"/>
              <a:t>compensate</a:t>
            </a:r>
            <a:r>
              <a:rPr lang="fr-FR" dirty="0" smtClean="0"/>
              <a:t> for the </a:t>
            </a:r>
            <a:r>
              <a:rPr lang="fr-FR" dirty="0" err="1" smtClean="0"/>
              <a:t>lack</a:t>
            </a:r>
            <a:r>
              <a:rPr lang="fr-FR" dirty="0" smtClean="0"/>
              <a:t> of revenue </a:t>
            </a:r>
            <a:r>
              <a:rPr lang="fr-FR" dirty="0" err="1" smtClean="0"/>
              <a:t>during</a:t>
            </a:r>
            <a:r>
              <a:rPr lang="fr-FR" dirty="0" smtClean="0"/>
              <a:t> the </a:t>
            </a:r>
            <a:r>
              <a:rPr lang="fr-FR" dirty="0" err="1" smtClean="0"/>
              <a:t>female</a:t>
            </a:r>
            <a:r>
              <a:rPr lang="fr-FR" dirty="0" smtClean="0"/>
              <a:t> </a:t>
            </a:r>
            <a:r>
              <a:rPr lang="fr-FR" dirty="0" err="1" smtClean="0"/>
              <a:t>worker’s</a:t>
            </a:r>
            <a:r>
              <a:rPr lang="fr-FR" dirty="0" smtClean="0"/>
              <a:t> </a:t>
            </a:r>
            <a:r>
              <a:rPr lang="fr-FR" dirty="0" err="1" smtClean="0"/>
              <a:t>maternity</a:t>
            </a:r>
            <a:endParaRPr lang="fr-FR" dirty="0"/>
          </a:p>
        </p:txBody>
      </p:sp>
    </p:spTree>
  </p:cSld>
  <p:clrMapOvr>
    <a:masterClrMapping/>
  </p:clrMapOvr>
  <p:transition spd="slow">
    <p:wipe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nderie">
  <a:themeElements>
    <a:clrScheme name="Fonderie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nderie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nderi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2450</TotalTime>
  <Words>841</Words>
  <Application>Microsoft Office PowerPoint</Application>
  <PresentationFormat>Ekran Gösterisi (4:3)</PresentationFormat>
  <Paragraphs>82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Fonderie</vt:lpstr>
      <vt:lpstr>An overview of the senegalese social security system  </vt:lpstr>
      <vt:lpstr>OUTLINE</vt:lpstr>
      <vt:lpstr>INTRODUCTION</vt:lpstr>
      <vt:lpstr>INTRODUCTION (SUITE)</vt:lpstr>
      <vt:lpstr>  </vt:lpstr>
      <vt:lpstr>A- THE SOCIAL SECURITY SYSTEM  </vt:lpstr>
      <vt:lpstr>   For the private sector  and non civil servants in the public administration </vt:lpstr>
      <vt:lpstr>The Social Security Fund (CSS)</vt:lpstr>
      <vt:lpstr>The different kinds of family allowances</vt:lpstr>
      <vt:lpstr>PowerPoint Sunusu</vt:lpstr>
      <vt:lpstr>Accidents at work and ocupational diseases </vt:lpstr>
      <vt:lpstr>The Social Insurance Institute for Old-Age Pensions (IPRES</vt:lpstr>
      <vt:lpstr>The Social Insurance Institute for Old-Age Pensions (IPRES)</vt:lpstr>
      <vt:lpstr> Health mutual insurance companies (IPM) </vt:lpstr>
      <vt:lpstr>The special social security system for civil-servants</vt:lpstr>
      <vt:lpstr>The special social security system for civil-servants</vt:lpstr>
      <vt:lpstr>  Complementary social security system 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egov-s1972</dc:creator>
  <cp:lastModifiedBy>user</cp:lastModifiedBy>
  <cp:revision>328</cp:revision>
  <dcterms:created xsi:type="dcterms:W3CDTF">2015-10-22T19:25:21Z</dcterms:created>
  <dcterms:modified xsi:type="dcterms:W3CDTF">2016-03-31T17:49:49Z</dcterms:modified>
</cp:coreProperties>
</file>