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60"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D70EAC7-103B-4629-B1A8-9CA0D0DB8664}" type="datetimeFigureOut">
              <a:rPr lang="en-US" smtClean="0"/>
              <a:pPr/>
              <a:t>3/31/2016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6CF70E1-89C4-4AE5-B3B8-E9B686D53C7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70EAC7-103B-4629-B1A8-9CA0D0DB8664}" type="datetimeFigureOut">
              <a:rPr lang="en-US" smtClean="0"/>
              <a:pPr/>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F70E1-89C4-4AE5-B3B8-E9B686D53C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70EAC7-103B-4629-B1A8-9CA0D0DB8664}" type="datetimeFigureOut">
              <a:rPr lang="en-US" smtClean="0"/>
              <a:pPr/>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F70E1-89C4-4AE5-B3B8-E9B686D53C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70EAC7-103B-4629-B1A8-9CA0D0DB8664}" type="datetimeFigureOut">
              <a:rPr lang="en-US" smtClean="0"/>
              <a:pPr/>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F70E1-89C4-4AE5-B3B8-E9B686D53C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70EAC7-103B-4629-B1A8-9CA0D0DB8664}" type="datetimeFigureOut">
              <a:rPr lang="en-US" smtClean="0"/>
              <a:pPr/>
              <a:t>3/31/2016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CF70E1-89C4-4AE5-B3B8-E9B686D53C7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70EAC7-103B-4629-B1A8-9CA0D0DB8664}" type="datetimeFigureOut">
              <a:rPr lang="en-US" smtClean="0"/>
              <a:pPr/>
              <a:t>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F70E1-89C4-4AE5-B3B8-E9B686D53C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70EAC7-103B-4629-B1A8-9CA0D0DB8664}" type="datetimeFigureOut">
              <a:rPr lang="en-US" smtClean="0"/>
              <a:pPr/>
              <a:t>3/31/2016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CF70E1-89C4-4AE5-B3B8-E9B686D53C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70EAC7-103B-4629-B1A8-9CA0D0DB8664}" type="datetimeFigureOut">
              <a:rPr lang="en-US" smtClean="0"/>
              <a:pPr/>
              <a:t>3/31/2016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CF70E1-89C4-4AE5-B3B8-E9B686D53C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0EAC7-103B-4629-B1A8-9CA0D0DB8664}" type="datetimeFigureOut">
              <a:rPr lang="en-US" smtClean="0"/>
              <a:pPr/>
              <a:t>3/31/2016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CF70E1-89C4-4AE5-B3B8-E9B686D53C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70EAC7-103B-4629-B1A8-9CA0D0DB8664}" type="datetimeFigureOut">
              <a:rPr lang="en-US" smtClean="0"/>
              <a:pPr/>
              <a:t>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CF70E1-89C4-4AE5-B3B8-E9B686D53C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70EAC7-103B-4629-B1A8-9CA0D0DB8664}" type="datetimeFigureOut">
              <a:rPr lang="en-US" smtClean="0"/>
              <a:pPr/>
              <a:t>3/31/2016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6CF70E1-89C4-4AE5-B3B8-E9B686D53C7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70EAC7-103B-4629-B1A8-9CA0D0DB8664}" type="datetimeFigureOut">
              <a:rPr lang="en-US" smtClean="0"/>
              <a:pPr/>
              <a:t>3/31/2016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6CF70E1-89C4-4AE5-B3B8-E9B686D53C7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Knowledge Sharing Workshop On Social Security Systems</a:t>
            </a:r>
            <a:endParaRPr lang="en-US" dirty="0"/>
          </a:p>
        </p:txBody>
      </p:sp>
      <p:sp>
        <p:nvSpPr>
          <p:cNvPr id="3" name="Subtitle 2"/>
          <p:cNvSpPr>
            <a:spLocks noGrp="1"/>
          </p:cNvSpPr>
          <p:nvPr>
            <p:ph type="subTitle" idx="1"/>
          </p:nvPr>
        </p:nvSpPr>
        <p:spPr>
          <a:xfrm>
            <a:off x="1371600" y="3505200"/>
            <a:ext cx="6400800" cy="2743200"/>
          </a:xfrm>
        </p:spPr>
        <p:txBody>
          <a:bodyPr>
            <a:normAutofit/>
          </a:bodyPr>
          <a:lstStyle/>
          <a:p>
            <a:r>
              <a:rPr lang="en-GB" dirty="0" smtClean="0"/>
              <a:t>The GAMBIA</a:t>
            </a:r>
            <a:br>
              <a:rPr lang="en-GB" dirty="0" smtClean="0"/>
            </a:br>
            <a:r>
              <a:rPr lang="en-GB" dirty="0" smtClean="0"/>
              <a:t>Social Security &amp; Housing Finance </a:t>
            </a:r>
            <a:br>
              <a:rPr lang="en-GB" dirty="0" smtClean="0"/>
            </a:br>
            <a:r>
              <a:rPr lang="en-GB" dirty="0" smtClean="0"/>
              <a:t>Corporation Schemes</a:t>
            </a:r>
          </a:p>
          <a:p>
            <a:endParaRPr lang="en-GB" dirty="0" smtClean="0"/>
          </a:p>
          <a:p>
            <a:endParaRPr lang="en-GB" dirty="0" smtClean="0"/>
          </a:p>
          <a:p>
            <a:r>
              <a:rPr lang="en-US" smtClean="0"/>
              <a:t>Saibatou</a:t>
            </a:r>
            <a:r>
              <a:rPr lang="en-US" dirty="0" smtClean="0"/>
              <a:t> B </a:t>
            </a:r>
            <a:r>
              <a:rPr lang="en-US" dirty="0" err="1" smtClean="0"/>
              <a:t>Faal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smtClean="0"/>
              <a:t/>
            </a:r>
            <a:br>
              <a:rPr lang="en-GB" sz="4000" b="1" dirty="0" smtClean="0"/>
            </a:br>
            <a:r>
              <a:rPr lang="en-GB" sz="4000" b="1" dirty="0" smtClean="0"/>
              <a:t>MANAGING DIRECTOR OF THE CORPORATION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GB" dirty="0" smtClean="0"/>
              <a:t>The </a:t>
            </a:r>
            <a:r>
              <a:rPr lang="en-GB" dirty="0"/>
              <a:t>Managing Director is appointed by the President.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SOCIAL SECURITY FUND</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buNone/>
            </a:pPr>
            <a:r>
              <a:rPr lang="en-GB" dirty="0" smtClean="0"/>
              <a:t>   The </a:t>
            </a:r>
            <a:r>
              <a:rPr lang="en-GB" dirty="0"/>
              <a:t>legislation established Social Security Fund, which </a:t>
            </a:r>
            <a:r>
              <a:rPr lang="en-GB" dirty="0" smtClean="0"/>
              <a:t>consist </a:t>
            </a:r>
            <a:r>
              <a:rPr lang="en-GB" dirty="0"/>
              <a:t>of</a:t>
            </a:r>
            <a:endParaRPr lang="en-US" dirty="0"/>
          </a:p>
          <a:p>
            <a:pPr lvl="0"/>
            <a:r>
              <a:rPr lang="en-GB" dirty="0"/>
              <a:t>The Federated Pension Fund – (An Insurance Scheme)</a:t>
            </a:r>
            <a:endParaRPr lang="en-US" dirty="0"/>
          </a:p>
          <a:p>
            <a:pPr lvl="0"/>
            <a:r>
              <a:rPr lang="en-GB" dirty="0"/>
              <a:t>The National Provident Fund (A Savings Scheme)</a:t>
            </a:r>
            <a:endParaRPr lang="en-US" dirty="0"/>
          </a:p>
          <a:p>
            <a:pPr>
              <a:buNone/>
            </a:pPr>
            <a:r>
              <a:rPr lang="en-GB" dirty="0" smtClean="0"/>
              <a:t>  </a:t>
            </a:r>
          </a:p>
          <a:p>
            <a:pPr>
              <a:buNone/>
            </a:pPr>
            <a:endParaRPr lang="en-GB" dirty="0" smtClean="0"/>
          </a:p>
          <a:p>
            <a:pPr>
              <a:buNone/>
            </a:pPr>
            <a:r>
              <a:rPr lang="en-GB" dirty="0" smtClean="0"/>
              <a:t>The </a:t>
            </a:r>
            <a:r>
              <a:rPr lang="en-GB" dirty="0"/>
              <a:t>corporation is tasked with the administration of the Social Security Fund.</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Injuries Compensation Fund</a:t>
            </a:r>
            <a:endParaRPr lang="en-US" dirty="0"/>
          </a:p>
        </p:txBody>
      </p:sp>
      <p:sp>
        <p:nvSpPr>
          <p:cNvPr id="3" name="Content Placeholder 2"/>
          <p:cNvSpPr>
            <a:spLocks noGrp="1"/>
          </p:cNvSpPr>
          <p:nvPr>
            <p:ph idx="1"/>
          </p:nvPr>
        </p:nvSpPr>
        <p:spPr/>
        <p:txBody>
          <a:bodyPr/>
          <a:lstStyle/>
          <a:p>
            <a:r>
              <a:rPr lang="en-GB" dirty="0" smtClean="0"/>
              <a:t>The Injuries Compensation Act also tasked SSHFC with the joint administration of the Injuries Compensation Fund with the Department of Labour</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ORGANISATION OF </a:t>
            </a:r>
            <a:r>
              <a:rPr lang="en-GB" b="1" dirty="0"/>
              <a:t>THE CORPORATION</a:t>
            </a:r>
            <a:endParaRPr lang="en-US" dirty="0"/>
          </a:p>
        </p:txBody>
      </p:sp>
      <p:sp>
        <p:nvSpPr>
          <p:cNvPr id="3" name="Content Placeholder 2"/>
          <p:cNvSpPr>
            <a:spLocks noGrp="1"/>
          </p:cNvSpPr>
          <p:nvPr>
            <p:ph idx="1"/>
          </p:nvPr>
        </p:nvSpPr>
        <p:spPr/>
        <p:txBody>
          <a:bodyPr>
            <a:normAutofit lnSpcReduction="10000"/>
          </a:bodyPr>
          <a:lstStyle/>
          <a:p>
            <a:pPr>
              <a:buNone/>
            </a:pPr>
            <a:r>
              <a:rPr lang="en-GB" dirty="0" smtClean="0"/>
              <a:t>   To </a:t>
            </a:r>
            <a:r>
              <a:rPr lang="en-GB" dirty="0"/>
              <a:t>carry out the assigned tasks, SSHFC is organised into the following Departments:</a:t>
            </a:r>
            <a:endParaRPr lang="en-US" dirty="0"/>
          </a:p>
          <a:p>
            <a:pPr lvl="0"/>
            <a:r>
              <a:rPr lang="en-GB" dirty="0"/>
              <a:t>Operations Department</a:t>
            </a:r>
            <a:endParaRPr lang="en-US" dirty="0"/>
          </a:p>
          <a:p>
            <a:pPr lvl="0"/>
            <a:r>
              <a:rPr lang="en-GB" dirty="0"/>
              <a:t>Department of Human </a:t>
            </a:r>
            <a:r>
              <a:rPr lang="en-GB" dirty="0" smtClean="0"/>
              <a:t>Resources </a:t>
            </a:r>
            <a:r>
              <a:rPr lang="en-GB" dirty="0"/>
              <a:t>And Administration</a:t>
            </a:r>
            <a:endParaRPr lang="en-US" dirty="0"/>
          </a:p>
          <a:p>
            <a:pPr lvl="0"/>
            <a:r>
              <a:rPr lang="en-GB" dirty="0"/>
              <a:t>Internal Controls Department</a:t>
            </a:r>
            <a:endParaRPr lang="en-US" dirty="0"/>
          </a:p>
          <a:p>
            <a:pPr lvl="0"/>
            <a:r>
              <a:rPr lang="en-GB" dirty="0"/>
              <a:t>Finance </a:t>
            </a:r>
            <a:r>
              <a:rPr lang="en-GB" dirty="0" smtClean="0"/>
              <a:t> &amp; Investment Department</a:t>
            </a:r>
            <a:endParaRPr lang="en-US" dirty="0"/>
          </a:p>
          <a:p>
            <a:pPr lvl="0"/>
            <a:r>
              <a:rPr lang="en-GB" dirty="0"/>
              <a:t>Department of Research and policy planning </a:t>
            </a:r>
            <a:endParaRPr lang="en-GB" dirty="0" smtClean="0"/>
          </a:p>
          <a:p>
            <a:pPr lvl="0"/>
            <a:r>
              <a:rPr lang="en-GB" dirty="0" smtClean="0"/>
              <a:t>Information Technology Department</a:t>
            </a:r>
          </a:p>
          <a:p>
            <a:pPr lvl="0"/>
            <a:r>
              <a:rPr lang="en-GB" dirty="0" smtClean="0"/>
              <a:t>Public Relations Department</a:t>
            </a:r>
          </a:p>
          <a:p>
            <a:pPr lvl="0"/>
            <a:r>
              <a:rPr lang="en-GB" dirty="0" smtClean="0"/>
              <a:t>Housing Department</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EMPLOYER AND EMPLOYEE COVERAGE</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a:buNone/>
            </a:pPr>
            <a:r>
              <a:rPr lang="en-GB" dirty="0" smtClean="0"/>
              <a:t>  The </a:t>
            </a:r>
            <a:r>
              <a:rPr lang="en-GB" dirty="0"/>
              <a:t>legislation applies to </a:t>
            </a:r>
            <a:endParaRPr lang="en-US" dirty="0"/>
          </a:p>
          <a:p>
            <a:pPr lvl="0"/>
            <a:r>
              <a:rPr lang="en-GB" dirty="0"/>
              <a:t>Any employer not specifically exempted under the Act</a:t>
            </a:r>
            <a:endParaRPr lang="en-US" dirty="0"/>
          </a:p>
          <a:p>
            <a:pPr lvl="0"/>
            <a:r>
              <a:rPr lang="en-GB" dirty="0"/>
              <a:t>Any employee not less than 18 years </a:t>
            </a:r>
            <a:r>
              <a:rPr lang="en-GB" dirty="0" smtClean="0"/>
              <a:t>and not more 59 years of age employed </a:t>
            </a:r>
            <a:r>
              <a:rPr lang="en-GB" dirty="0"/>
              <a:t>by an employer to whom the Act applies,</a:t>
            </a:r>
            <a:endParaRPr lang="en-US" dirty="0"/>
          </a:p>
          <a:p>
            <a:pPr lvl="0"/>
            <a:r>
              <a:rPr lang="en-GB" dirty="0"/>
              <a:t>Any employer who was covered under the Pensions </a:t>
            </a:r>
            <a:r>
              <a:rPr lang="en-GB" dirty="0" smtClean="0"/>
              <a:t>Act 1950 </a:t>
            </a:r>
            <a:r>
              <a:rPr lang="en-GB" dirty="0"/>
              <a:t>before the coming into force of the current legislation</a:t>
            </a:r>
            <a:endParaRPr lang="en-US" dirty="0"/>
          </a:p>
          <a:p>
            <a:pPr lvl="0"/>
            <a:r>
              <a:rPr lang="en-GB" dirty="0"/>
              <a:t>Any citizen of The Gambia employed by Diplomatic Missions, International institutions similar to diplomatic missions or Non Governmental organization.</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EMPLOYERS </a:t>
            </a:r>
            <a:r>
              <a:rPr lang="en-GB" b="1" dirty="0"/>
              <a:t>AND </a:t>
            </a:r>
            <a:r>
              <a:rPr lang="en-GB" b="1" dirty="0" smtClean="0"/>
              <a:t>EMPLOYEES </a:t>
            </a:r>
            <a:r>
              <a:rPr lang="en-GB" b="1" dirty="0"/>
              <a:t>EXEMPT FROM COVERAGE</a:t>
            </a:r>
            <a:r>
              <a:rPr lang="en-US" dirty="0"/>
              <a:t/>
            </a:r>
            <a:br>
              <a:rPr lang="en-US" dirty="0"/>
            </a:br>
            <a:endParaRPr lang="en-US" dirty="0"/>
          </a:p>
        </p:txBody>
      </p:sp>
      <p:sp>
        <p:nvSpPr>
          <p:cNvPr id="3" name="Content Placeholder 2"/>
          <p:cNvSpPr>
            <a:spLocks noGrp="1"/>
          </p:cNvSpPr>
          <p:nvPr>
            <p:ph idx="1"/>
          </p:nvPr>
        </p:nvSpPr>
        <p:spPr/>
        <p:txBody>
          <a:bodyPr/>
          <a:lstStyle/>
          <a:p>
            <a:pPr lvl="0"/>
            <a:r>
              <a:rPr lang="en-GB" dirty="0"/>
              <a:t>Civil Servants   </a:t>
            </a:r>
            <a:endParaRPr lang="en-US" dirty="0"/>
          </a:p>
          <a:p>
            <a:pPr lvl="0"/>
            <a:r>
              <a:rPr lang="en-GB" dirty="0" smtClean="0"/>
              <a:t>Non-Nationals </a:t>
            </a:r>
            <a:r>
              <a:rPr lang="en-GB" dirty="0"/>
              <a:t>employed in Diplomatic </a:t>
            </a:r>
            <a:r>
              <a:rPr lang="en-GB" dirty="0" smtClean="0"/>
              <a:t>Missions, </a:t>
            </a:r>
            <a:r>
              <a:rPr lang="en-GB" dirty="0"/>
              <a:t>International institutions similar to diplomatic missions or non governmental organizations.</a:t>
            </a: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PAYMENTS INTO THE SOCIAL SECURITY </a:t>
            </a:r>
            <a:r>
              <a:rPr lang="en-GB" b="1" dirty="0" smtClean="0"/>
              <a:t>FUND</a:t>
            </a:r>
            <a:endParaRPr lang="en-US" dirty="0"/>
          </a:p>
        </p:txBody>
      </p:sp>
      <p:sp>
        <p:nvSpPr>
          <p:cNvPr id="3" name="Content Placeholder 2"/>
          <p:cNvSpPr>
            <a:spLocks noGrp="1"/>
          </p:cNvSpPr>
          <p:nvPr>
            <p:ph idx="1"/>
          </p:nvPr>
        </p:nvSpPr>
        <p:spPr/>
        <p:txBody>
          <a:bodyPr>
            <a:normAutofit fontScale="70000" lnSpcReduction="20000"/>
          </a:bodyPr>
          <a:lstStyle/>
          <a:p>
            <a:pPr lvl="0">
              <a:buNone/>
            </a:pPr>
            <a:r>
              <a:rPr lang="en-GB" dirty="0" smtClean="0"/>
              <a:t>    </a:t>
            </a:r>
            <a:r>
              <a:rPr lang="en-GB" b="1" u="sng" dirty="0" smtClean="0"/>
              <a:t>National </a:t>
            </a:r>
            <a:r>
              <a:rPr lang="en-GB" b="1" u="sng" dirty="0"/>
              <a:t>Provident Fund (Contributory)</a:t>
            </a:r>
            <a:endParaRPr lang="en-US" b="1" u="sng" dirty="0"/>
          </a:p>
          <a:p>
            <a:r>
              <a:rPr lang="en-GB" dirty="0"/>
              <a:t>Employer Contributes 10% of Basic salary</a:t>
            </a:r>
            <a:endParaRPr lang="en-US" dirty="0"/>
          </a:p>
          <a:p>
            <a:r>
              <a:rPr lang="en-GB" dirty="0"/>
              <a:t>Employee Contributes 5% of Basic Salary</a:t>
            </a:r>
            <a:endParaRPr lang="en-US" dirty="0"/>
          </a:p>
          <a:p>
            <a:pPr>
              <a:buNone/>
            </a:pPr>
            <a:r>
              <a:rPr lang="en-GB" dirty="0"/>
              <a:t> </a:t>
            </a:r>
            <a:endParaRPr lang="en-US" dirty="0"/>
          </a:p>
          <a:p>
            <a:pPr lvl="0">
              <a:buNone/>
            </a:pPr>
            <a:r>
              <a:rPr lang="en-GB" dirty="0" smtClean="0"/>
              <a:t>    </a:t>
            </a:r>
            <a:r>
              <a:rPr lang="en-GB" b="1" u="sng" dirty="0" smtClean="0"/>
              <a:t>Federated </a:t>
            </a:r>
            <a:r>
              <a:rPr lang="en-GB" b="1" u="sng" dirty="0"/>
              <a:t>Pension Fund (Non Contributory)</a:t>
            </a:r>
            <a:endParaRPr lang="en-US" b="1" u="sng" dirty="0"/>
          </a:p>
          <a:p>
            <a:r>
              <a:rPr lang="en-GB" dirty="0"/>
              <a:t>Employer Contributed 15% of Gross Salary</a:t>
            </a:r>
            <a:endParaRPr lang="en-US" dirty="0"/>
          </a:p>
          <a:p>
            <a:r>
              <a:rPr lang="en-GB" dirty="0"/>
              <a:t>Employee does not contributes</a:t>
            </a:r>
            <a:endParaRPr lang="en-US" dirty="0"/>
          </a:p>
          <a:p>
            <a:pPr>
              <a:buNone/>
            </a:pPr>
            <a:endParaRPr lang="en-US" dirty="0"/>
          </a:p>
          <a:p>
            <a:pPr lvl="0"/>
            <a:r>
              <a:rPr lang="en-GB" dirty="0" smtClean="0"/>
              <a:t>Interest </a:t>
            </a:r>
            <a:r>
              <a:rPr lang="en-GB" dirty="0"/>
              <a:t>accruing from investments relating to the two funds are paid into the respective funds.</a:t>
            </a:r>
            <a:endParaRPr lang="en-US" dirty="0"/>
          </a:p>
          <a:p>
            <a:pPr>
              <a:buNone/>
            </a:pPr>
            <a:r>
              <a:rPr lang="en-GB" dirty="0"/>
              <a:t> </a:t>
            </a:r>
            <a:endParaRPr lang="en-US" dirty="0"/>
          </a:p>
          <a:p>
            <a:pPr lvl="0"/>
            <a:r>
              <a:rPr lang="en-GB" dirty="0"/>
              <a:t>Any other income earned on the assets of the Social Security Fund or the Injuries Compensation Fund are paid to the respective </a:t>
            </a:r>
            <a:r>
              <a:rPr lang="en-GB" dirty="0" smtClean="0"/>
              <a:t>Funds.</a:t>
            </a:r>
            <a:endParaRPr lang="en-US" dirty="0"/>
          </a:p>
          <a:p>
            <a:pPr>
              <a:buNone/>
            </a:pPr>
            <a:endParaRPr lang="en-US" dirty="0"/>
          </a:p>
          <a:p>
            <a:pPr lvl="0"/>
            <a:r>
              <a:rPr lang="en-GB" dirty="0" smtClean="0"/>
              <a:t>Benefits/Compensations are paid </a:t>
            </a:r>
            <a:r>
              <a:rPr lang="en-GB" dirty="0"/>
              <a:t>out of the respective Fund.</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PAYMENTS INTO THE INJURIES COMPENSATION FUND.</a:t>
            </a:r>
            <a:endParaRPr lang="en-US" dirty="0"/>
          </a:p>
        </p:txBody>
      </p:sp>
      <p:sp>
        <p:nvSpPr>
          <p:cNvPr id="3" name="Content Placeholder 2"/>
          <p:cNvSpPr>
            <a:spLocks noGrp="1"/>
          </p:cNvSpPr>
          <p:nvPr>
            <p:ph idx="1"/>
          </p:nvPr>
        </p:nvSpPr>
        <p:spPr/>
        <p:txBody>
          <a:bodyPr/>
          <a:lstStyle/>
          <a:p>
            <a:pPr lvl="0"/>
            <a:r>
              <a:rPr lang="en-GB" dirty="0" smtClean="0"/>
              <a:t>Injuries Compensation Fund (Non Contributory)</a:t>
            </a:r>
            <a:endParaRPr lang="en-US" dirty="0" smtClean="0"/>
          </a:p>
          <a:p>
            <a:r>
              <a:rPr lang="en-GB" dirty="0" smtClean="0"/>
              <a:t>Employer pays 1% of gross salary </a:t>
            </a:r>
            <a:r>
              <a:rPr lang="en-GB" dirty="0" err="1" smtClean="0"/>
              <a:t>upto</a:t>
            </a:r>
            <a:r>
              <a:rPr lang="en-GB" dirty="0" smtClean="0"/>
              <a:t> a maximum of D15.00 </a:t>
            </a:r>
            <a:r>
              <a:rPr lang="en-GB" dirty="0" err="1" smtClean="0"/>
              <a:t>dalasis</a:t>
            </a:r>
            <a:r>
              <a:rPr lang="en-GB" dirty="0" smtClean="0"/>
              <a:t> </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ACCOUNTS OPERATED UNDER THE SOCIAL SECURITY FUND</a:t>
            </a:r>
            <a:r>
              <a:rPr lang="en-US" dirty="0"/>
              <a:t/>
            </a:r>
            <a:br>
              <a:rPr lang="en-US" dirty="0"/>
            </a:br>
            <a:endParaRPr lang="en-US" dirty="0"/>
          </a:p>
        </p:txBody>
      </p:sp>
      <p:sp>
        <p:nvSpPr>
          <p:cNvPr id="3" name="Content Placeholder 2"/>
          <p:cNvSpPr>
            <a:spLocks noGrp="1"/>
          </p:cNvSpPr>
          <p:nvPr>
            <p:ph idx="1"/>
          </p:nvPr>
        </p:nvSpPr>
        <p:spPr/>
        <p:txBody>
          <a:bodyPr/>
          <a:lstStyle/>
          <a:p>
            <a:pPr lvl="0"/>
            <a:r>
              <a:rPr lang="en-GB" dirty="0"/>
              <a:t>A </a:t>
            </a:r>
            <a:r>
              <a:rPr lang="en-GB" dirty="0" smtClean="0"/>
              <a:t>Members’ </a:t>
            </a:r>
            <a:r>
              <a:rPr lang="en-GB" dirty="0"/>
              <a:t>Fund Account</a:t>
            </a:r>
            <a:endParaRPr lang="en-US" dirty="0"/>
          </a:p>
          <a:p>
            <a:pPr lvl="0"/>
            <a:r>
              <a:rPr lang="en-GB" dirty="0"/>
              <a:t>An Income Account</a:t>
            </a:r>
            <a:endParaRPr lang="en-US" dirty="0"/>
          </a:p>
          <a:p>
            <a:pPr lvl="0"/>
            <a:r>
              <a:rPr lang="en-GB" dirty="0"/>
              <a:t>An Administration Account </a:t>
            </a: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MEMBERS </a:t>
            </a:r>
            <a:r>
              <a:rPr lang="en-GB" b="1" dirty="0" smtClean="0"/>
              <a:t>FUND </a:t>
            </a:r>
            <a:r>
              <a:rPr lang="en-GB" b="1" dirty="0"/>
              <a:t>ACCOUNT</a:t>
            </a:r>
            <a:r>
              <a:rPr lang="en-US" dirty="0"/>
              <a:t/>
            </a:r>
            <a:br>
              <a:rPr lang="en-US" dirty="0"/>
            </a:br>
            <a:endParaRPr lang="en-US" dirty="0"/>
          </a:p>
        </p:txBody>
      </p:sp>
      <p:sp>
        <p:nvSpPr>
          <p:cNvPr id="3" name="Content Placeholder 2"/>
          <p:cNvSpPr>
            <a:spLocks noGrp="1"/>
          </p:cNvSpPr>
          <p:nvPr>
            <p:ph idx="1"/>
          </p:nvPr>
        </p:nvSpPr>
        <p:spPr/>
        <p:txBody>
          <a:bodyPr/>
          <a:lstStyle/>
          <a:p>
            <a:pPr lvl="0"/>
            <a:r>
              <a:rPr lang="en-GB" dirty="0"/>
              <a:t>All contribution receipts together with interest allotted to members of the NPF are credited to this account</a:t>
            </a:r>
            <a:endParaRPr lang="en-US" dirty="0"/>
          </a:p>
          <a:p>
            <a:pPr lvl="0"/>
            <a:r>
              <a:rPr lang="en-GB" dirty="0" smtClean="0"/>
              <a:t>Benefits </a:t>
            </a:r>
            <a:r>
              <a:rPr lang="en-GB" dirty="0"/>
              <a:t>paid out of the NPF </a:t>
            </a:r>
            <a:r>
              <a:rPr lang="en-GB" dirty="0" smtClean="0"/>
              <a:t>are </a:t>
            </a:r>
            <a:r>
              <a:rPr lang="en-GB" dirty="0"/>
              <a:t>charged to this account</a:t>
            </a:r>
            <a:endParaRPr lang="en-US" dirty="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p:spPr>
        <p:txBody>
          <a:bodyPr>
            <a:normAutofit fontScale="90000"/>
          </a:bodyPr>
          <a:lstStyle/>
          <a:p>
            <a:r>
              <a:rPr lang="en-GB" dirty="0" smtClean="0"/>
              <a:t/>
            </a:r>
            <a:br>
              <a:rPr lang="en-GB" dirty="0" smtClean="0"/>
            </a:br>
            <a:r>
              <a:rPr lang="en-GB" dirty="0" smtClean="0"/>
              <a:t/>
            </a:r>
            <a:br>
              <a:rPr lang="en-GB" dirty="0" smtClean="0"/>
            </a:br>
            <a:r>
              <a:rPr lang="en-GB" dirty="0" smtClean="0"/>
              <a:t/>
            </a:r>
            <a:br>
              <a:rPr lang="en-GB" dirty="0" smtClean="0"/>
            </a:br>
            <a:r>
              <a:rPr lang="en-GB" dirty="0" smtClean="0"/>
              <a:t> </a:t>
            </a:r>
            <a:br>
              <a:rPr lang="en-GB" dirty="0" smtClean="0"/>
            </a:br>
            <a:r>
              <a:rPr lang="en-GB" dirty="0" smtClean="0"/>
              <a:t>               Country Information</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4800600"/>
          </a:xfrm>
        </p:spPr>
        <p:txBody>
          <a:bodyPr/>
          <a:lstStyle/>
          <a:p>
            <a:r>
              <a:rPr lang="en-GB" dirty="0" smtClean="0"/>
              <a:t>A narrow strip of land and water almost surrounded by Senegal, 15 to 30 miles (25 to 50km) wide</a:t>
            </a:r>
            <a:endParaRPr lang="en-US" dirty="0" smtClean="0"/>
          </a:p>
          <a:p>
            <a:pPr>
              <a:buNone/>
            </a:pPr>
            <a:r>
              <a:rPr lang="en-GB" dirty="0" smtClean="0"/>
              <a:t>   and 295 miles (495 km) long with the</a:t>
            </a:r>
            <a:endParaRPr lang="en-US" dirty="0" smtClean="0"/>
          </a:p>
          <a:p>
            <a:pPr>
              <a:buNone/>
            </a:pPr>
            <a:r>
              <a:rPr lang="en-GB" dirty="0" smtClean="0"/>
              <a:t>   River Gambia, dividing the country length wise into two river banks (Northern river bank and Southern  river bank)</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INCOME ACCOUNT</a:t>
            </a:r>
            <a:r>
              <a:rPr lang="en-US" dirty="0"/>
              <a:t/>
            </a:r>
            <a:br>
              <a:rPr lang="en-US" dirty="0"/>
            </a:br>
            <a:endParaRPr lang="en-US" dirty="0"/>
          </a:p>
        </p:txBody>
      </p:sp>
      <p:sp>
        <p:nvSpPr>
          <p:cNvPr id="3" name="Content Placeholder 2"/>
          <p:cNvSpPr>
            <a:spLocks noGrp="1"/>
          </p:cNvSpPr>
          <p:nvPr>
            <p:ph idx="1"/>
          </p:nvPr>
        </p:nvSpPr>
        <p:spPr/>
        <p:txBody>
          <a:bodyPr/>
          <a:lstStyle/>
          <a:p>
            <a:pPr lvl="0"/>
            <a:r>
              <a:rPr lang="en-GB" dirty="0"/>
              <a:t>Interest accrued on investments and income from investments are credited to this account</a:t>
            </a:r>
            <a:endParaRPr lang="en-US" dirty="0"/>
          </a:p>
          <a:p>
            <a:pPr lvl="0"/>
            <a:r>
              <a:rPr lang="en-GB" dirty="0"/>
              <a:t>Interest allotment to members’ Accounts is charged to this account </a:t>
            </a:r>
            <a:endParaRPr lang="en-US" dirty="0"/>
          </a:p>
          <a:p>
            <a:pPr lvl="0"/>
            <a:r>
              <a:rPr lang="en-GB" dirty="0"/>
              <a:t>Transfers to the Administration Account are made from this account</a:t>
            </a:r>
            <a:endParaRPr lang="en-US" dirty="0"/>
          </a:p>
          <a:p>
            <a:pPr lvl="0"/>
            <a:r>
              <a:rPr lang="en-GB" dirty="0"/>
              <a:t>Transfers to the reserve fund are made from the account.</a:t>
            </a:r>
            <a:endParaRPr lang="en-US" dirty="0"/>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RESERVE FUND</a:t>
            </a:r>
            <a:r>
              <a:rPr lang="en-US" dirty="0"/>
              <a:t/>
            </a:r>
            <a:br>
              <a:rPr lang="en-US" dirty="0"/>
            </a:br>
            <a:endParaRPr lang="en-US" dirty="0"/>
          </a:p>
        </p:txBody>
      </p:sp>
      <p:sp>
        <p:nvSpPr>
          <p:cNvPr id="3" name="Content Placeholder 2"/>
          <p:cNvSpPr>
            <a:spLocks noGrp="1"/>
          </p:cNvSpPr>
          <p:nvPr>
            <p:ph idx="1"/>
          </p:nvPr>
        </p:nvSpPr>
        <p:spPr/>
        <p:txBody>
          <a:bodyPr/>
          <a:lstStyle/>
          <a:p>
            <a:pPr>
              <a:buNone/>
            </a:pPr>
            <a:r>
              <a:rPr lang="en-GB" dirty="0" smtClean="0"/>
              <a:t>   A </a:t>
            </a:r>
            <a:r>
              <a:rPr lang="en-GB" dirty="0"/>
              <a:t>reserve fund is maintained into which the following are paid  </a:t>
            </a:r>
            <a:endParaRPr lang="en-US" dirty="0"/>
          </a:p>
          <a:p>
            <a:pPr lvl="0"/>
            <a:r>
              <a:rPr lang="en-GB" dirty="0"/>
              <a:t>Payment of fines and penalties under the enabling Act and regulations </a:t>
            </a:r>
            <a:endParaRPr lang="en-US" dirty="0"/>
          </a:p>
          <a:p>
            <a:pPr lvl="0"/>
            <a:r>
              <a:rPr lang="en-GB" dirty="0"/>
              <a:t>Contributions by employers and employees which cannot be allotted to a member’s account.</a:t>
            </a:r>
            <a:endParaRPr lang="en-US" dirty="0"/>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REGISTRATION </a:t>
            </a:r>
            <a:r>
              <a:rPr lang="en-GB" b="1" dirty="0"/>
              <a:t>OF EMPLOYERS AND EMPLOYEES </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All </a:t>
            </a:r>
            <a:r>
              <a:rPr lang="en-GB" dirty="0" err="1"/>
              <a:t>registrable</a:t>
            </a:r>
            <a:r>
              <a:rPr lang="en-GB" dirty="0"/>
              <a:t>  employers  are required to register with the Social Security Fund within 30 days as from when they became </a:t>
            </a:r>
            <a:r>
              <a:rPr lang="en-GB" dirty="0" err="1"/>
              <a:t>registrable</a:t>
            </a:r>
            <a:r>
              <a:rPr lang="en-GB" dirty="0"/>
              <a:t>.</a:t>
            </a:r>
            <a:endParaRPr lang="en-US" dirty="0"/>
          </a:p>
          <a:p>
            <a:pPr lvl="0"/>
            <a:r>
              <a:rPr lang="en-GB" dirty="0"/>
              <a:t>An application form as prescribed by regulation is completed for the purposes of employer registration.</a:t>
            </a:r>
            <a:endParaRPr lang="en-US" dirty="0"/>
          </a:p>
          <a:p>
            <a:pPr lvl="0"/>
            <a:r>
              <a:rPr lang="en-GB" dirty="0"/>
              <a:t>Initial Contribution is required to commence on the first day of the month following the month the employer became </a:t>
            </a:r>
            <a:r>
              <a:rPr lang="en-GB" dirty="0" err="1"/>
              <a:t>registable</a:t>
            </a:r>
            <a:r>
              <a:rPr lang="en-GB" dirty="0"/>
              <a:t> under this Act</a:t>
            </a:r>
            <a:endParaRPr lang="en-US" dirty="0"/>
          </a:p>
          <a:p>
            <a:pPr lvl="0"/>
            <a:r>
              <a:rPr lang="en-GB" dirty="0"/>
              <a:t>An employer not </a:t>
            </a:r>
            <a:r>
              <a:rPr lang="en-GB" dirty="0" err="1"/>
              <a:t>registrable</a:t>
            </a:r>
            <a:r>
              <a:rPr lang="en-GB" dirty="0"/>
              <a:t> under the Act may register voluntarily provided the employees give their written consent.</a:t>
            </a:r>
            <a:endParaRPr lang="en-US" dirty="0"/>
          </a:p>
          <a:p>
            <a:pPr lvl="0"/>
            <a:r>
              <a:rPr lang="en-GB" dirty="0"/>
              <a:t>A self employed may register voluntarily.</a:t>
            </a:r>
            <a:endParaRPr lang="en-US" dirty="0"/>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REGISTRATION OF EMPLOYEES</a:t>
            </a:r>
            <a:endParaRPr lang="en-US" dirty="0"/>
          </a:p>
        </p:txBody>
      </p:sp>
      <p:sp>
        <p:nvSpPr>
          <p:cNvPr id="3" name="Content Placeholder 2"/>
          <p:cNvSpPr>
            <a:spLocks noGrp="1"/>
          </p:cNvSpPr>
          <p:nvPr>
            <p:ph idx="1"/>
          </p:nvPr>
        </p:nvSpPr>
        <p:spPr/>
        <p:txBody>
          <a:bodyPr>
            <a:normAutofit/>
          </a:bodyPr>
          <a:lstStyle/>
          <a:p>
            <a:pPr lvl="0"/>
            <a:r>
              <a:rPr lang="en-GB" dirty="0"/>
              <a:t>Employers are required to register their employees by completing the </a:t>
            </a:r>
            <a:r>
              <a:rPr lang="en-GB" dirty="0" smtClean="0"/>
              <a:t>prescribed form</a:t>
            </a:r>
            <a:endParaRPr lang="en-US" dirty="0"/>
          </a:p>
          <a:p>
            <a:pPr lvl="0"/>
            <a:r>
              <a:rPr lang="en-GB" dirty="0"/>
              <a:t>Each registered employee is provided with a membership  </a:t>
            </a:r>
            <a:r>
              <a:rPr lang="en-GB" dirty="0" smtClean="0"/>
              <a:t>card.</a:t>
            </a:r>
            <a:endParaRPr lang="en-US" dirty="0"/>
          </a:p>
          <a:p>
            <a:pPr lvl="0"/>
            <a:r>
              <a:rPr lang="en-GB" dirty="0"/>
              <a:t>An employee member who </a:t>
            </a:r>
            <a:r>
              <a:rPr lang="en-GB" dirty="0" smtClean="0"/>
              <a:t>secures </a:t>
            </a:r>
            <a:r>
              <a:rPr lang="en-GB" dirty="0"/>
              <a:t>employment with a new employer should produce his/her membership card to the new </a:t>
            </a:r>
            <a:r>
              <a:rPr lang="en-GB" dirty="0" smtClean="0"/>
              <a:t>employer</a:t>
            </a:r>
            <a:r>
              <a:rPr lang="en-GB" dirty="0"/>
              <a:t> and the new employer should </a:t>
            </a:r>
            <a:r>
              <a:rPr lang="en-GB" dirty="0" smtClean="0"/>
              <a:t>complete the prescribed </a:t>
            </a:r>
            <a:r>
              <a:rPr lang="en-GB" dirty="0"/>
              <a:t>transfer advice form.</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CONTRIBUTION ACCOUNT</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GB" dirty="0"/>
              <a:t>The Corporation creates and maintains an account for each registered employee member </a:t>
            </a:r>
            <a:endParaRPr lang="en-US" dirty="0"/>
          </a:p>
          <a:p>
            <a:pPr lvl="0"/>
            <a:r>
              <a:rPr lang="en-GB" dirty="0"/>
              <a:t>Contributions received in respect of an employee member are credited to the contribution account of the member while any benefits paid to the member are debited from the member’s contribution account.</a:t>
            </a:r>
            <a:endParaRPr lang="en-US" dirty="0"/>
          </a:p>
          <a:p>
            <a:pPr lvl="0"/>
            <a:r>
              <a:rPr lang="en-GB" dirty="0"/>
              <a:t>A statement of accrued benefits for the Federated Pension Fund or a statement of account for the National Provident Fund is produced and </a:t>
            </a:r>
            <a:r>
              <a:rPr lang="en-GB" dirty="0" smtClean="0"/>
              <a:t>forwarded </a:t>
            </a:r>
            <a:r>
              <a:rPr lang="en-GB" dirty="0"/>
              <a:t>to each employee member through his/her employer.</a:t>
            </a:r>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447800"/>
          </a:xfrm>
        </p:spPr>
        <p:txBody>
          <a:bodyPr>
            <a:normAutofit fontScale="90000"/>
          </a:bodyPr>
          <a:lstStyle/>
          <a:p>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BENEFIT </a:t>
            </a:r>
            <a:r>
              <a:rPr lang="en-GB" b="1" dirty="0"/>
              <a:t>TYPES </a:t>
            </a:r>
            <a:r>
              <a:rPr lang="en-GB" b="1" dirty="0" smtClean="0"/>
              <a:t>PROVIDED UNDER THE NPF</a:t>
            </a:r>
            <a:r>
              <a:rPr lang="en-US" dirty="0"/>
              <a:t/>
            </a:r>
            <a:br>
              <a:rPr lang="en-US" dirty="0"/>
            </a:br>
            <a:endParaRPr lang="en-US" dirty="0"/>
          </a:p>
        </p:txBody>
      </p:sp>
      <p:sp>
        <p:nvSpPr>
          <p:cNvPr id="3" name="Content Placeholder 2"/>
          <p:cNvSpPr>
            <a:spLocks noGrp="1"/>
          </p:cNvSpPr>
          <p:nvPr>
            <p:ph idx="1"/>
          </p:nvPr>
        </p:nvSpPr>
        <p:spPr/>
        <p:txBody>
          <a:bodyPr/>
          <a:lstStyle/>
          <a:p>
            <a:pPr>
              <a:buNone/>
            </a:pPr>
            <a:r>
              <a:rPr lang="en-GB" dirty="0" smtClean="0"/>
              <a:t>   The </a:t>
            </a:r>
            <a:r>
              <a:rPr lang="en-GB" dirty="0"/>
              <a:t>following benefits are provided</a:t>
            </a:r>
            <a:endParaRPr lang="en-US" dirty="0"/>
          </a:p>
          <a:p>
            <a:pPr lvl="0"/>
            <a:r>
              <a:rPr lang="en-GB" dirty="0"/>
              <a:t>Statutory Retirement Benefit</a:t>
            </a:r>
            <a:endParaRPr lang="en-US" dirty="0"/>
          </a:p>
          <a:p>
            <a:pPr lvl="0"/>
            <a:r>
              <a:rPr lang="en-GB" dirty="0"/>
              <a:t>Invalidity Benefits </a:t>
            </a:r>
            <a:endParaRPr lang="en-US" dirty="0"/>
          </a:p>
          <a:p>
            <a:pPr lvl="0"/>
            <a:r>
              <a:rPr lang="en-GB" dirty="0"/>
              <a:t>Withdrawal Benefit</a:t>
            </a:r>
            <a:endParaRPr lang="en-US" dirty="0"/>
          </a:p>
          <a:p>
            <a:pPr lvl="0"/>
            <a:r>
              <a:rPr lang="en-GB" dirty="0"/>
              <a:t>Survivors’ Benefit</a:t>
            </a:r>
            <a:endParaRPr lang="en-US" dirty="0"/>
          </a:p>
          <a:p>
            <a:pPr lvl="0"/>
            <a:r>
              <a:rPr lang="en-GB" dirty="0"/>
              <a:t>Redundancy Benefit</a:t>
            </a:r>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NOMINATION </a:t>
            </a:r>
            <a:r>
              <a:rPr lang="en-GB" b="1" dirty="0"/>
              <a:t>OF SURVIVORS</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lvl="0"/>
            <a:r>
              <a:rPr lang="en-GB" dirty="0"/>
              <a:t>Employee members complete </a:t>
            </a:r>
            <a:r>
              <a:rPr lang="en-GB" dirty="0" smtClean="0"/>
              <a:t>the </a:t>
            </a:r>
            <a:r>
              <a:rPr lang="en-GB" dirty="0"/>
              <a:t>prescribed nomination form to nominate </a:t>
            </a:r>
            <a:r>
              <a:rPr lang="en-GB" dirty="0" smtClean="0"/>
              <a:t>dependant(s) and </a:t>
            </a:r>
            <a:r>
              <a:rPr lang="en-GB" dirty="0"/>
              <a:t>must clearly specify how survivors’ benefit should be distributed among his/her </a:t>
            </a:r>
            <a:r>
              <a:rPr lang="en-GB" dirty="0" smtClean="0"/>
              <a:t>nominee(s).</a:t>
            </a:r>
            <a:endParaRPr lang="en-US" dirty="0"/>
          </a:p>
          <a:p>
            <a:pPr lvl="0"/>
            <a:r>
              <a:rPr lang="en-GB" dirty="0"/>
              <a:t>The nominations could be updated periodically to reflect the changing circumstances of an employee member.</a:t>
            </a:r>
            <a:endParaRPr lang="en-US" dirty="0"/>
          </a:p>
          <a:p>
            <a:pPr lvl="0"/>
            <a:r>
              <a:rPr lang="en-GB" dirty="0"/>
              <a:t>Where a member fails to update the nominations registered and the circumstance of the member is found to have changed at the time when survivors’ benefit becomes payable, the benefit is paid to the curator of intestate estates for distribution in accordance with intestate laws.</a:t>
            </a:r>
            <a:endParaRPr lang="en-US"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FEDERATED PENSION FUND</a:t>
            </a:r>
            <a:endParaRPr lang="en-US" dirty="0"/>
          </a:p>
        </p:txBody>
      </p:sp>
      <p:sp>
        <p:nvSpPr>
          <p:cNvPr id="3" name="Content Placeholder 2"/>
          <p:cNvSpPr>
            <a:spLocks noGrp="1"/>
          </p:cNvSpPr>
          <p:nvPr>
            <p:ph idx="1"/>
          </p:nvPr>
        </p:nvSpPr>
        <p:spPr/>
        <p:txBody>
          <a:bodyPr/>
          <a:lstStyle/>
          <a:p>
            <a:r>
              <a:rPr lang="en-GB" dirty="0"/>
              <a:t>An Insurance Scheme</a:t>
            </a:r>
            <a:endParaRPr lang="en-US" dirty="0"/>
          </a:p>
          <a:p>
            <a:r>
              <a:rPr lang="en-GB" dirty="0" smtClean="0"/>
              <a:t>Pension </a:t>
            </a:r>
            <a:r>
              <a:rPr lang="en-GB" dirty="0"/>
              <a:t>is accrued at a rate of 2% of salary for each year of service</a:t>
            </a:r>
            <a:r>
              <a:rPr lang="en-GB" dirty="0" smtClean="0"/>
              <a:t>, subject to a maximum of 66.67%, </a:t>
            </a:r>
            <a:r>
              <a:rPr lang="en-GB" dirty="0"/>
              <a:t>where salary in defined as basic salary plus a fixed </a:t>
            </a:r>
            <a:r>
              <a:rPr lang="en-GB" dirty="0" smtClean="0"/>
              <a:t>allowances.  </a:t>
            </a:r>
            <a:r>
              <a:rPr lang="en-GB" dirty="0"/>
              <a:t>Neither </a:t>
            </a:r>
            <a:r>
              <a:rPr lang="en-GB" dirty="0" smtClean="0"/>
              <a:t>salaries </a:t>
            </a:r>
            <a:r>
              <a:rPr lang="en-GB" dirty="0"/>
              <a:t>nor pensions are indexed </a:t>
            </a:r>
            <a:endParaRPr lang="en-US" dirty="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BENEFIT ENTITLEMENT</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GB" dirty="0"/>
              <a:t>A member must have served at least 5 years </a:t>
            </a:r>
            <a:r>
              <a:rPr lang="en-GB" dirty="0" smtClean="0"/>
              <a:t>to </a:t>
            </a:r>
            <a:r>
              <a:rPr lang="en-GB" dirty="0"/>
              <a:t>qualify </a:t>
            </a:r>
            <a:r>
              <a:rPr lang="en-GB" dirty="0" smtClean="0"/>
              <a:t>for </a:t>
            </a:r>
            <a:r>
              <a:rPr lang="en-GB" dirty="0"/>
              <a:t>benefits.</a:t>
            </a:r>
            <a:endParaRPr lang="en-US" dirty="0"/>
          </a:p>
          <a:p>
            <a:r>
              <a:rPr lang="en-GB" dirty="0" smtClean="0"/>
              <a:t>Female </a:t>
            </a:r>
            <a:r>
              <a:rPr lang="en-GB" dirty="0"/>
              <a:t>members are allowed to benefit if they retire on marriage grounds.  The five year minimum service would not affect entitlement in such cases.</a:t>
            </a:r>
            <a:endParaRPr lang="en-US" dirty="0"/>
          </a:p>
          <a:p>
            <a:r>
              <a:rPr lang="en-GB" dirty="0" smtClean="0"/>
              <a:t>A </a:t>
            </a:r>
            <a:r>
              <a:rPr lang="en-GB" dirty="0"/>
              <a:t>member with less than five years service at statutory </a:t>
            </a:r>
            <a:r>
              <a:rPr lang="en-GB" dirty="0" smtClean="0"/>
              <a:t>retirement age </a:t>
            </a:r>
            <a:r>
              <a:rPr lang="en-GB" dirty="0"/>
              <a:t>is paid a lump sum benefit based on the pension accrued</a:t>
            </a:r>
            <a:r>
              <a:rPr lang="en-GB" dirty="0" smtClean="0"/>
              <a:t>.</a:t>
            </a:r>
          </a:p>
          <a:p>
            <a:r>
              <a:rPr lang="en-GB" dirty="0"/>
              <a:t>A member with less than five years and retires before the statutory retirement age would forfeit his/her benefits unless under circumstances of </a:t>
            </a:r>
            <a:r>
              <a:rPr lang="en-GB" dirty="0" smtClean="0"/>
              <a:t>retrenchment or </a:t>
            </a:r>
            <a:r>
              <a:rPr lang="en-GB" dirty="0"/>
              <a:t>redundancy.</a:t>
            </a:r>
            <a:endParaRPr lang="en-US" dirty="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NATURE OF BENEFIT</a:t>
            </a:r>
            <a:endParaRPr lang="en-US" dirty="0"/>
          </a:p>
        </p:txBody>
      </p:sp>
      <p:sp>
        <p:nvSpPr>
          <p:cNvPr id="3" name="Content Placeholder 2"/>
          <p:cNvSpPr>
            <a:spLocks noGrp="1"/>
          </p:cNvSpPr>
          <p:nvPr>
            <p:ph idx="1"/>
          </p:nvPr>
        </p:nvSpPr>
        <p:spPr/>
        <p:txBody>
          <a:bodyPr/>
          <a:lstStyle/>
          <a:p>
            <a:r>
              <a:rPr lang="en-GB" dirty="0"/>
              <a:t>Service less than 10 years, lump sum equal to 5 x full pension entitlement </a:t>
            </a:r>
            <a:endParaRPr lang="en-US" dirty="0"/>
          </a:p>
          <a:p>
            <a:r>
              <a:rPr lang="en-GB" dirty="0"/>
              <a:t>Service 10 years and above pension is payable but part of the pension entitlement could be commuted into a gratuity </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304800"/>
            <a:ext cx="6324600" cy="1143000"/>
          </a:xfrm>
        </p:spPr>
        <p:txBody>
          <a:bodyPr>
            <a:normAutofit fontScale="90000"/>
          </a:bodyPr>
          <a:lstStyle/>
          <a:p>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Country Information</a:t>
            </a:r>
            <a:r>
              <a:rPr lang="en-US" dirty="0" smtClean="0"/>
              <a:t/>
            </a:r>
            <a:br>
              <a:rPr lang="en-US" dirty="0" smtClean="0"/>
            </a:br>
            <a:endParaRPr lang="en-US" dirty="0"/>
          </a:p>
        </p:txBody>
      </p:sp>
      <p:sp>
        <p:nvSpPr>
          <p:cNvPr id="3" name="Content Placeholder 2"/>
          <p:cNvSpPr>
            <a:spLocks noGrp="1"/>
          </p:cNvSpPr>
          <p:nvPr>
            <p:ph idx="1"/>
          </p:nvPr>
        </p:nvSpPr>
        <p:spPr>
          <a:xfrm>
            <a:off x="304800" y="1600200"/>
            <a:ext cx="8382000" cy="4525963"/>
          </a:xfrm>
        </p:spPr>
        <p:txBody>
          <a:bodyPr>
            <a:normAutofit/>
          </a:bodyPr>
          <a:lstStyle/>
          <a:p>
            <a:r>
              <a:rPr lang="en-GB" dirty="0"/>
              <a:t>Capital City: </a:t>
            </a:r>
            <a:r>
              <a:rPr lang="en-GB" dirty="0" smtClean="0"/>
              <a:t>             Banjul</a:t>
            </a:r>
            <a:endParaRPr lang="en-US" dirty="0"/>
          </a:p>
          <a:p>
            <a:r>
              <a:rPr lang="en-GB" dirty="0" smtClean="0"/>
              <a:t>GDP              $903.8 million (</a:t>
            </a:r>
            <a:r>
              <a:rPr lang="en-GB" dirty="0"/>
              <a:t>2013 The World Bank)</a:t>
            </a:r>
            <a:endParaRPr lang="en-US" dirty="0"/>
          </a:p>
          <a:p>
            <a:r>
              <a:rPr lang="en-GB" dirty="0"/>
              <a:t>Population </a:t>
            </a:r>
            <a:r>
              <a:rPr lang="en-GB" dirty="0" smtClean="0"/>
              <a:t>  1.928 </a:t>
            </a:r>
            <a:r>
              <a:rPr lang="en-GB" dirty="0"/>
              <a:t>million	</a:t>
            </a:r>
            <a:r>
              <a:rPr lang="en-GB" dirty="0" smtClean="0"/>
              <a:t>  (</a:t>
            </a:r>
            <a:r>
              <a:rPr lang="en-GB" dirty="0"/>
              <a:t>2014 The World Bank)</a:t>
            </a:r>
            <a:endParaRPr lang="en-US" dirty="0"/>
          </a:p>
          <a:p>
            <a:r>
              <a:rPr lang="en-GB" dirty="0"/>
              <a:t>Labour Force	774,012		(2013 World Bank)</a:t>
            </a:r>
            <a:endParaRPr lang="en-US" dirty="0"/>
          </a:p>
          <a:p>
            <a:r>
              <a:rPr lang="en-GB" dirty="0"/>
              <a:t>Life Expectancy </a:t>
            </a:r>
            <a:r>
              <a:rPr lang="en-GB" dirty="0" smtClean="0"/>
              <a:t>       58 </a:t>
            </a:r>
            <a:r>
              <a:rPr lang="en-GB" dirty="0"/>
              <a:t>years (men)	</a:t>
            </a:r>
            <a:endParaRPr lang="en-GB" dirty="0" smtClean="0"/>
          </a:p>
          <a:p>
            <a:pPr>
              <a:buNone/>
            </a:pPr>
            <a:r>
              <a:rPr lang="en-GB" dirty="0" smtClean="0"/>
              <a:t>                                        60 </a:t>
            </a:r>
            <a:r>
              <a:rPr lang="en-GB" dirty="0"/>
              <a:t>years (women)  </a:t>
            </a:r>
            <a:r>
              <a:rPr lang="en-GB" dirty="0" smtClean="0"/>
              <a:t>                                                                                                                                  	                                              (UN</a:t>
            </a:r>
            <a:r>
              <a:rPr lang="en-GB" dirty="0"/>
              <a:t>, World Bank</a:t>
            </a:r>
            <a:r>
              <a:rPr lang="en-GB" dirty="0" smtClean="0"/>
              <a:t>)</a:t>
            </a:r>
          </a:p>
          <a:p>
            <a:pPr>
              <a:buNone/>
            </a:pPr>
            <a:r>
              <a:rPr lang="en-GB" dirty="0" smtClean="0"/>
              <a:t>Currency       Dalasi  (Exchange Rate: 1 US$=42.00 Dalasi)</a:t>
            </a:r>
            <a:endParaRPr lang="en-US"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TYPES OF BENEFIT</a:t>
            </a:r>
            <a:endParaRPr lang="en-US" dirty="0"/>
          </a:p>
        </p:txBody>
      </p:sp>
      <p:sp>
        <p:nvSpPr>
          <p:cNvPr id="3" name="Content Placeholder 2"/>
          <p:cNvSpPr>
            <a:spLocks noGrp="1"/>
          </p:cNvSpPr>
          <p:nvPr>
            <p:ph idx="1"/>
          </p:nvPr>
        </p:nvSpPr>
        <p:spPr/>
        <p:txBody>
          <a:bodyPr/>
          <a:lstStyle/>
          <a:p>
            <a:pPr lvl="0"/>
            <a:r>
              <a:rPr lang="en-GB" dirty="0"/>
              <a:t>Normal retirement benefit</a:t>
            </a:r>
            <a:endParaRPr lang="en-US" dirty="0"/>
          </a:p>
          <a:p>
            <a:pPr lvl="0"/>
            <a:r>
              <a:rPr lang="en-GB" dirty="0"/>
              <a:t>Retirement benefit on marriage grounds</a:t>
            </a:r>
            <a:endParaRPr lang="en-US" dirty="0"/>
          </a:p>
          <a:p>
            <a:pPr lvl="0"/>
            <a:r>
              <a:rPr lang="en-GB" dirty="0"/>
              <a:t>Voluntary retirement at age 45 years.</a:t>
            </a:r>
            <a:endParaRPr lang="en-US" dirty="0"/>
          </a:p>
          <a:p>
            <a:pPr lvl="0"/>
            <a:r>
              <a:rPr lang="en-GB" dirty="0"/>
              <a:t>Ill-Health/Invalidity benefits</a:t>
            </a:r>
            <a:endParaRPr lang="en-US" dirty="0"/>
          </a:p>
          <a:p>
            <a:pPr lvl="0"/>
            <a:r>
              <a:rPr lang="en-GB" dirty="0" smtClean="0"/>
              <a:t>Survivors’/Death benefit</a:t>
            </a:r>
          </a:p>
          <a:p>
            <a:pPr lvl="0"/>
            <a:r>
              <a:rPr lang="en-GB" dirty="0" smtClean="0"/>
              <a:t>Redundancy/Retrenchment benefit</a:t>
            </a:r>
            <a:endParaRPr lang="en-US"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INJURIES COMPENSATION FUND</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The Injuries Compensation Act 1990 was enacted  to replace the workmen’s compensation Act 1940.  The new legislation remained dormant until July 1996 when it became </a:t>
            </a:r>
            <a:r>
              <a:rPr lang="en-GB" dirty="0" smtClean="0"/>
              <a:t>into effect.</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COVERAGE</a:t>
            </a:r>
            <a:r>
              <a:rPr lang="en-US" dirty="0"/>
              <a:t/>
            </a:r>
            <a:br>
              <a:rPr lang="en-US" dirty="0"/>
            </a:br>
            <a:endParaRPr lang="en-US" dirty="0"/>
          </a:p>
        </p:txBody>
      </p:sp>
      <p:sp>
        <p:nvSpPr>
          <p:cNvPr id="3" name="Content Placeholder 2"/>
          <p:cNvSpPr>
            <a:spLocks noGrp="1"/>
          </p:cNvSpPr>
          <p:nvPr>
            <p:ph idx="1"/>
          </p:nvPr>
        </p:nvSpPr>
        <p:spPr/>
        <p:txBody>
          <a:bodyPr/>
          <a:lstStyle/>
          <a:p>
            <a:pPr>
              <a:buNone/>
            </a:pPr>
            <a:r>
              <a:rPr lang="en-GB" dirty="0" smtClean="0"/>
              <a:t>   The </a:t>
            </a:r>
            <a:r>
              <a:rPr lang="en-GB" dirty="0"/>
              <a:t>law cover’s workmen </a:t>
            </a:r>
            <a:r>
              <a:rPr lang="en-GB" dirty="0" smtClean="0"/>
              <a:t>of</a:t>
            </a:r>
          </a:p>
          <a:p>
            <a:pPr>
              <a:buNone/>
            </a:pPr>
            <a:endParaRPr lang="en-US" dirty="0"/>
          </a:p>
          <a:p>
            <a:pPr lvl="0"/>
            <a:r>
              <a:rPr lang="en-GB" dirty="0"/>
              <a:t>The Civil Service</a:t>
            </a:r>
            <a:endParaRPr lang="en-US" dirty="0"/>
          </a:p>
          <a:p>
            <a:pPr lvl="0"/>
            <a:r>
              <a:rPr lang="en-GB" dirty="0"/>
              <a:t>The Public Enterprises</a:t>
            </a:r>
            <a:endParaRPr lang="en-US" dirty="0"/>
          </a:p>
          <a:p>
            <a:pPr lvl="0"/>
            <a:r>
              <a:rPr lang="en-GB" dirty="0"/>
              <a:t>The Local Government authorities</a:t>
            </a:r>
            <a:endParaRPr lang="en-US" dirty="0"/>
          </a:p>
          <a:p>
            <a:pPr lvl="0"/>
            <a:r>
              <a:rPr lang="en-GB" dirty="0"/>
              <a:t>The Private sector employers</a:t>
            </a:r>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EXEMPTION</a:t>
            </a:r>
            <a:r>
              <a:rPr lang="en-US" dirty="0"/>
              <a:t/>
            </a:r>
            <a:br>
              <a:rPr lang="en-US" dirty="0"/>
            </a:br>
            <a:endParaRPr lang="en-US" dirty="0"/>
          </a:p>
        </p:txBody>
      </p:sp>
      <p:sp>
        <p:nvSpPr>
          <p:cNvPr id="3" name="Content Placeholder 2"/>
          <p:cNvSpPr>
            <a:spLocks noGrp="1"/>
          </p:cNvSpPr>
          <p:nvPr>
            <p:ph idx="1"/>
          </p:nvPr>
        </p:nvSpPr>
        <p:spPr/>
        <p:txBody>
          <a:bodyPr/>
          <a:lstStyle/>
          <a:p>
            <a:pPr lvl="0"/>
            <a:r>
              <a:rPr lang="en-GB" dirty="0"/>
              <a:t>Casual workers on piece meal </a:t>
            </a:r>
            <a:r>
              <a:rPr lang="en-GB" dirty="0" smtClean="0"/>
              <a:t>contract</a:t>
            </a:r>
            <a:endParaRPr lang="en-US" dirty="0"/>
          </a:p>
          <a:p>
            <a:pPr lvl="0"/>
            <a:r>
              <a:rPr lang="en-GB" dirty="0"/>
              <a:t>Domestic workers</a:t>
            </a:r>
            <a:endParaRPr lang="en-US" dirty="0"/>
          </a:p>
          <a:p>
            <a:pPr lvl="0"/>
            <a:r>
              <a:rPr lang="en-GB" dirty="0"/>
              <a:t>Members of employer’s family living in employer’s house</a:t>
            </a:r>
            <a:endParaRPr lang="en-US" dirty="0"/>
          </a:p>
          <a:p>
            <a:pPr lvl="0"/>
            <a:r>
              <a:rPr lang="en-GB" dirty="0"/>
              <a:t> Out workers</a:t>
            </a:r>
            <a:endParaRPr 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REGISTRATION</a:t>
            </a:r>
            <a:r>
              <a:rPr lang="en-US" dirty="0"/>
              <a:t/>
            </a:r>
            <a:br>
              <a:rPr lang="en-US" dirty="0"/>
            </a:br>
            <a:endParaRPr lang="en-US" dirty="0"/>
          </a:p>
        </p:txBody>
      </p:sp>
      <p:sp>
        <p:nvSpPr>
          <p:cNvPr id="3" name="Content Placeholder 2"/>
          <p:cNvSpPr>
            <a:spLocks noGrp="1"/>
          </p:cNvSpPr>
          <p:nvPr>
            <p:ph idx="1"/>
          </p:nvPr>
        </p:nvSpPr>
        <p:spPr/>
        <p:txBody>
          <a:bodyPr/>
          <a:lstStyle/>
          <a:p>
            <a:pPr lvl="0"/>
            <a:r>
              <a:rPr lang="en-GB" dirty="0" smtClean="0"/>
              <a:t>Employers register by </a:t>
            </a:r>
            <a:r>
              <a:rPr lang="en-GB" dirty="0"/>
              <a:t>completing the prescribed form </a:t>
            </a:r>
            <a:endParaRPr lang="en-US" dirty="0"/>
          </a:p>
          <a:p>
            <a:pPr lvl="0"/>
            <a:r>
              <a:rPr lang="en-GB" dirty="0"/>
              <a:t>Employee registration is done by completing the prescribed form supported by required documentation.</a:t>
            </a:r>
            <a:endParaRPr lang="en-US" dirty="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ADMINISTRATION</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GB" dirty="0"/>
              <a:t>The Scheme is jointly administered by SSHFC and the Department of labour.</a:t>
            </a:r>
            <a:endParaRPr lang="en-US" dirty="0"/>
          </a:p>
          <a:p>
            <a:r>
              <a:rPr lang="en-GB" dirty="0"/>
              <a:t>SSHFC –Trustee of the fund: </a:t>
            </a:r>
            <a:r>
              <a:rPr lang="en-GB" dirty="0" smtClean="0"/>
              <a:t>registers employers and employees, collects contributions </a:t>
            </a:r>
            <a:r>
              <a:rPr lang="en-GB" dirty="0"/>
              <a:t>and pays compensations</a:t>
            </a:r>
            <a:endParaRPr lang="en-US" dirty="0"/>
          </a:p>
          <a:p>
            <a:r>
              <a:rPr lang="en-GB" dirty="0"/>
              <a:t>Department of Labour – </a:t>
            </a:r>
            <a:r>
              <a:rPr lang="en-GB" dirty="0" smtClean="0"/>
              <a:t>Processes </a:t>
            </a:r>
            <a:r>
              <a:rPr lang="en-GB" dirty="0"/>
              <a:t>claims, prevention and receive specialist support </a:t>
            </a:r>
            <a:r>
              <a:rPr lang="en-GB" dirty="0" smtClean="0"/>
              <a:t>from social Welfare </a:t>
            </a:r>
            <a:r>
              <a:rPr lang="en-GB" dirty="0"/>
              <a:t>and Medical &amp; Health Departments.</a:t>
            </a:r>
            <a:endParaRPr lang="en-US" dirty="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smtClean="0"/>
              <a:t>TYPES </a:t>
            </a:r>
            <a:r>
              <a:rPr lang="en-GB" b="1" dirty="0"/>
              <a:t>AND LEVELS OF COMPENSATION </a:t>
            </a:r>
            <a:r>
              <a:rPr lang="en-US" dirty="0"/>
              <a:t/>
            </a:r>
            <a:br>
              <a:rPr lang="en-US" dirty="0"/>
            </a:br>
            <a:endParaRPr lang="en-US" dirty="0"/>
          </a:p>
        </p:txBody>
      </p:sp>
      <p:sp>
        <p:nvSpPr>
          <p:cNvPr id="3" name="Content Placeholder 2"/>
          <p:cNvSpPr>
            <a:spLocks noGrp="1"/>
          </p:cNvSpPr>
          <p:nvPr>
            <p:ph idx="1"/>
          </p:nvPr>
        </p:nvSpPr>
        <p:spPr/>
        <p:txBody>
          <a:bodyPr/>
          <a:lstStyle/>
          <a:p>
            <a:pPr lvl="0">
              <a:buNone/>
            </a:pPr>
            <a:r>
              <a:rPr lang="en-GB" sz="2800" b="1" u="sng" dirty="0"/>
              <a:t>DEATH/ FATAL ACCIDENTS</a:t>
            </a:r>
            <a:endParaRPr lang="en-US" sz="2800" u="sng" dirty="0"/>
          </a:p>
          <a:p>
            <a:pPr>
              <a:buNone/>
            </a:pPr>
            <a:r>
              <a:rPr lang="en-GB" dirty="0"/>
              <a:t> </a:t>
            </a:r>
            <a:endParaRPr lang="en-US" dirty="0"/>
          </a:p>
          <a:p>
            <a:r>
              <a:rPr lang="en-GB" dirty="0"/>
              <a:t>120 months of deceased member’s earnings where earnings are subject to a maximum of D1500 a month.</a:t>
            </a:r>
            <a:endParaRPr lang="en-US" dirty="0"/>
          </a:p>
          <a:p>
            <a:r>
              <a:rPr lang="en-GB" dirty="0"/>
              <a:t>Minimum compensation in </a:t>
            </a:r>
            <a:r>
              <a:rPr lang="en-GB" dirty="0" smtClean="0"/>
              <a:t>D100,000 </a:t>
            </a:r>
            <a:endParaRPr lang="en-US" dirty="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PERMANENT TOTAL INCAPACITY</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GB" dirty="0"/>
              <a:t>A Pension of 60% of monthly earnings which are subject to a maximum of 1500 Dalasi.  Minimum pension is </a:t>
            </a:r>
            <a:r>
              <a:rPr lang="en-GB" dirty="0" smtClean="0"/>
              <a:t>D100.00</a:t>
            </a:r>
            <a:r>
              <a:rPr lang="en-GB" dirty="0"/>
              <a:t> </a:t>
            </a:r>
            <a:endParaRPr lang="en-US" dirty="0"/>
          </a:p>
          <a:p>
            <a:r>
              <a:rPr lang="en-GB" dirty="0" smtClean="0"/>
              <a:t>Where </a:t>
            </a:r>
            <a:r>
              <a:rPr lang="en-GB" dirty="0"/>
              <a:t>the injured workman </a:t>
            </a:r>
            <a:r>
              <a:rPr lang="en-GB" dirty="0" smtClean="0"/>
              <a:t>needs </a:t>
            </a:r>
            <a:r>
              <a:rPr lang="en-GB" dirty="0"/>
              <a:t>a constant attendant, then </a:t>
            </a:r>
            <a:r>
              <a:rPr lang="en-GB" dirty="0" smtClean="0"/>
              <a:t>a constant attendance allowance </a:t>
            </a:r>
            <a:r>
              <a:rPr lang="en-GB" dirty="0"/>
              <a:t>of 25% of the injured </a:t>
            </a:r>
            <a:r>
              <a:rPr lang="en-GB" dirty="0" smtClean="0"/>
              <a:t>workman’s pension </a:t>
            </a:r>
            <a:r>
              <a:rPr lang="en-GB" dirty="0"/>
              <a:t>becomes  payable monthly</a:t>
            </a:r>
            <a:endParaRPr lang="en-US" dirty="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PERMANENT PARTIAL INCAPACITY</a:t>
            </a:r>
            <a:r>
              <a:rPr lang="en-US" dirty="0"/>
              <a:t/>
            </a:r>
            <a:br>
              <a:rPr lang="en-US" dirty="0"/>
            </a:br>
            <a:endParaRPr lang="en-US" dirty="0"/>
          </a:p>
        </p:txBody>
      </p:sp>
      <p:sp>
        <p:nvSpPr>
          <p:cNvPr id="3" name="Content Placeholder 2"/>
          <p:cNvSpPr>
            <a:spLocks noGrp="1"/>
          </p:cNvSpPr>
          <p:nvPr>
            <p:ph idx="1"/>
          </p:nvPr>
        </p:nvSpPr>
        <p:spPr/>
        <p:txBody>
          <a:bodyPr/>
          <a:lstStyle/>
          <a:p>
            <a:pPr lvl="0"/>
            <a:r>
              <a:rPr lang="en-GB" dirty="0"/>
              <a:t>Incapacity of 20% or more </a:t>
            </a:r>
            <a:r>
              <a:rPr lang="en-GB" dirty="0" smtClean="0"/>
              <a:t>(pension payable equals </a:t>
            </a:r>
            <a:r>
              <a:rPr lang="en-GB" dirty="0"/>
              <a:t>the percentage incapacity multiplied by pension payable under permanent total </a:t>
            </a:r>
            <a:r>
              <a:rPr lang="en-GB" dirty="0" smtClean="0"/>
              <a:t>incapacity).</a:t>
            </a:r>
            <a:endParaRPr lang="en-US" dirty="0"/>
          </a:p>
          <a:p>
            <a:pPr lvl="0"/>
            <a:r>
              <a:rPr lang="en-GB" dirty="0"/>
              <a:t>Incapacity of less than 20% </a:t>
            </a:r>
            <a:r>
              <a:rPr lang="en-GB" dirty="0" smtClean="0"/>
              <a:t> (a </a:t>
            </a:r>
            <a:r>
              <a:rPr lang="en-GB" dirty="0"/>
              <a:t>lump sum is </a:t>
            </a:r>
            <a:r>
              <a:rPr lang="en-GB" dirty="0" smtClean="0"/>
              <a:t>payable)</a:t>
            </a:r>
            <a:endParaRPr lang="en-US" dirty="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TEMPORARY INCAPACITY</a:t>
            </a:r>
            <a:endParaRPr lang="en-US" dirty="0"/>
          </a:p>
        </p:txBody>
      </p:sp>
      <p:sp>
        <p:nvSpPr>
          <p:cNvPr id="3" name="Content Placeholder 2"/>
          <p:cNvSpPr>
            <a:spLocks noGrp="1"/>
          </p:cNvSpPr>
          <p:nvPr>
            <p:ph idx="1"/>
          </p:nvPr>
        </p:nvSpPr>
        <p:spPr/>
        <p:txBody>
          <a:bodyPr>
            <a:normAutofit fontScale="85000" lnSpcReduction="10000"/>
          </a:bodyPr>
          <a:lstStyle/>
          <a:p>
            <a:pPr lvl="0">
              <a:buNone/>
            </a:pPr>
            <a:r>
              <a:rPr lang="en-GB" b="1" dirty="0" smtClean="0"/>
              <a:t>       </a:t>
            </a:r>
            <a:r>
              <a:rPr lang="en-GB" b="1" u="sng" dirty="0" smtClean="0"/>
              <a:t>TOTAL </a:t>
            </a:r>
            <a:r>
              <a:rPr lang="en-GB" b="1" u="sng" dirty="0"/>
              <a:t>TEMPORARY INCAPACITY</a:t>
            </a:r>
            <a:endParaRPr lang="en-US" u="sng" dirty="0"/>
          </a:p>
          <a:p>
            <a:pPr lvl="0"/>
            <a:endParaRPr lang="en-GB" dirty="0" smtClean="0"/>
          </a:p>
          <a:p>
            <a:pPr lvl="0"/>
            <a:r>
              <a:rPr lang="en-GB" dirty="0" smtClean="0"/>
              <a:t>60</a:t>
            </a:r>
            <a:r>
              <a:rPr lang="en-GB" dirty="0"/>
              <a:t>% of earnings, which are subject to a maximum of D1500 is paid for six </a:t>
            </a:r>
            <a:r>
              <a:rPr lang="en-GB" dirty="0" smtClean="0"/>
              <a:t>months</a:t>
            </a:r>
          </a:p>
          <a:p>
            <a:pPr lvl="0"/>
            <a:r>
              <a:rPr lang="en-GB" dirty="0" smtClean="0"/>
              <a:t>Payment of pension may be extended for a further six months if the injured workman does not recover over the initial six months</a:t>
            </a:r>
            <a:endParaRPr lang="en-US" dirty="0"/>
          </a:p>
          <a:p>
            <a:pPr>
              <a:buNone/>
            </a:pPr>
            <a:r>
              <a:rPr lang="en-GB" dirty="0"/>
              <a:t> </a:t>
            </a:r>
            <a:endParaRPr lang="en-US" dirty="0"/>
          </a:p>
          <a:p>
            <a:pPr>
              <a:buNone/>
            </a:pPr>
            <a:r>
              <a:rPr lang="en-GB" b="1" dirty="0" smtClean="0"/>
              <a:t>      </a:t>
            </a:r>
            <a:r>
              <a:rPr lang="en-GB" b="1" u="sng" dirty="0" smtClean="0"/>
              <a:t>PARTIAL </a:t>
            </a:r>
            <a:r>
              <a:rPr lang="en-GB" b="1" u="sng" dirty="0"/>
              <a:t>TEMPORARY INCAPACITY</a:t>
            </a:r>
            <a:endParaRPr lang="en-US" u="sng" dirty="0"/>
          </a:p>
          <a:p>
            <a:endParaRPr lang="en-GB" dirty="0" smtClean="0"/>
          </a:p>
          <a:p>
            <a:r>
              <a:rPr lang="en-GB" dirty="0" smtClean="0"/>
              <a:t>Injured </a:t>
            </a:r>
            <a:r>
              <a:rPr lang="en-GB" dirty="0"/>
              <a:t>workman receives a monthly compensation equal to 60% of the different between the pre-accident and post accident wage of </a:t>
            </a:r>
            <a:r>
              <a:rPr lang="en-GB" dirty="0" smtClean="0"/>
              <a:t>injured workman over the period of incapacity.</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Enabling </a:t>
            </a:r>
            <a:r>
              <a:rPr lang="en-GB" dirty="0" smtClean="0"/>
              <a:t>Legislations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buNone/>
            </a:pPr>
            <a:r>
              <a:rPr lang="en-GB" dirty="0" smtClean="0"/>
              <a:t> Social </a:t>
            </a:r>
            <a:r>
              <a:rPr lang="en-GB" dirty="0"/>
              <a:t>Security and Housing Finance Corporation (SSHFC) was established by Act of Parliament and the enabling legislations are</a:t>
            </a:r>
            <a:endParaRPr lang="en-US" dirty="0"/>
          </a:p>
          <a:p>
            <a:pPr lvl="0"/>
            <a:r>
              <a:rPr lang="en-GB" dirty="0"/>
              <a:t>SSHFC Act 1981</a:t>
            </a:r>
            <a:endParaRPr lang="en-US" dirty="0"/>
          </a:p>
          <a:p>
            <a:pPr lvl="0"/>
            <a:r>
              <a:rPr lang="en-GB" dirty="0"/>
              <a:t>Injuries Compensation Act 1990</a:t>
            </a:r>
            <a:endParaRPr lang="en-US" dirty="0"/>
          </a:p>
          <a:p>
            <a:pPr lvl="0"/>
            <a:r>
              <a:rPr lang="en-GB" dirty="0"/>
              <a:t>Social Security Act 2010</a:t>
            </a:r>
            <a:endParaRPr lang="en-US" dirty="0"/>
          </a:p>
          <a:p>
            <a:pPr lvl="0"/>
            <a:r>
              <a:rPr lang="en-GB" dirty="0"/>
              <a:t>Housing Finance and Development Act 2010</a:t>
            </a:r>
            <a:endParaRPr lang="en-US" dirty="0"/>
          </a:p>
          <a:p>
            <a:pPr lvl="0"/>
            <a:r>
              <a:rPr lang="en-GB" dirty="0"/>
              <a:t>SSHFC Act 2015</a:t>
            </a:r>
            <a:endParaRPr lang="en-US" dirty="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COST OF MEDICAL TREATMENT</a:t>
            </a:r>
            <a:endParaRPr lang="en-US" dirty="0"/>
          </a:p>
        </p:txBody>
      </p:sp>
      <p:sp>
        <p:nvSpPr>
          <p:cNvPr id="3" name="Content Placeholder 2"/>
          <p:cNvSpPr>
            <a:spLocks noGrp="1"/>
          </p:cNvSpPr>
          <p:nvPr>
            <p:ph idx="1"/>
          </p:nvPr>
        </p:nvSpPr>
        <p:spPr/>
        <p:txBody>
          <a:bodyPr/>
          <a:lstStyle/>
          <a:p>
            <a:r>
              <a:rPr lang="en-GB" dirty="0" smtClean="0"/>
              <a:t>Medical </a:t>
            </a:r>
            <a:r>
              <a:rPr lang="en-GB" dirty="0"/>
              <a:t>charges are shared between the employer and the Injuries Fund, where employer pays 25% of costs and the injuries fund pay 75% subject to a maximum of D10,000.00.</a:t>
            </a:r>
            <a:endParaRPr lang="en-US" dirty="0"/>
          </a:p>
          <a:p>
            <a:r>
              <a:rPr lang="en-GB" dirty="0"/>
              <a:t>Medical evacuation  is subject to the approval of the Director of Medical services.</a:t>
            </a:r>
            <a:endParaRPr lang="en-US" dirty="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9600" b="1" dirty="0" smtClean="0"/>
          </a:p>
          <a:p>
            <a:r>
              <a:rPr lang="en-US" sz="9600" b="1" dirty="0" smtClean="0"/>
              <a:t>Thank you</a:t>
            </a:r>
          </a:p>
          <a:p>
            <a:endParaRPr lang="en-US" sz="9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GOVERNANCE </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pPr>
              <a:buNone/>
            </a:pPr>
            <a:r>
              <a:rPr lang="en-GB" dirty="0" smtClean="0"/>
              <a:t> The </a:t>
            </a:r>
            <a:r>
              <a:rPr lang="en-GB" dirty="0"/>
              <a:t>legislation provides for the composition of a Board as follows:</a:t>
            </a:r>
            <a:endParaRPr lang="en-US" dirty="0"/>
          </a:p>
          <a:p>
            <a:pPr lvl="0"/>
            <a:r>
              <a:rPr lang="en-GB" dirty="0"/>
              <a:t>Chairperson</a:t>
            </a:r>
            <a:endParaRPr lang="en-US" dirty="0"/>
          </a:p>
          <a:p>
            <a:pPr lvl="0"/>
            <a:r>
              <a:rPr lang="en-GB" dirty="0"/>
              <a:t>Vice Chairperson (Permanent Secretary of the Ministry)  </a:t>
            </a:r>
            <a:endParaRPr lang="en-US" dirty="0"/>
          </a:p>
          <a:p>
            <a:pPr lvl="0"/>
            <a:r>
              <a:rPr lang="en-GB" dirty="0"/>
              <a:t>The Managing Director</a:t>
            </a:r>
            <a:endParaRPr lang="en-US" dirty="0"/>
          </a:p>
          <a:p>
            <a:pPr lvl="0"/>
            <a:r>
              <a:rPr lang="en-GB" dirty="0"/>
              <a:t>The Permanent Secretary of the Ministry responsible for lands</a:t>
            </a:r>
            <a:endParaRPr lang="en-US" dirty="0"/>
          </a:p>
          <a:p>
            <a:pPr lvl="0"/>
            <a:r>
              <a:rPr lang="en-GB" dirty="0"/>
              <a:t>A representative of the employees of the Corporation</a:t>
            </a:r>
            <a:endParaRPr lang="en-US" dirty="0"/>
          </a:p>
          <a:p>
            <a:pPr lvl="0"/>
            <a:r>
              <a:rPr lang="en-GB" dirty="0"/>
              <a:t>A representative of the employee members of the National Provident Fund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GOVERNANCE</a:t>
            </a:r>
            <a:endParaRPr lang="en-US" dirty="0"/>
          </a:p>
        </p:txBody>
      </p:sp>
      <p:sp>
        <p:nvSpPr>
          <p:cNvPr id="3" name="Content Placeholder 2"/>
          <p:cNvSpPr>
            <a:spLocks noGrp="1"/>
          </p:cNvSpPr>
          <p:nvPr>
            <p:ph idx="1"/>
          </p:nvPr>
        </p:nvSpPr>
        <p:spPr/>
        <p:txBody>
          <a:bodyPr/>
          <a:lstStyle/>
          <a:p>
            <a:pPr lvl="0"/>
            <a:r>
              <a:rPr lang="en-GB" dirty="0"/>
              <a:t>A representative of the Pensioners</a:t>
            </a:r>
            <a:endParaRPr lang="en-US" dirty="0"/>
          </a:p>
          <a:p>
            <a:pPr lvl="0"/>
            <a:r>
              <a:rPr lang="en-GB" dirty="0"/>
              <a:t>A representative of the employee members of the Federated Pension Fund</a:t>
            </a:r>
            <a:endParaRPr lang="en-US" dirty="0"/>
          </a:p>
          <a:p>
            <a:r>
              <a:rPr lang="en-GB" dirty="0"/>
              <a:t>The President appoints ex-officio members of the Board </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GOVERNANCE:</a:t>
            </a:r>
            <a:br>
              <a:rPr lang="en-GB" b="1" dirty="0" smtClean="0"/>
            </a:br>
            <a:r>
              <a:rPr lang="en-GB" b="1" dirty="0" smtClean="0"/>
              <a:t>TENURE OF BOARD MEMBERS</a:t>
            </a:r>
            <a:endParaRPr lang="en-US" dirty="0"/>
          </a:p>
        </p:txBody>
      </p:sp>
      <p:sp>
        <p:nvSpPr>
          <p:cNvPr id="3" name="Content Placeholder 2"/>
          <p:cNvSpPr>
            <a:spLocks noGrp="1"/>
          </p:cNvSpPr>
          <p:nvPr>
            <p:ph idx="1"/>
          </p:nvPr>
        </p:nvSpPr>
        <p:spPr/>
        <p:txBody>
          <a:bodyPr/>
          <a:lstStyle/>
          <a:p>
            <a:pPr lvl="0"/>
            <a:r>
              <a:rPr lang="en-GB" dirty="0" smtClean="0"/>
              <a:t>Ex-officio </a:t>
            </a:r>
            <a:r>
              <a:rPr lang="en-GB" dirty="0"/>
              <a:t>members shall hold </a:t>
            </a:r>
            <a:r>
              <a:rPr lang="en-GB" dirty="0" smtClean="0"/>
              <a:t>office </a:t>
            </a:r>
            <a:r>
              <a:rPr lang="en-GB" dirty="0"/>
              <a:t>for three years and may be reappointed for not more than one further term.</a:t>
            </a:r>
            <a:endParaRPr lang="en-US" dirty="0"/>
          </a:p>
          <a:p>
            <a:pPr lvl="0"/>
            <a:r>
              <a:rPr lang="en-GB" dirty="0"/>
              <a:t>A member may resign from office in writing addressed to the President.</a:t>
            </a:r>
            <a:endParaRPr lang="en-US" dirty="0"/>
          </a:p>
          <a:p>
            <a:pPr>
              <a:buNone/>
            </a:pPr>
            <a:r>
              <a:rPr lang="en-GB" dirty="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GOVERNANCE: </a:t>
            </a:r>
            <a:r>
              <a:rPr lang="en-GB" b="1" dirty="0"/>
              <a:t>MEETINGS OF THE BOARD</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    The </a:t>
            </a:r>
            <a:r>
              <a:rPr lang="en-GB" dirty="0"/>
              <a:t>legislation provides for</a:t>
            </a:r>
            <a:endParaRPr lang="en-US" dirty="0"/>
          </a:p>
          <a:p>
            <a:pPr lvl="0"/>
            <a:r>
              <a:rPr lang="en-GB" dirty="0" smtClean="0"/>
              <a:t>Frequency of </a:t>
            </a:r>
            <a:r>
              <a:rPr lang="en-GB" dirty="0"/>
              <a:t>meetings - at least once every three months</a:t>
            </a:r>
            <a:endParaRPr lang="en-US" dirty="0"/>
          </a:p>
          <a:p>
            <a:pPr lvl="0"/>
            <a:r>
              <a:rPr lang="en-GB" dirty="0"/>
              <a:t>Emergency meetings – One third of the Board membership must request an emergency meeting.</a:t>
            </a:r>
            <a:endParaRPr lang="en-US" dirty="0"/>
          </a:p>
          <a:p>
            <a:pPr lvl="0"/>
            <a:r>
              <a:rPr lang="en-GB" dirty="0"/>
              <a:t>Quorum of a meeting – one half of the Board must be Present for a meeting to proceed.</a:t>
            </a:r>
            <a:endParaRPr lang="en-US" dirty="0"/>
          </a:p>
          <a:p>
            <a:pPr lvl="0"/>
            <a:r>
              <a:rPr lang="en-GB" dirty="0"/>
              <a:t>Decision making process (a simple majority)</a:t>
            </a:r>
            <a:endParaRPr lang="en-US" dirty="0"/>
          </a:p>
          <a:p>
            <a:pPr lvl="0"/>
            <a:r>
              <a:rPr lang="en-GB" dirty="0"/>
              <a:t>Minute recording – (a requirement)</a:t>
            </a:r>
            <a:endParaRPr lang="en-US" dirty="0"/>
          </a:p>
          <a:p>
            <a:pPr lvl="0"/>
            <a:r>
              <a:rPr lang="en-GB" dirty="0"/>
              <a:t>Board is empowered to regulate its procedure at meetings.</a:t>
            </a:r>
            <a:endParaRPr lang="en-US" dirty="0"/>
          </a:p>
          <a:p>
            <a:pPr lvl="0"/>
            <a:r>
              <a:rPr lang="en-GB" dirty="0"/>
              <a:t>The Board is responsible to designate a staff as Board Secretary</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447800"/>
          </a:xfrm>
        </p:spPr>
        <p:txBody>
          <a:bodyPr>
            <a:normAutofit fontScale="90000"/>
          </a:bodyPr>
          <a:lstStyle/>
          <a:p>
            <a:r>
              <a:rPr lang="en-GB" b="1" dirty="0" smtClean="0"/>
              <a:t/>
            </a:r>
            <a:br>
              <a:rPr lang="en-GB" b="1" dirty="0" smtClean="0"/>
            </a:br>
            <a:r>
              <a:rPr lang="en-GB" b="1" dirty="0" smtClean="0"/>
              <a:t/>
            </a:r>
            <a:br>
              <a:rPr lang="en-GB" b="1" dirty="0" smtClean="0"/>
            </a:br>
            <a:r>
              <a:rPr lang="en-GB" sz="3600" b="1" dirty="0" smtClean="0"/>
              <a:t>M</a:t>
            </a:r>
            <a:r>
              <a:rPr lang="en-GB" sz="4000" b="1" dirty="0" smtClean="0"/>
              <a:t>ANAGEMENT AND ADMINISTRATION </a:t>
            </a:r>
            <a:br>
              <a:rPr lang="en-GB" sz="4000" b="1" dirty="0" smtClean="0"/>
            </a:br>
            <a:r>
              <a:rPr lang="en-GB" sz="4000" b="1" dirty="0" smtClean="0"/>
              <a:t>OF </a:t>
            </a:r>
            <a:r>
              <a:rPr lang="en-GB" sz="4000" b="1" dirty="0"/>
              <a:t>THE CORPORATION</a:t>
            </a:r>
            <a:r>
              <a:rPr lang="en-US" dirty="0"/>
              <a:t/>
            </a:r>
            <a:br>
              <a:rPr lang="en-US" dirty="0"/>
            </a:br>
            <a:endParaRPr lang="en-US" dirty="0"/>
          </a:p>
        </p:txBody>
      </p:sp>
      <p:sp>
        <p:nvSpPr>
          <p:cNvPr id="3" name="Content Placeholder 2"/>
          <p:cNvSpPr>
            <a:spLocks noGrp="1"/>
          </p:cNvSpPr>
          <p:nvPr>
            <p:ph idx="1"/>
          </p:nvPr>
        </p:nvSpPr>
        <p:spPr/>
        <p:txBody>
          <a:bodyPr/>
          <a:lstStyle/>
          <a:p>
            <a:r>
              <a:rPr lang="en-GB" dirty="0"/>
              <a:t>The general policy of the Corporation must comply with the Act</a:t>
            </a:r>
            <a:endParaRPr lang="en-US" dirty="0"/>
          </a:p>
          <a:p>
            <a:r>
              <a:rPr lang="en-GB" dirty="0"/>
              <a:t>The minister may give general directives in writing to the Board on matter of policy and the Board shall comply with such directives.</a:t>
            </a:r>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1172</TotalTime>
  <Words>1625</Words>
  <Application>Microsoft Office PowerPoint</Application>
  <PresentationFormat>On-screen Show (4:3)</PresentationFormat>
  <Paragraphs>204</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Flow</vt:lpstr>
      <vt:lpstr>   Knowledge Sharing Workshop On Social Security Systems</vt:lpstr>
      <vt:lpstr>                    Country Information </vt:lpstr>
      <vt:lpstr>                                           Country Information </vt:lpstr>
      <vt:lpstr>Enabling Legislations </vt:lpstr>
      <vt:lpstr>GOVERNANCE  </vt:lpstr>
      <vt:lpstr>GOVERNANCE</vt:lpstr>
      <vt:lpstr>GOVERNANCE: TENURE OF BOARD MEMBERS</vt:lpstr>
      <vt:lpstr>GOVERNANCE: MEETINGS OF THE BOARD</vt:lpstr>
      <vt:lpstr>  MANAGEMENT AND ADMINISTRATION  OF THE CORPORATION </vt:lpstr>
      <vt:lpstr> MANAGING DIRECTOR OF THE CORPORATION </vt:lpstr>
      <vt:lpstr>THE SOCIAL SECURITY FUND </vt:lpstr>
      <vt:lpstr>The Injuries Compensation Fund</vt:lpstr>
      <vt:lpstr>ORGANISATION OF THE CORPORATION</vt:lpstr>
      <vt:lpstr>EMPLOYER AND EMPLOYEE COVERAGE </vt:lpstr>
      <vt:lpstr> EMPLOYERS AND EMPLOYEES EXEMPT FROM COVERAGE </vt:lpstr>
      <vt:lpstr>PAYMENTS INTO THE SOCIAL SECURITY FUND</vt:lpstr>
      <vt:lpstr>PAYMENTS INTO THE INJURIES COMPENSATION FUND.</vt:lpstr>
      <vt:lpstr>THE ACCOUNTS OPERATED UNDER THE SOCIAL SECURITY FUND </vt:lpstr>
      <vt:lpstr>MEMBERS FUND ACCOUNT </vt:lpstr>
      <vt:lpstr>INCOME ACCOUNT </vt:lpstr>
      <vt:lpstr>RESERVE FUND </vt:lpstr>
      <vt:lpstr> REGISTRATION OF EMPLOYERS AND EMPLOYEES  </vt:lpstr>
      <vt:lpstr>REGISTRATION OF EMPLOYEES</vt:lpstr>
      <vt:lpstr>CONTRIBUTION ACCOUNT </vt:lpstr>
      <vt:lpstr>   BENEFIT TYPES PROVIDED UNDER THE NPF </vt:lpstr>
      <vt:lpstr> NOMINATION OF SURVIVORS </vt:lpstr>
      <vt:lpstr>FEDERATED PENSION FUND</vt:lpstr>
      <vt:lpstr>BENEFIT ENTITLEMENT </vt:lpstr>
      <vt:lpstr>NATURE OF BENEFIT</vt:lpstr>
      <vt:lpstr>TYPES OF BENEFIT</vt:lpstr>
      <vt:lpstr>INJURIES COMPENSATION FUND </vt:lpstr>
      <vt:lpstr>COVERAGE </vt:lpstr>
      <vt:lpstr>EXEMPTION </vt:lpstr>
      <vt:lpstr>REGISTRATION </vt:lpstr>
      <vt:lpstr>ADMINISTRATION </vt:lpstr>
      <vt:lpstr> TYPES AND LEVELS OF COMPENSATION  </vt:lpstr>
      <vt:lpstr>PERMANENT TOTAL INCAPACITY </vt:lpstr>
      <vt:lpstr>PERMANENT PARTIAL INCAPACITY </vt:lpstr>
      <vt:lpstr>TEMPORARY INCAPACITY</vt:lpstr>
      <vt:lpstr>COST OF MEDICAL TREATMENT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GAMBIA Social Security &amp; Housing Finance  Corporation</dc:title>
  <dc:creator>SFaal</dc:creator>
  <cp:lastModifiedBy>Mansur Boydas</cp:lastModifiedBy>
  <cp:revision>53</cp:revision>
  <dcterms:created xsi:type="dcterms:W3CDTF">2016-03-29T21:10:02Z</dcterms:created>
  <dcterms:modified xsi:type="dcterms:W3CDTF">2016-03-31T12:59:10Z</dcterms:modified>
</cp:coreProperties>
</file>