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  <p:sldMasterId id="2147483948" r:id="rId2"/>
  </p:sldMasterIdLst>
  <p:notesMasterIdLst>
    <p:notesMasterId r:id="rId22"/>
  </p:notesMasterIdLst>
  <p:sldIdLst>
    <p:sldId id="281" r:id="rId3"/>
    <p:sldId id="283" r:id="rId4"/>
    <p:sldId id="268" r:id="rId5"/>
    <p:sldId id="284" r:id="rId6"/>
    <p:sldId id="289" r:id="rId7"/>
    <p:sldId id="282" r:id="rId8"/>
    <p:sldId id="270" r:id="rId9"/>
    <p:sldId id="287" r:id="rId10"/>
    <p:sldId id="290" r:id="rId11"/>
    <p:sldId id="286" r:id="rId12"/>
    <p:sldId id="293" r:id="rId13"/>
    <p:sldId id="294" r:id="rId14"/>
    <p:sldId id="295" r:id="rId15"/>
    <p:sldId id="274" r:id="rId16"/>
    <p:sldId id="296" r:id="rId17"/>
    <p:sldId id="297" r:id="rId18"/>
    <p:sldId id="298" r:id="rId19"/>
    <p:sldId id="291" r:id="rId20"/>
    <p:sldId id="280" r:id="rId2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60"/>
  </p:normalViewPr>
  <p:slideViewPr>
    <p:cSldViewPr>
      <p:cViewPr>
        <p:scale>
          <a:sx n="94" d="100"/>
          <a:sy n="94" d="100"/>
        </p:scale>
        <p:origin x="-690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55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  <a:latin typeface="Times New Roman" pitchFamily="18" charset="0"/>
                <a:cs typeface="Times New Roman" pitchFamily="18" charset="0"/>
              </a:rPr>
              <a:t>Average TSA benefit per family</a:t>
            </a:r>
            <a:endParaRPr lang="ru-RU" sz="1800" dirty="0">
              <a:effectLst/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19050" cap="flat" cmpd="sng" algn="ctr">
              <a:solidFill>
                <a:srgbClr val="C00000"/>
              </a:solidFill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c:spPr>
          <c:marker>
            <c:spPr>
              <a:solidFill>
                <a:srgbClr val="FF0000"/>
              </a:solidFill>
              <a:ln w="19050" cap="flat" cmpd="sng" algn="ctr">
                <a:solidFill>
                  <a:srgbClr val="C00000"/>
                </a:solidFill>
                <a:prstDash val="solid"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</c:spPr>
          </c:marker>
          <c:cat>
            <c:numRef>
              <c:f>Лист1!$A$2:$A$10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44.28</c:v>
                </c:pt>
                <c:pt idx="1">
                  <c:v>80.03</c:v>
                </c:pt>
                <c:pt idx="2">
                  <c:v>100.96</c:v>
                </c:pt>
                <c:pt idx="3">
                  <c:v>113.3</c:v>
                </c:pt>
                <c:pt idx="4">
                  <c:v>108.54</c:v>
                </c:pt>
                <c:pt idx="5">
                  <c:v>106.45</c:v>
                </c:pt>
                <c:pt idx="6">
                  <c:v>114.98</c:v>
                </c:pt>
                <c:pt idx="7">
                  <c:v>126.88</c:v>
                </c:pt>
                <c:pt idx="8">
                  <c:v>155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43259776"/>
        <c:axId val="43261312"/>
      </c:lineChart>
      <c:catAx>
        <c:axId val="4325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43261312"/>
        <c:crosses val="autoZero"/>
        <c:auto val="1"/>
        <c:lblAlgn val="ctr"/>
        <c:lblOffset val="100"/>
        <c:noMultiLvlLbl val="0"/>
      </c:catAx>
      <c:valAx>
        <c:axId val="432613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Manat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43259776"/>
        <c:crosses val="autoZero"/>
        <c:crossBetween val="between"/>
      </c:valAx>
      <c:spPr>
        <a:noFill/>
        <a:ln w="25393">
          <a:noFill/>
        </a:ln>
      </c:spPr>
    </c:plotArea>
    <c:plotVisOnly val="1"/>
    <c:dispBlanksAs val="gap"/>
    <c:showDLblsOverMax val="0"/>
  </c:chart>
  <c:txPr>
    <a:bodyPr/>
    <a:lstStyle/>
    <a:p>
      <a:pPr>
        <a:defRPr sz="1796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Population poverty level </a:t>
            </a:r>
            <a:r>
              <a:rPr lang="az-Latn-AZ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az-Latn-AZ" sz="1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001411667816718"/>
          <c:y val="0.16773625445378329"/>
          <c:w val="0.88542328120524627"/>
          <c:h val="0.6007406963953997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numRef>
              <c:f>Лист1!$A$2:$A$10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20.8</c:v>
                </c:pt>
                <c:pt idx="1">
                  <c:v>15.8</c:v>
                </c:pt>
                <c:pt idx="2">
                  <c:v>13.2</c:v>
                </c:pt>
                <c:pt idx="3">
                  <c:v>10.9</c:v>
                </c:pt>
                <c:pt idx="4">
                  <c:v>9.1</c:v>
                </c:pt>
                <c:pt idx="5">
                  <c:v>7.6</c:v>
                </c:pt>
                <c:pt idx="6">
                  <c:v>6</c:v>
                </c:pt>
                <c:pt idx="7">
                  <c:v>5.3</c:v>
                </c:pt>
                <c:pt idx="8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43606016"/>
        <c:axId val="43607552"/>
      </c:lineChart>
      <c:catAx>
        <c:axId val="4360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43607552"/>
        <c:crosses val="autoZero"/>
        <c:auto val="1"/>
        <c:lblAlgn val="ctr"/>
        <c:lblOffset val="100"/>
        <c:noMultiLvlLbl val="0"/>
      </c:catAx>
      <c:valAx>
        <c:axId val="436075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3606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581D83-9AEF-4259-86FF-30C0F2444B5B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0D152F-9C84-4B64-94AA-43BAC739085C}">
      <dgm:prSet custT="1"/>
      <dgm:spPr/>
      <dgm:t>
        <a:bodyPr/>
        <a:lstStyle/>
        <a:p>
          <a:pPr rtl="0"/>
          <a:r>
            <a:rPr lang="en-US" sz="2000" b="1" dirty="0" smtClean="0"/>
            <a:t>Decreased corruption in the system</a:t>
          </a:r>
          <a:endParaRPr lang="ru-RU" sz="2000" b="1" dirty="0"/>
        </a:p>
      </dgm:t>
    </dgm:pt>
    <dgm:pt modelId="{DA56AF4A-2EDB-4D3D-9F4F-A2E25A1713C6}" type="parTrans" cxnId="{3077FF80-8AB6-4B84-A212-228B5CB6C04C}">
      <dgm:prSet/>
      <dgm:spPr/>
      <dgm:t>
        <a:bodyPr/>
        <a:lstStyle/>
        <a:p>
          <a:endParaRPr lang="ru-RU"/>
        </a:p>
      </dgm:t>
    </dgm:pt>
    <dgm:pt modelId="{09C37074-C188-4974-805F-CA8E810C32D2}" type="sibTrans" cxnId="{3077FF80-8AB6-4B84-A212-228B5CB6C04C}">
      <dgm:prSet/>
      <dgm:spPr/>
      <dgm:t>
        <a:bodyPr/>
        <a:lstStyle/>
        <a:p>
          <a:endParaRPr lang="ru-RU"/>
        </a:p>
      </dgm:t>
    </dgm:pt>
    <dgm:pt modelId="{E98DBAE3-F66E-4C62-80D2-CBD505EEC245}">
      <dgm:prSet custT="1"/>
      <dgm:spPr/>
      <dgm:t>
        <a:bodyPr/>
        <a:lstStyle/>
        <a:p>
          <a:pPr rtl="0"/>
          <a:r>
            <a:rPr lang="en-US" sz="2000" b="1" dirty="0" smtClean="0"/>
            <a:t>Increased Transparency</a:t>
          </a:r>
          <a:endParaRPr lang="ru-RU" sz="2000" b="1" dirty="0"/>
        </a:p>
      </dgm:t>
    </dgm:pt>
    <dgm:pt modelId="{6C95EA22-3755-42AB-9CF8-32DA7C02DEDB}" type="parTrans" cxnId="{758C1B5C-AAAA-4E72-B56B-222F126ECD3C}">
      <dgm:prSet/>
      <dgm:spPr/>
      <dgm:t>
        <a:bodyPr/>
        <a:lstStyle/>
        <a:p>
          <a:endParaRPr lang="ru-RU"/>
        </a:p>
      </dgm:t>
    </dgm:pt>
    <dgm:pt modelId="{D282D668-724D-4C57-8E18-5D2531AB5708}" type="sibTrans" cxnId="{758C1B5C-AAAA-4E72-B56B-222F126ECD3C}">
      <dgm:prSet/>
      <dgm:spPr/>
      <dgm:t>
        <a:bodyPr/>
        <a:lstStyle/>
        <a:p>
          <a:endParaRPr lang="ru-RU"/>
        </a:p>
      </dgm:t>
    </dgm:pt>
    <dgm:pt modelId="{936D6D55-B4B9-417F-AE1F-A9A6EACBC21E}">
      <dgm:prSet custT="1"/>
      <dgm:spPr/>
      <dgm:t>
        <a:bodyPr/>
        <a:lstStyle/>
        <a:p>
          <a:pPr rtl="0"/>
          <a:r>
            <a:rPr lang="en-US" sz="1800" b="1" dirty="0" smtClean="0"/>
            <a:t>Decrease of additional cost for beneficiaries (transport, documentation request)</a:t>
          </a:r>
          <a:endParaRPr lang="ru-RU" sz="1800" b="1" dirty="0"/>
        </a:p>
      </dgm:t>
    </dgm:pt>
    <dgm:pt modelId="{F8861FBF-AA56-4380-9CCB-407B76BB5C46}" type="parTrans" cxnId="{3C05ED29-8868-40B8-AA4D-F6A1BCE27A7A}">
      <dgm:prSet/>
      <dgm:spPr/>
      <dgm:t>
        <a:bodyPr/>
        <a:lstStyle/>
        <a:p>
          <a:endParaRPr lang="ru-RU"/>
        </a:p>
      </dgm:t>
    </dgm:pt>
    <dgm:pt modelId="{6AB510D6-BE36-4A6B-9464-7FF3E5FF1230}" type="sibTrans" cxnId="{3C05ED29-8868-40B8-AA4D-F6A1BCE27A7A}">
      <dgm:prSet/>
      <dgm:spPr/>
      <dgm:t>
        <a:bodyPr/>
        <a:lstStyle/>
        <a:p>
          <a:endParaRPr lang="ru-RU"/>
        </a:p>
      </dgm:t>
    </dgm:pt>
    <dgm:pt modelId="{1F80A602-D46B-4984-9639-DEF85506DB32}">
      <dgm:prSet custT="1"/>
      <dgm:spPr/>
      <dgm:t>
        <a:bodyPr/>
        <a:lstStyle/>
        <a:p>
          <a:pPr rtl="0"/>
          <a:r>
            <a:rPr lang="en-US" sz="2000" b="1" dirty="0" smtClean="0"/>
            <a:t>Increased process efficiency</a:t>
          </a:r>
          <a:endParaRPr lang="ru-RU" sz="2000" b="1" dirty="0"/>
        </a:p>
      </dgm:t>
    </dgm:pt>
    <dgm:pt modelId="{5CD65357-422B-442D-A99A-BE99DF49F1C1}" type="parTrans" cxnId="{542B7EB8-6754-468B-839B-8DFEF2A1AFD6}">
      <dgm:prSet/>
      <dgm:spPr/>
      <dgm:t>
        <a:bodyPr/>
        <a:lstStyle/>
        <a:p>
          <a:endParaRPr lang="ru-RU"/>
        </a:p>
      </dgm:t>
    </dgm:pt>
    <dgm:pt modelId="{C0DC9D9F-EB13-4BE8-A839-587DB45A1B11}" type="sibTrans" cxnId="{542B7EB8-6754-468B-839B-8DFEF2A1AFD6}">
      <dgm:prSet/>
      <dgm:spPr/>
      <dgm:t>
        <a:bodyPr/>
        <a:lstStyle/>
        <a:p>
          <a:endParaRPr lang="ru-RU"/>
        </a:p>
      </dgm:t>
    </dgm:pt>
    <dgm:pt modelId="{523F7E86-FE57-45E2-8025-EF854D745C08}">
      <dgm:prSet custT="1"/>
      <dgm:spPr/>
      <dgm:t>
        <a:bodyPr/>
        <a:lstStyle/>
        <a:p>
          <a:pPr rtl="0"/>
          <a:r>
            <a:rPr lang="en-US" sz="2000" b="1" dirty="0" smtClean="0"/>
            <a:t>Improved data availability</a:t>
          </a:r>
          <a:endParaRPr lang="ru-RU" sz="2000" b="1" dirty="0"/>
        </a:p>
      </dgm:t>
    </dgm:pt>
    <dgm:pt modelId="{72A8112E-5838-4E50-95FC-1F9691A8CBB4}" type="parTrans" cxnId="{2CE8A1DD-DBD2-4971-A9A7-A80FB17298FE}">
      <dgm:prSet/>
      <dgm:spPr/>
      <dgm:t>
        <a:bodyPr/>
        <a:lstStyle/>
        <a:p>
          <a:endParaRPr lang="ru-RU"/>
        </a:p>
      </dgm:t>
    </dgm:pt>
    <dgm:pt modelId="{6B6223DF-4EDD-4793-8DC6-32ACFB4FC858}" type="sibTrans" cxnId="{2CE8A1DD-DBD2-4971-A9A7-A80FB17298FE}">
      <dgm:prSet/>
      <dgm:spPr/>
      <dgm:t>
        <a:bodyPr/>
        <a:lstStyle/>
        <a:p>
          <a:endParaRPr lang="ru-RU"/>
        </a:p>
      </dgm:t>
    </dgm:pt>
    <dgm:pt modelId="{BB1A984F-6F8A-48BF-8635-DFF043BEC5AE}">
      <dgm:prSet custT="1"/>
      <dgm:spPr/>
      <dgm:t>
        <a:bodyPr/>
        <a:lstStyle/>
        <a:p>
          <a:pPr rtl="0"/>
          <a:r>
            <a:rPr lang="en-US" sz="2000" b="1" dirty="0" smtClean="0"/>
            <a:t>Improved</a:t>
          </a:r>
          <a:r>
            <a:rPr lang="en-US" sz="1600" b="1" dirty="0" smtClean="0"/>
            <a:t> </a:t>
          </a:r>
          <a:r>
            <a:rPr lang="en-US" sz="2000" b="1" dirty="0" smtClean="0"/>
            <a:t>targeting</a:t>
          </a:r>
          <a:endParaRPr lang="ru-RU" sz="2000" b="1" dirty="0"/>
        </a:p>
      </dgm:t>
    </dgm:pt>
    <dgm:pt modelId="{76EC99E7-561F-4DD9-8D5F-2153098F103C}" type="parTrans" cxnId="{1A95B2EF-0A7D-4916-888C-E8A1D4F5C241}">
      <dgm:prSet/>
      <dgm:spPr/>
      <dgm:t>
        <a:bodyPr/>
        <a:lstStyle/>
        <a:p>
          <a:endParaRPr lang="ru-RU"/>
        </a:p>
      </dgm:t>
    </dgm:pt>
    <dgm:pt modelId="{45152B89-BF39-40A9-A007-B2DB42F93B19}" type="sibTrans" cxnId="{1A95B2EF-0A7D-4916-888C-E8A1D4F5C241}">
      <dgm:prSet/>
      <dgm:spPr/>
      <dgm:t>
        <a:bodyPr/>
        <a:lstStyle/>
        <a:p>
          <a:endParaRPr lang="ru-RU"/>
        </a:p>
      </dgm:t>
    </dgm:pt>
    <dgm:pt modelId="{CC6062DA-F7F0-43D2-B409-242AEE88F897}" type="pres">
      <dgm:prSet presAssocID="{F8581D83-9AEF-4259-86FF-30C0F2444B5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C39F4A-2355-405A-B951-F891B6EE0C50}" type="pres">
      <dgm:prSet presAssocID="{870D152F-9C84-4B64-94AA-43BAC739085C}" presName="composite" presStyleCnt="0"/>
      <dgm:spPr/>
    </dgm:pt>
    <dgm:pt modelId="{CDC12C3A-3FA8-4C93-9930-A8319E9BA7CB}" type="pres">
      <dgm:prSet presAssocID="{870D152F-9C84-4B64-94AA-43BAC739085C}" presName="imgShp" presStyleLbl="fgImgPlace1" presStyleIdx="0" presStyleCnt="6" custLinFactNeighborX="1153" custLinFactNeighborY="-195"/>
      <dgm:spPr/>
    </dgm:pt>
    <dgm:pt modelId="{AC5EF11E-1D91-4179-8E5A-FADC3FD6356D}" type="pres">
      <dgm:prSet presAssocID="{870D152F-9C84-4B64-94AA-43BAC739085C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02E28E-4EC2-40B1-888C-AA2E82BA27DC}" type="pres">
      <dgm:prSet presAssocID="{09C37074-C188-4974-805F-CA8E810C32D2}" presName="spacing" presStyleCnt="0"/>
      <dgm:spPr/>
    </dgm:pt>
    <dgm:pt modelId="{3C3FCBAC-BA58-4FB6-A53C-70DC0F50113D}" type="pres">
      <dgm:prSet presAssocID="{E98DBAE3-F66E-4C62-80D2-CBD505EEC245}" presName="composite" presStyleCnt="0"/>
      <dgm:spPr/>
    </dgm:pt>
    <dgm:pt modelId="{048F2D8C-ADFE-46F8-94CE-CF4157AC7D52}" type="pres">
      <dgm:prSet presAssocID="{E98DBAE3-F66E-4C62-80D2-CBD505EEC245}" presName="imgShp" presStyleLbl="fgImgPlace1" presStyleIdx="1" presStyleCnt="6" custLinFactNeighborX="8494" custLinFactNeighborY="-6040"/>
      <dgm:spPr/>
    </dgm:pt>
    <dgm:pt modelId="{640679AC-0631-467C-AC9C-C0F41525C779}" type="pres">
      <dgm:prSet presAssocID="{E98DBAE3-F66E-4C62-80D2-CBD505EEC245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C3C4DE-F18F-4932-BB0E-A02D975F2003}" type="pres">
      <dgm:prSet presAssocID="{D282D668-724D-4C57-8E18-5D2531AB5708}" presName="spacing" presStyleCnt="0"/>
      <dgm:spPr/>
    </dgm:pt>
    <dgm:pt modelId="{E29B205B-AAF9-4713-A475-6EE2DAC0EAB5}" type="pres">
      <dgm:prSet presAssocID="{936D6D55-B4B9-417F-AE1F-A9A6EACBC21E}" presName="composite" presStyleCnt="0"/>
      <dgm:spPr/>
    </dgm:pt>
    <dgm:pt modelId="{7235FF7A-5297-4DD3-82DD-8AB7F895EE50}" type="pres">
      <dgm:prSet presAssocID="{936D6D55-B4B9-417F-AE1F-A9A6EACBC21E}" presName="imgShp" presStyleLbl="fgImgPlace1" presStyleIdx="2" presStyleCnt="6" custLinFactNeighborX="-3433" custLinFactNeighborY="-4696"/>
      <dgm:spPr/>
    </dgm:pt>
    <dgm:pt modelId="{E9EA0471-6B15-486E-AFCB-C0FE69CB4447}" type="pres">
      <dgm:prSet presAssocID="{936D6D55-B4B9-417F-AE1F-A9A6EACBC21E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4FABE-9CBE-4988-A797-33A59AA96422}" type="pres">
      <dgm:prSet presAssocID="{6AB510D6-BE36-4A6B-9464-7FF3E5FF1230}" presName="spacing" presStyleCnt="0"/>
      <dgm:spPr/>
    </dgm:pt>
    <dgm:pt modelId="{76F70B94-AE4B-4ECD-8BCB-98472FE793F4}" type="pres">
      <dgm:prSet presAssocID="{1F80A602-D46B-4984-9639-DEF85506DB32}" presName="composite" presStyleCnt="0"/>
      <dgm:spPr/>
    </dgm:pt>
    <dgm:pt modelId="{1BC7E462-0B27-4CD1-B645-AF2EAF422328}" type="pres">
      <dgm:prSet presAssocID="{1F80A602-D46B-4984-9639-DEF85506DB32}" presName="imgShp" presStyleLbl="fgImgPlace1" presStyleIdx="3" presStyleCnt="6" custLinFactNeighborX="-3433" custLinFactNeighborY="-7937"/>
      <dgm:spPr/>
    </dgm:pt>
    <dgm:pt modelId="{9EE43A40-ABAC-4B47-B9C9-69B8023E66C3}" type="pres">
      <dgm:prSet presAssocID="{1F80A602-D46B-4984-9639-DEF85506DB32}" presName="txShp" presStyleLbl="node1" presStyleIdx="3" presStyleCnt="6" custLinFactNeighborX="-126" custLinFactNeighborY="-33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022A53-C011-43EC-A071-F4A4B2714ACA}" type="pres">
      <dgm:prSet presAssocID="{C0DC9D9F-EB13-4BE8-A839-587DB45A1B11}" presName="spacing" presStyleCnt="0"/>
      <dgm:spPr/>
    </dgm:pt>
    <dgm:pt modelId="{A3486022-9713-495A-BDA0-8136E6DED957}" type="pres">
      <dgm:prSet presAssocID="{523F7E86-FE57-45E2-8025-EF854D745C08}" presName="composite" presStyleCnt="0"/>
      <dgm:spPr/>
    </dgm:pt>
    <dgm:pt modelId="{16246C38-6746-43A6-946F-0E086849A130}" type="pres">
      <dgm:prSet presAssocID="{523F7E86-FE57-45E2-8025-EF854D745C08}" presName="imgShp" presStyleLbl="fgImgPlace1" presStyleIdx="4" presStyleCnt="6"/>
      <dgm:spPr/>
    </dgm:pt>
    <dgm:pt modelId="{2A63F889-F467-4BA7-8E12-535205FEAE07}" type="pres">
      <dgm:prSet presAssocID="{523F7E86-FE57-45E2-8025-EF854D745C08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46F87E-8076-4F3A-90DA-C075FD6C7ECC}" type="pres">
      <dgm:prSet presAssocID="{6B6223DF-4EDD-4793-8DC6-32ACFB4FC858}" presName="spacing" presStyleCnt="0"/>
      <dgm:spPr/>
    </dgm:pt>
    <dgm:pt modelId="{197D5E96-72C6-4A8A-844B-5875A91A8F19}" type="pres">
      <dgm:prSet presAssocID="{BB1A984F-6F8A-48BF-8635-DFF043BEC5AE}" presName="composite" presStyleCnt="0"/>
      <dgm:spPr/>
    </dgm:pt>
    <dgm:pt modelId="{4A52B129-0427-4ACD-B311-60A0A06D9AEE}" type="pres">
      <dgm:prSet presAssocID="{BB1A984F-6F8A-48BF-8635-DFF043BEC5AE}" presName="imgShp" presStyleLbl="fgImgPlace1" presStyleIdx="5" presStyleCnt="6"/>
      <dgm:spPr/>
    </dgm:pt>
    <dgm:pt modelId="{47052C89-86F0-4C09-8C54-B9E934AE8B03}" type="pres">
      <dgm:prSet presAssocID="{BB1A984F-6F8A-48BF-8635-DFF043BEC5AE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E8A1DD-DBD2-4971-A9A7-A80FB17298FE}" srcId="{F8581D83-9AEF-4259-86FF-30C0F2444B5B}" destId="{523F7E86-FE57-45E2-8025-EF854D745C08}" srcOrd="4" destOrd="0" parTransId="{72A8112E-5838-4E50-95FC-1F9691A8CBB4}" sibTransId="{6B6223DF-4EDD-4793-8DC6-32ACFB4FC858}"/>
    <dgm:cxn modelId="{5FA40677-8E60-444C-A82A-A1E114FFA275}" type="presOf" srcId="{1F80A602-D46B-4984-9639-DEF85506DB32}" destId="{9EE43A40-ABAC-4B47-B9C9-69B8023E66C3}" srcOrd="0" destOrd="0" presId="urn:microsoft.com/office/officeart/2005/8/layout/vList3"/>
    <dgm:cxn modelId="{758C1B5C-AAAA-4E72-B56B-222F126ECD3C}" srcId="{F8581D83-9AEF-4259-86FF-30C0F2444B5B}" destId="{E98DBAE3-F66E-4C62-80D2-CBD505EEC245}" srcOrd="1" destOrd="0" parTransId="{6C95EA22-3755-42AB-9CF8-32DA7C02DEDB}" sibTransId="{D282D668-724D-4C57-8E18-5D2531AB5708}"/>
    <dgm:cxn modelId="{3C05ED29-8868-40B8-AA4D-F6A1BCE27A7A}" srcId="{F8581D83-9AEF-4259-86FF-30C0F2444B5B}" destId="{936D6D55-B4B9-417F-AE1F-A9A6EACBC21E}" srcOrd="2" destOrd="0" parTransId="{F8861FBF-AA56-4380-9CCB-407B76BB5C46}" sibTransId="{6AB510D6-BE36-4A6B-9464-7FF3E5FF1230}"/>
    <dgm:cxn modelId="{3077FF80-8AB6-4B84-A212-228B5CB6C04C}" srcId="{F8581D83-9AEF-4259-86FF-30C0F2444B5B}" destId="{870D152F-9C84-4B64-94AA-43BAC739085C}" srcOrd="0" destOrd="0" parTransId="{DA56AF4A-2EDB-4D3D-9F4F-A2E25A1713C6}" sibTransId="{09C37074-C188-4974-805F-CA8E810C32D2}"/>
    <dgm:cxn modelId="{1A95B2EF-0A7D-4916-888C-E8A1D4F5C241}" srcId="{F8581D83-9AEF-4259-86FF-30C0F2444B5B}" destId="{BB1A984F-6F8A-48BF-8635-DFF043BEC5AE}" srcOrd="5" destOrd="0" parTransId="{76EC99E7-561F-4DD9-8D5F-2153098F103C}" sibTransId="{45152B89-BF39-40A9-A007-B2DB42F93B19}"/>
    <dgm:cxn modelId="{2B0943FB-8254-40C7-9203-A08F451AD4BA}" type="presOf" srcId="{E98DBAE3-F66E-4C62-80D2-CBD505EEC245}" destId="{640679AC-0631-467C-AC9C-C0F41525C779}" srcOrd="0" destOrd="0" presId="urn:microsoft.com/office/officeart/2005/8/layout/vList3"/>
    <dgm:cxn modelId="{B7A41007-92DB-4FAE-B03C-4C623B1BA3B6}" type="presOf" srcId="{523F7E86-FE57-45E2-8025-EF854D745C08}" destId="{2A63F889-F467-4BA7-8E12-535205FEAE07}" srcOrd="0" destOrd="0" presId="urn:microsoft.com/office/officeart/2005/8/layout/vList3"/>
    <dgm:cxn modelId="{338ABCD8-C78B-4D5E-8537-F61AE932F6D8}" type="presOf" srcId="{F8581D83-9AEF-4259-86FF-30C0F2444B5B}" destId="{CC6062DA-F7F0-43D2-B409-242AEE88F897}" srcOrd="0" destOrd="0" presId="urn:microsoft.com/office/officeart/2005/8/layout/vList3"/>
    <dgm:cxn modelId="{7E8F007C-E394-43A6-A036-FA04FBC8C9D7}" type="presOf" srcId="{BB1A984F-6F8A-48BF-8635-DFF043BEC5AE}" destId="{47052C89-86F0-4C09-8C54-B9E934AE8B03}" srcOrd="0" destOrd="0" presId="urn:microsoft.com/office/officeart/2005/8/layout/vList3"/>
    <dgm:cxn modelId="{542B7EB8-6754-468B-839B-8DFEF2A1AFD6}" srcId="{F8581D83-9AEF-4259-86FF-30C0F2444B5B}" destId="{1F80A602-D46B-4984-9639-DEF85506DB32}" srcOrd="3" destOrd="0" parTransId="{5CD65357-422B-442D-A99A-BE99DF49F1C1}" sibTransId="{C0DC9D9F-EB13-4BE8-A839-587DB45A1B11}"/>
    <dgm:cxn modelId="{FE30DBD3-F46C-4494-8BC6-FB3200FA85FD}" type="presOf" srcId="{936D6D55-B4B9-417F-AE1F-A9A6EACBC21E}" destId="{E9EA0471-6B15-486E-AFCB-C0FE69CB4447}" srcOrd="0" destOrd="0" presId="urn:microsoft.com/office/officeart/2005/8/layout/vList3"/>
    <dgm:cxn modelId="{494AD8CA-C6EC-45B7-89AA-37F4DF480BB4}" type="presOf" srcId="{870D152F-9C84-4B64-94AA-43BAC739085C}" destId="{AC5EF11E-1D91-4179-8E5A-FADC3FD6356D}" srcOrd="0" destOrd="0" presId="urn:microsoft.com/office/officeart/2005/8/layout/vList3"/>
    <dgm:cxn modelId="{B7B13934-4481-4F8A-B38F-248B6CBBBC95}" type="presParOf" srcId="{CC6062DA-F7F0-43D2-B409-242AEE88F897}" destId="{59C39F4A-2355-405A-B951-F891B6EE0C50}" srcOrd="0" destOrd="0" presId="urn:microsoft.com/office/officeart/2005/8/layout/vList3"/>
    <dgm:cxn modelId="{46878015-1D01-4A55-9A0E-88313D8CDFE1}" type="presParOf" srcId="{59C39F4A-2355-405A-B951-F891B6EE0C50}" destId="{CDC12C3A-3FA8-4C93-9930-A8319E9BA7CB}" srcOrd="0" destOrd="0" presId="urn:microsoft.com/office/officeart/2005/8/layout/vList3"/>
    <dgm:cxn modelId="{0458E996-3C50-4427-A89C-B02CBB9AC696}" type="presParOf" srcId="{59C39F4A-2355-405A-B951-F891B6EE0C50}" destId="{AC5EF11E-1D91-4179-8E5A-FADC3FD6356D}" srcOrd="1" destOrd="0" presId="urn:microsoft.com/office/officeart/2005/8/layout/vList3"/>
    <dgm:cxn modelId="{0B631365-E2CB-49F4-83FB-AA126DB63EFC}" type="presParOf" srcId="{CC6062DA-F7F0-43D2-B409-242AEE88F897}" destId="{9702E28E-4EC2-40B1-888C-AA2E82BA27DC}" srcOrd="1" destOrd="0" presId="urn:microsoft.com/office/officeart/2005/8/layout/vList3"/>
    <dgm:cxn modelId="{FE95C100-42D2-4EB1-9376-196295B5C03F}" type="presParOf" srcId="{CC6062DA-F7F0-43D2-B409-242AEE88F897}" destId="{3C3FCBAC-BA58-4FB6-A53C-70DC0F50113D}" srcOrd="2" destOrd="0" presId="urn:microsoft.com/office/officeart/2005/8/layout/vList3"/>
    <dgm:cxn modelId="{8AAEB2C8-DA5E-4B35-B3CA-DD1AD01F70C4}" type="presParOf" srcId="{3C3FCBAC-BA58-4FB6-A53C-70DC0F50113D}" destId="{048F2D8C-ADFE-46F8-94CE-CF4157AC7D52}" srcOrd="0" destOrd="0" presId="urn:microsoft.com/office/officeart/2005/8/layout/vList3"/>
    <dgm:cxn modelId="{64C50F58-D26E-47FA-AEA5-802B38A159D2}" type="presParOf" srcId="{3C3FCBAC-BA58-4FB6-A53C-70DC0F50113D}" destId="{640679AC-0631-467C-AC9C-C0F41525C779}" srcOrd="1" destOrd="0" presId="urn:microsoft.com/office/officeart/2005/8/layout/vList3"/>
    <dgm:cxn modelId="{A16CAB69-8CFB-4A04-A484-70FC62A2D3EE}" type="presParOf" srcId="{CC6062DA-F7F0-43D2-B409-242AEE88F897}" destId="{A5C3C4DE-F18F-4932-BB0E-A02D975F2003}" srcOrd="3" destOrd="0" presId="urn:microsoft.com/office/officeart/2005/8/layout/vList3"/>
    <dgm:cxn modelId="{1043AB0F-7AC1-46B3-B640-4FECBD26A6D6}" type="presParOf" srcId="{CC6062DA-F7F0-43D2-B409-242AEE88F897}" destId="{E29B205B-AAF9-4713-A475-6EE2DAC0EAB5}" srcOrd="4" destOrd="0" presId="urn:microsoft.com/office/officeart/2005/8/layout/vList3"/>
    <dgm:cxn modelId="{9E3686CA-4254-474F-B68B-BC23D7019FD9}" type="presParOf" srcId="{E29B205B-AAF9-4713-A475-6EE2DAC0EAB5}" destId="{7235FF7A-5297-4DD3-82DD-8AB7F895EE50}" srcOrd="0" destOrd="0" presId="urn:microsoft.com/office/officeart/2005/8/layout/vList3"/>
    <dgm:cxn modelId="{4194DDAB-BDEA-4C6C-9098-13DB9240D51A}" type="presParOf" srcId="{E29B205B-AAF9-4713-A475-6EE2DAC0EAB5}" destId="{E9EA0471-6B15-486E-AFCB-C0FE69CB4447}" srcOrd="1" destOrd="0" presId="urn:microsoft.com/office/officeart/2005/8/layout/vList3"/>
    <dgm:cxn modelId="{0D5BBB6C-B73A-4FB0-AE0B-66A8226576E4}" type="presParOf" srcId="{CC6062DA-F7F0-43D2-B409-242AEE88F897}" destId="{D3F4FABE-9CBE-4988-A797-33A59AA96422}" srcOrd="5" destOrd="0" presId="urn:microsoft.com/office/officeart/2005/8/layout/vList3"/>
    <dgm:cxn modelId="{2CB37722-19F9-4DD6-93A2-2BC6611240E5}" type="presParOf" srcId="{CC6062DA-F7F0-43D2-B409-242AEE88F897}" destId="{76F70B94-AE4B-4ECD-8BCB-98472FE793F4}" srcOrd="6" destOrd="0" presId="urn:microsoft.com/office/officeart/2005/8/layout/vList3"/>
    <dgm:cxn modelId="{6CFC48FC-44B5-4440-ADC2-65A78C53A42E}" type="presParOf" srcId="{76F70B94-AE4B-4ECD-8BCB-98472FE793F4}" destId="{1BC7E462-0B27-4CD1-B645-AF2EAF422328}" srcOrd="0" destOrd="0" presId="urn:microsoft.com/office/officeart/2005/8/layout/vList3"/>
    <dgm:cxn modelId="{ECDA5617-76EA-474F-8741-ADE38AA07E2D}" type="presParOf" srcId="{76F70B94-AE4B-4ECD-8BCB-98472FE793F4}" destId="{9EE43A40-ABAC-4B47-B9C9-69B8023E66C3}" srcOrd="1" destOrd="0" presId="urn:microsoft.com/office/officeart/2005/8/layout/vList3"/>
    <dgm:cxn modelId="{A13A0C14-8795-4663-A0FD-0AB308BC4C2C}" type="presParOf" srcId="{CC6062DA-F7F0-43D2-B409-242AEE88F897}" destId="{7E022A53-C011-43EC-A071-F4A4B2714ACA}" srcOrd="7" destOrd="0" presId="urn:microsoft.com/office/officeart/2005/8/layout/vList3"/>
    <dgm:cxn modelId="{F79BE8BF-B8F6-4AB6-BA15-7630AF48C663}" type="presParOf" srcId="{CC6062DA-F7F0-43D2-B409-242AEE88F897}" destId="{A3486022-9713-495A-BDA0-8136E6DED957}" srcOrd="8" destOrd="0" presId="urn:microsoft.com/office/officeart/2005/8/layout/vList3"/>
    <dgm:cxn modelId="{43320B5F-4130-4730-AC7E-2DC1F19A5C73}" type="presParOf" srcId="{A3486022-9713-495A-BDA0-8136E6DED957}" destId="{16246C38-6746-43A6-946F-0E086849A130}" srcOrd="0" destOrd="0" presId="urn:microsoft.com/office/officeart/2005/8/layout/vList3"/>
    <dgm:cxn modelId="{A0A3CCC4-485D-4709-B9F5-19B0ED83DF06}" type="presParOf" srcId="{A3486022-9713-495A-BDA0-8136E6DED957}" destId="{2A63F889-F467-4BA7-8E12-535205FEAE07}" srcOrd="1" destOrd="0" presId="urn:microsoft.com/office/officeart/2005/8/layout/vList3"/>
    <dgm:cxn modelId="{7765EF65-8865-48E3-BEBB-4A1462F2D3C0}" type="presParOf" srcId="{CC6062DA-F7F0-43D2-B409-242AEE88F897}" destId="{7A46F87E-8076-4F3A-90DA-C075FD6C7ECC}" srcOrd="9" destOrd="0" presId="urn:microsoft.com/office/officeart/2005/8/layout/vList3"/>
    <dgm:cxn modelId="{F71FA849-C672-4CDC-9808-40B8647492B9}" type="presParOf" srcId="{CC6062DA-F7F0-43D2-B409-242AEE88F897}" destId="{197D5E96-72C6-4A8A-844B-5875A91A8F19}" srcOrd="10" destOrd="0" presId="urn:microsoft.com/office/officeart/2005/8/layout/vList3"/>
    <dgm:cxn modelId="{33CD48CB-FAFD-415D-A47E-B3F8BC2FF79E}" type="presParOf" srcId="{197D5E96-72C6-4A8A-844B-5875A91A8F19}" destId="{4A52B129-0427-4ACD-B311-60A0A06D9AEE}" srcOrd="0" destOrd="0" presId="urn:microsoft.com/office/officeart/2005/8/layout/vList3"/>
    <dgm:cxn modelId="{1E2FC8BF-10D3-4EEC-B876-AFBE4C5D70CB}" type="presParOf" srcId="{197D5E96-72C6-4A8A-844B-5875A91A8F19}" destId="{47052C89-86F0-4C09-8C54-B9E934AE8B0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0.18868</cdr:x>
      <cdr:y>0.57447</cdr:y>
    </cdr:from>
    <cdr:to>
      <cdr:x>0.27358</cdr:x>
      <cdr:y>0.6383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0" y="1944216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0.1174</cdr:x>
      <cdr:y>0.57894</cdr:y>
    </cdr:from>
    <cdr:to>
      <cdr:x>0.18344</cdr:x>
      <cdr:y>0.68421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8029" y="1571618"/>
          <a:ext cx="510773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b="1" dirty="0">
              <a:latin typeface="Times New Roman" pitchFamily="18" charset="0"/>
              <a:cs typeface="Times New Roman" pitchFamily="18" charset="0"/>
            </a:rPr>
            <a:t>44,28</a:t>
          </a:r>
        </a:p>
      </cdr:txBody>
    </cdr:sp>
  </cdr:relSizeAnchor>
  <cdr:relSizeAnchor xmlns:cdr="http://schemas.openxmlformats.org/drawingml/2006/chartDrawing">
    <cdr:from>
      <cdr:x>0.219</cdr:x>
      <cdr:y>0.47368</cdr:y>
    </cdr:from>
    <cdr:to>
      <cdr:x>0.29447</cdr:x>
      <cdr:y>0.55744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93847" y="1285866"/>
          <a:ext cx="583707" cy="2273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b="1" dirty="0">
              <a:latin typeface="Times New Roman" pitchFamily="18" charset="0"/>
              <a:cs typeface="Times New Roman" pitchFamily="18" charset="0"/>
            </a:rPr>
            <a:t>80,03</a:t>
          </a:r>
        </a:p>
      </cdr:txBody>
    </cdr:sp>
  </cdr:relSizeAnchor>
  <cdr:relSizeAnchor xmlns:cdr="http://schemas.openxmlformats.org/drawingml/2006/chartDrawing">
    <cdr:from>
      <cdr:x>0.30213</cdr:x>
      <cdr:y>0.39473</cdr:y>
    </cdr:from>
    <cdr:to>
      <cdr:x>0.38704</cdr:x>
      <cdr:y>0.49191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36789" y="1071552"/>
          <a:ext cx="656719" cy="2638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b="1" dirty="0">
              <a:latin typeface="Times New Roman" pitchFamily="18" charset="0"/>
              <a:cs typeface="Times New Roman" pitchFamily="18" charset="0"/>
            </a:rPr>
            <a:t>100,96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0.41297</cdr:x>
      <cdr:y>0.3421</cdr:y>
    </cdr:from>
    <cdr:to>
      <cdr:x>0.48414</cdr:x>
      <cdr:y>0.45699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194045" y="928676"/>
          <a:ext cx="550450" cy="3118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b="1" dirty="0">
              <a:latin typeface="Times New Roman" pitchFamily="18" charset="0"/>
              <a:cs typeface="Times New Roman" pitchFamily="18" charset="0"/>
            </a:rPr>
            <a:t>113,3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0.51457</cdr:x>
      <cdr:y>0.36842</cdr:y>
    </cdr:from>
    <cdr:to>
      <cdr:x>0.59947</cdr:x>
      <cdr:y>0.48762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979863" y="1000114"/>
          <a:ext cx="656642" cy="3235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b="1" dirty="0">
              <a:latin typeface="Times New Roman" pitchFamily="18" charset="0"/>
              <a:cs typeface="Times New Roman" pitchFamily="18" charset="0"/>
            </a:rPr>
            <a:t>108,54</a:t>
          </a:r>
        </a:p>
      </cdr:txBody>
    </cdr:sp>
  </cdr:relSizeAnchor>
  <cdr:relSizeAnchor xmlns:cdr="http://schemas.openxmlformats.org/drawingml/2006/chartDrawing">
    <cdr:from>
      <cdr:x>0.60694</cdr:x>
      <cdr:y>0.36842</cdr:y>
    </cdr:from>
    <cdr:to>
      <cdr:x>0.68241</cdr:x>
      <cdr:y>0.48762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694243" y="1000114"/>
          <a:ext cx="583708" cy="3235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b="1" dirty="0">
              <a:latin typeface="Times New Roman" pitchFamily="18" charset="0"/>
              <a:cs typeface="Times New Roman" pitchFamily="18" charset="0"/>
            </a:rPr>
            <a:t>106,45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0.6993</cdr:x>
      <cdr:y>0.3421</cdr:y>
    </cdr:from>
    <cdr:to>
      <cdr:x>0.77478</cdr:x>
      <cdr:y>0.45699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408623" y="928676"/>
          <a:ext cx="583785" cy="3118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b="1" dirty="0">
              <a:latin typeface="Times New Roman" pitchFamily="18" charset="0"/>
              <a:cs typeface="Times New Roman" pitchFamily="18" charset="0"/>
            </a:rPr>
            <a:t>114,98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0.79167</cdr:x>
      <cdr:y>0.31579</cdr:y>
    </cdr:from>
    <cdr:to>
      <cdr:x>0.86714</cdr:x>
      <cdr:y>0.42208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6123003" y="857238"/>
          <a:ext cx="583708" cy="2885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b="1" dirty="0">
              <a:latin typeface="Times New Roman" pitchFamily="18" charset="0"/>
              <a:cs typeface="Times New Roman" pitchFamily="18" charset="0"/>
            </a:rPr>
            <a:t>126,88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0.88277</cdr:x>
      <cdr:y>0.22072</cdr:y>
    </cdr:from>
    <cdr:to>
      <cdr:x>0.97711</cdr:x>
      <cdr:y>0.29962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737945" y="576734"/>
          <a:ext cx="720080" cy="2061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b="1" dirty="0" smtClean="0">
              <a:latin typeface="Times New Roman" pitchFamily="18" charset="0"/>
              <a:cs typeface="Times New Roman" pitchFamily="18" charset="0"/>
            </a:rPr>
            <a:t>136,78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0.13084</cdr:x>
      <cdr:y>0.15799</cdr:y>
    </cdr:from>
    <cdr:to>
      <cdr:x>0.21341</cdr:x>
      <cdr:y>0.25273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0132" y="428628"/>
          <a:ext cx="631150" cy="257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latin typeface="Times New Roman" pitchFamily="18" charset="0"/>
              <a:cs typeface="Times New Roman" pitchFamily="18" charset="0"/>
            </a:rPr>
            <a:t>20,8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0.22584</cdr:x>
      <cdr:y>0.28853</cdr:y>
    </cdr:from>
    <cdr:to>
      <cdr:x>0.29924</cdr:x>
      <cdr:y>0.35959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95448" y="906470"/>
          <a:ext cx="583545" cy="2232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latin typeface="Times New Roman" pitchFamily="18" charset="0"/>
              <a:cs typeface="Times New Roman" pitchFamily="18" charset="0"/>
            </a:rPr>
            <a:t>15,8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0.32468</cdr:x>
      <cdr:y>0.35675</cdr:y>
    </cdr:from>
    <cdr:to>
      <cdr:x>0.39807</cdr:x>
      <cdr:y>0.42781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581266" y="1120784"/>
          <a:ext cx="583465" cy="2232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latin typeface="Times New Roman" pitchFamily="18" charset="0"/>
              <a:cs typeface="Times New Roman" pitchFamily="18" charset="0"/>
            </a:rPr>
            <a:t>13,2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0.42352</cdr:x>
      <cdr:y>0.40223</cdr:y>
    </cdr:from>
    <cdr:to>
      <cdr:x>0.48774</cdr:x>
      <cdr:y>0.47329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367084" y="1263660"/>
          <a:ext cx="510562" cy="2232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latin typeface="Times New Roman" pitchFamily="18" charset="0"/>
              <a:cs typeface="Times New Roman" pitchFamily="18" charset="0"/>
            </a:rPr>
            <a:t>10,9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0.52236</cdr:x>
      <cdr:y>0.4477</cdr:y>
    </cdr:from>
    <cdr:to>
      <cdr:x>0.59576</cdr:x>
      <cdr:y>0.54245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152902" y="1406536"/>
          <a:ext cx="583544" cy="297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latin typeface="Times New Roman" pitchFamily="18" charset="0"/>
              <a:cs typeface="Times New Roman" pitchFamily="18" charset="0"/>
            </a:rPr>
            <a:t>9,1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0.62121</cdr:x>
      <cdr:y>0.47044</cdr:y>
    </cdr:from>
    <cdr:to>
      <cdr:x>0.68543</cdr:x>
      <cdr:y>0.5415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938720" y="1477974"/>
          <a:ext cx="510562" cy="2232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latin typeface="Times New Roman" pitchFamily="18" charset="0"/>
              <a:cs typeface="Times New Roman" pitchFamily="18" charset="0"/>
            </a:rPr>
            <a:t>7,6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0.71106</cdr:x>
      <cdr:y>0.53866</cdr:y>
    </cdr:from>
    <cdr:to>
      <cdr:x>0.77528</cdr:x>
      <cdr:y>0.60972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653100" y="1692288"/>
          <a:ext cx="510562" cy="2232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latin typeface="Times New Roman" pitchFamily="18" charset="0"/>
              <a:cs typeface="Times New Roman" pitchFamily="18" charset="0"/>
            </a:rPr>
            <a:t>6,0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0.80991</cdr:x>
      <cdr:y>0.53866</cdr:y>
    </cdr:from>
    <cdr:to>
      <cdr:x>0.87413</cdr:x>
      <cdr:y>0.60972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438918" y="1692288"/>
          <a:ext cx="510562" cy="2232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latin typeface="Times New Roman" pitchFamily="18" charset="0"/>
              <a:cs typeface="Times New Roman" pitchFamily="18" charset="0"/>
            </a:rPr>
            <a:t>5,3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0.90875</cdr:x>
      <cdr:y>0.53866</cdr:y>
    </cdr:from>
    <cdr:to>
      <cdr:x>0.97165</cdr:x>
      <cdr:y>0.62962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224736" y="169228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b="1" dirty="0">
              <a:latin typeface="Times New Roman" pitchFamily="18" charset="0"/>
              <a:cs typeface="Times New Roman" pitchFamily="18" charset="0"/>
            </a:rPr>
            <a:t>5.0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822FB-0277-4592-9A65-E93A917A5781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BA01F-32E0-4FDE-8D26-62910134BD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13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8ADDA-EEF9-4355-9772-E4B5CBA1BED3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9327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ED0594-B475-43DE-8A40-DE57B1FBD9C6}" type="slidenum">
              <a:rPr lang="ru-RU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127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73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4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108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673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130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589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02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04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288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144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67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330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4674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112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71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8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27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70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1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970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8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9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11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4DF145-45D5-4C46-91C9-A39AA60F2D2A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4B7BFE3-B720-4B00-9AB9-B7A62C7B43C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46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2403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387" y="6165304"/>
            <a:ext cx="936104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Fuad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Huseynov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Ministry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Social Protection of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 of the Republic of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Azerbaijan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043608" y="980728"/>
            <a:ext cx="7344816" cy="28083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New automation concept of Targeted Social Assistance Program to families in Azerbaijan</a:t>
            </a:r>
          </a:p>
        </p:txBody>
      </p:sp>
    </p:spTree>
    <p:extLst>
      <p:ext uri="{BB962C8B-B14F-4D97-AF65-F5344CB8AC3E}">
        <p14:creationId xmlns:p14="http://schemas.microsoft.com/office/powerpoint/2010/main" val="321942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96752"/>
            <a:ext cx="7543800" cy="54060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Applying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132856"/>
            <a:ext cx="7543801" cy="208823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Contacting </a:t>
            </a:r>
            <a:r>
              <a:rPr lang="en-US" dirty="0"/>
              <a:t>the local </a:t>
            </a:r>
            <a:r>
              <a:rPr lang="en-US" dirty="0" smtClean="0"/>
              <a:t>executive government </a:t>
            </a:r>
            <a:r>
              <a:rPr lang="en-US" dirty="0"/>
              <a:t>body and to </a:t>
            </a:r>
            <a:r>
              <a:rPr lang="en-US" dirty="0" smtClean="0"/>
              <a:t>receive information on </a:t>
            </a:r>
            <a:r>
              <a:rPr lang="en-US" dirty="0"/>
              <a:t>the composition of the family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 Notary certified families applications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616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872167"/>
            <a:ext cx="7543800" cy="900649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Application process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822960" y="1628800"/>
            <a:ext cx="4469120" cy="2376264"/>
          </a:xfrm>
        </p:spPr>
        <p:txBody>
          <a:bodyPr>
            <a:normAutofit/>
          </a:bodyPr>
          <a:lstStyle/>
          <a:p>
            <a:pPr algn="just"/>
            <a:r>
              <a:rPr lang="en-US" sz="2500" dirty="0" smtClean="0"/>
              <a:t>                                            Household </a:t>
            </a:r>
            <a:r>
              <a:rPr lang="en-US" sz="2500" dirty="0"/>
              <a:t>representative applies electronically for TSA to the </a:t>
            </a:r>
            <a:r>
              <a:rPr lang="en-US" sz="2500" dirty="0" smtClean="0">
                <a:solidFill>
                  <a:srgbClr val="FFFF00"/>
                </a:solidFill>
              </a:rPr>
              <a:t>VEMTAS</a:t>
            </a:r>
            <a:r>
              <a:rPr lang="en-US" sz="2500" dirty="0" smtClean="0"/>
              <a:t> (online</a:t>
            </a:r>
            <a:r>
              <a:rPr lang="en-US" sz="2500" dirty="0"/>
              <a:t>, through special information </a:t>
            </a:r>
            <a:r>
              <a:rPr lang="en-US" sz="2500" dirty="0" smtClean="0"/>
              <a:t>stands, </a:t>
            </a:r>
            <a:r>
              <a:rPr lang="en-US" sz="2500" dirty="0"/>
              <a:t>etc</a:t>
            </a:r>
            <a:r>
              <a:rPr lang="en-US" sz="2500" dirty="0" smtClean="0"/>
              <a:t>.)</a:t>
            </a:r>
          </a:p>
          <a:p>
            <a:pPr algn="just"/>
            <a:endParaRPr lang="en-US" sz="2500" dirty="0"/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687" y="1772816"/>
            <a:ext cx="2222938" cy="3233365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437112"/>
            <a:ext cx="2257425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266" y="3212976"/>
            <a:ext cx="3745158" cy="28052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Application process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Application is registered in </a:t>
            </a:r>
            <a:r>
              <a:rPr lang="en-US" sz="3200" dirty="0" smtClean="0"/>
              <a:t>VEMTAS database</a:t>
            </a:r>
            <a:endParaRPr lang="en-US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Confirmation SMS sent to the </a:t>
            </a:r>
            <a:r>
              <a:rPr lang="en-US" sz="3200" dirty="0" smtClean="0"/>
              <a:t>applicant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48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Electronic Verification of family income and expenditures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After electronic registration of application, family income and some types of expenditures is verified through information databases of MLSPP and relevant government agencies</a:t>
            </a:r>
          </a:p>
          <a:p>
            <a:pPr lvl="1"/>
            <a:r>
              <a:rPr lang="en-US" sz="2800" dirty="0" smtClean="0"/>
              <a:t>Ministry of Internal Affairs</a:t>
            </a:r>
          </a:p>
          <a:p>
            <a:pPr lvl="1"/>
            <a:r>
              <a:rPr lang="en-US" sz="2800" dirty="0" smtClean="0"/>
              <a:t>Ministry of Justice</a:t>
            </a:r>
          </a:p>
          <a:p>
            <a:pPr lvl="1"/>
            <a:r>
              <a:rPr lang="en-US" sz="2800" dirty="0" smtClean="0"/>
              <a:t>Ministry of Taxes </a:t>
            </a:r>
            <a:r>
              <a:rPr lang="en-US" sz="2800" dirty="0" err="1" smtClean="0">
                <a:solidFill>
                  <a:schemeClr val="tx1"/>
                </a:solidFill>
              </a:rPr>
              <a:t>etc</a:t>
            </a:r>
            <a:r>
              <a:rPr lang="en-US" sz="2800" dirty="0" smtClean="0">
                <a:solidFill>
                  <a:schemeClr val="tx1"/>
                </a:solidFill>
              </a:rPr>
              <a:t>,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80" y="3645024"/>
            <a:ext cx="2364202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26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908720"/>
            <a:ext cx="8229600" cy="72008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Compliance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060848"/>
            <a:ext cx="7704856" cy="223224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sz="3200" dirty="0" smtClean="0"/>
              <a:t>  Non-compliance-Decline</a:t>
            </a:r>
          </a:p>
          <a:p>
            <a:pPr>
              <a:buNone/>
            </a:pPr>
            <a:r>
              <a:rPr lang="en-US" sz="2800" dirty="0" smtClean="0"/>
              <a:t>  false information - deprivation </a:t>
            </a:r>
            <a:r>
              <a:rPr lang="en-US" sz="2800" dirty="0"/>
              <a:t>of </a:t>
            </a:r>
            <a:r>
              <a:rPr lang="en-US" sz="2800" dirty="0" smtClean="0"/>
              <a:t>right </a:t>
            </a:r>
            <a:r>
              <a:rPr lang="en-US" sz="2800" dirty="0"/>
              <a:t>to </a:t>
            </a:r>
            <a:r>
              <a:rPr lang="en-US" sz="2800" dirty="0" smtClean="0"/>
              <a:t>assistance   during  a year</a:t>
            </a:r>
          </a:p>
          <a:p>
            <a:pPr>
              <a:buFont typeface="Wingdings" pitchFamily="2" charset="2"/>
              <a:buChar char="ü"/>
            </a:pPr>
            <a:r>
              <a:rPr lang="en-US" sz="3000" dirty="0" smtClean="0"/>
              <a:t>   </a:t>
            </a:r>
            <a:r>
              <a:rPr lang="en-US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Right </a:t>
            </a:r>
            <a:r>
              <a:rPr lang="en-US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to receive </a:t>
            </a:r>
            <a:r>
              <a:rPr lang="en-US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– next step</a:t>
            </a:r>
            <a:endParaRPr lang="ru-RU" sz="3000" dirty="0" smtClean="0"/>
          </a:p>
          <a:p>
            <a:r>
              <a:rPr lang="en-US" sz="3200" dirty="0" smtClean="0"/>
              <a:t>    </a:t>
            </a:r>
            <a:endParaRPr lang="ru-RU" sz="3200" dirty="0" smtClean="0"/>
          </a:p>
          <a:p>
            <a:pPr>
              <a:buNone/>
            </a:pP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303993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437112"/>
            <a:ext cx="2843808" cy="190811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823264" cy="100811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Verification of the family  household condition.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Social agent receives notification for review the family household condition.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Social </a:t>
            </a:r>
            <a:r>
              <a:rPr lang="en-US" sz="3600" dirty="0"/>
              <a:t>agent visits family in timeframe set centrally. </a:t>
            </a:r>
            <a:endParaRPr lang="en-US" sz="36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Declaration form is filled in through individual tablets by social agent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Data entered is transferred to             VEMTAS database in real time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047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437112"/>
            <a:ext cx="2676525" cy="1714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5"/>
            <a:ext cx="7543800" cy="93610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Household condition verification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en-US" sz="2500" dirty="0"/>
              <a:t>Based on the income data, eligibility to pass for the next step of the process is being defined </a:t>
            </a:r>
            <a:r>
              <a:rPr lang="en-US" sz="2500" dirty="0" smtClean="0"/>
              <a:t>automatically</a:t>
            </a:r>
          </a:p>
          <a:p>
            <a:pPr marL="342900" lvl="1"/>
            <a:r>
              <a:rPr lang="en-US" sz="2500" dirty="0"/>
              <a:t>If number of points exceeds maximum level, application is </a:t>
            </a:r>
            <a:r>
              <a:rPr lang="en-US" sz="2500" dirty="0" smtClean="0"/>
              <a:t>declined</a:t>
            </a:r>
          </a:p>
          <a:p>
            <a:pPr marL="342900" lvl="1"/>
            <a:r>
              <a:rPr lang="en-US" sz="2500" dirty="0"/>
              <a:t>If result is below the defined eligibility level, allocation is conduced through the system </a:t>
            </a:r>
            <a:r>
              <a:rPr lang="en-US" sz="2500" dirty="0" smtClean="0"/>
              <a:t>automatically</a:t>
            </a:r>
          </a:p>
          <a:p>
            <a:pPr marL="342900" lvl="1"/>
            <a:endParaRPr lang="en-US" sz="2500" dirty="0"/>
          </a:p>
          <a:p>
            <a:pPr marL="342900" lvl="1"/>
            <a:endParaRPr lang="en-US" sz="2800" dirty="0" smtClean="0"/>
          </a:p>
          <a:p>
            <a:pPr marL="342900" lvl="1"/>
            <a:endParaRPr lang="en-US" sz="2800" dirty="0"/>
          </a:p>
          <a:p>
            <a:pPr marL="342900" lvl="1">
              <a:buClr>
                <a:schemeClr val="accent1"/>
              </a:buClr>
            </a:pPr>
            <a:endParaRPr lang="en-US" sz="2800" dirty="0" smtClean="0"/>
          </a:p>
          <a:p>
            <a:pPr marL="342900" lvl="1">
              <a:buClr>
                <a:schemeClr val="accent1"/>
              </a:buClr>
            </a:pPr>
            <a:endParaRPr lang="en-US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08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196752"/>
            <a:ext cx="7543800" cy="54060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Implementation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59" y="1916832"/>
            <a:ext cx="7543801" cy="39522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Registration of the new beneficiary</a:t>
            </a:r>
          </a:p>
          <a:p>
            <a:r>
              <a:rPr lang="en-US" dirty="0" smtClean="0"/>
              <a:t>Confirmation  sent to the beneficiary</a:t>
            </a:r>
          </a:p>
          <a:p>
            <a:pPr marL="0" indent="0">
              <a:buNone/>
            </a:pPr>
            <a:r>
              <a:rPr lang="en-US" dirty="0" smtClean="0"/>
              <a:t>  Information is sent to the local social protection centers domiciliary </a:t>
            </a:r>
          </a:p>
          <a:p>
            <a:pPr marL="0" indent="0">
              <a:buNone/>
            </a:pPr>
            <a:r>
              <a:rPr lang="en-US" dirty="0" smtClean="0"/>
              <a:t>  Opens account</a:t>
            </a:r>
          </a:p>
          <a:p>
            <a:pPr marL="0" indent="0">
              <a:buNone/>
            </a:pPr>
            <a:r>
              <a:rPr lang="en-US" dirty="0"/>
              <a:t>  The family receives a bank card for money </a:t>
            </a:r>
            <a:r>
              <a:rPr lang="en-US" dirty="0" smtClean="0"/>
              <a:t>transfer</a:t>
            </a:r>
          </a:p>
          <a:p>
            <a:pPr marL="0" indent="0">
              <a:buNone/>
            </a:pPr>
            <a:r>
              <a:rPr lang="en-US" dirty="0" smtClean="0"/>
              <a:t>  Period of the assistance – 2 years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693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9289032" cy="766132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Expectations from the New Concept</a:t>
            </a:r>
            <a:endParaRPr lang="ru-RU" sz="44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307469"/>
              </p:ext>
            </p:extLst>
          </p:nvPr>
        </p:nvGraphicFramePr>
        <p:xfrm>
          <a:off x="323528" y="1988840"/>
          <a:ext cx="820891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511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06433" y="2492895"/>
            <a:ext cx="3477735" cy="939909"/>
          </a:xfrm>
        </p:spPr>
        <p:txBody>
          <a:bodyPr>
            <a:normAutofit fontScale="90000"/>
          </a:bodyPr>
          <a:lstStyle/>
          <a:p>
            <a:r>
              <a:rPr lang="en-US" sz="5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ru-RU" sz="5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ru-RU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51036"/>
            <a:ext cx="914400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43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7543800" cy="6846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Program </a:t>
            </a:r>
            <a:r>
              <a:rPr lang="en-US" dirty="0">
                <a:solidFill>
                  <a:srgbClr val="C00000"/>
                </a:solidFill>
              </a:rPr>
              <a:t>Objectives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2159330"/>
          </a:xfrm>
        </p:spPr>
        <p:txBody>
          <a:bodyPr/>
          <a:lstStyle/>
          <a:p>
            <a:r>
              <a:rPr lang="en-US" dirty="0" smtClean="0"/>
              <a:t>To support the living standard of the low-income families</a:t>
            </a:r>
            <a:endParaRPr lang="ru-RU" dirty="0" smtClean="0"/>
          </a:p>
          <a:p>
            <a:r>
              <a:rPr lang="en-US" dirty="0" smtClean="0"/>
              <a:t>Increased </a:t>
            </a:r>
            <a:r>
              <a:rPr lang="en-US" dirty="0"/>
              <a:t>targeting of social </a:t>
            </a:r>
            <a:r>
              <a:rPr lang="en-US" dirty="0" smtClean="0"/>
              <a:t>assistance</a:t>
            </a:r>
            <a:endParaRPr lang="ru-RU" dirty="0" smtClean="0"/>
          </a:p>
          <a:p>
            <a:r>
              <a:rPr lang="en-US" dirty="0" smtClean="0"/>
              <a:t>Improvement of expedient use of </a:t>
            </a:r>
            <a:r>
              <a:rPr lang="en-US" dirty="0"/>
              <a:t>budget </a:t>
            </a:r>
            <a:r>
              <a:rPr lang="en-US" dirty="0" smtClean="0"/>
              <a:t>recourses</a:t>
            </a:r>
          </a:p>
          <a:p>
            <a:r>
              <a:rPr lang="en-US" dirty="0" smtClean="0"/>
              <a:t>Reducing </a:t>
            </a:r>
            <a:r>
              <a:rPr lang="en-US" dirty="0"/>
              <a:t>inequality and increasing incomes of the population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638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272808" cy="638944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/>
            </a:r>
            <a:br>
              <a:rPr lang="en-US" sz="4400" dirty="0" smtClean="0">
                <a:solidFill>
                  <a:srgbClr val="C00000"/>
                </a:solidFill>
              </a:rPr>
            </a:br>
            <a:r>
              <a:rPr lang="en-US" sz="3600" dirty="0">
                <a:solidFill>
                  <a:srgbClr val="C00000"/>
                </a:solidFill>
              </a:rPr>
              <a:t>Targeted Social Assistance Program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548" y="1988840"/>
            <a:ext cx="7596844" cy="3880254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2400" dirty="0" smtClean="0"/>
              <a:t>Introduced in</a:t>
            </a:r>
            <a:r>
              <a:rPr lang="ru-RU" sz="2400" dirty="0" smtClean="0"/>
              <a:t>  2006 </a:t>
            </a:r>
            <a:endParaRPr lang="ru-RU" sz="2400" dirty="0"/>
          </a:p>
          <a:p>
            <a:pPr marL="457200" lvl="1" indent="0" algn="just">
              <a:buNone/>
            </a:pPr>
            <a:r>
              <a:rPr lang="en-US" sz="2400" dirty="0"/>
              <a:t>Covers </a:t>
            </a:r>
            <a:r>
              <a:rPr lang="en-US" sz="2400" dirty="0" smtClean="0"/>
              <a:t>112622 </a:t>
            </a:r>
            <a:r>
              <a:rPr lang="en-US" sz="2400" dirty="0"/>
              <a:t>families or 5</a:t>
            </a:r>
            <a:r>
              <a:rPr lang="en-US" sz="2400" dirty="0" smtClean="0"/>
              <a:t>% </a:t>
            </a:r>
            <a:r>
              <a:rPr lang="en-US" sz="2400" dirty="0"/>
              <a:t>of </a:t>
            </a:r>
            <a:r>
              <a:rPr lang="en-US" sz="2400" dirty="0" smtClean="0"/>
              <a:t>population                (485622 people) </a:t>
            </a:r>
            <a:r>
              <a:rPr lang="en-US" sz="2400" dirty="0"/>
              <a:t>( 2015)</a:t>
            </a:r>
          </a:p>
          <a:p>
            <a:pPr marL="457200" lvl="1" indent="0" algn="just">
              <a:buNone/>
            </a:pPr>
            <a:r>
              <a:rPr lang="en-US" sz="2400" dirty="0"/>
              <a:t>Budget AZN 206 </a:t>
            </a:r>
            <a:r>
              <a:rPr lang="en-US" sz="2400" dirty="0" err="1"/>
              <a:t>mln</a:t>
            </a:r>
            <a:r>
              <a:rPr lang="en-US" sz="2400" dirty="0"/>
              <a:t>. ( 2015)</a:t>
            </a:r>
          </a:p>
          <a:p>
            <a:pPr marL="457200" lvl="1" indent="0" algn="just">
              <a:buNone/>
            </a:pPr>
            <a:r>
              <a:rPr lang="en-US" sz="2400" dirty="0"/>
              <a:t>Eligibility threshold -AZN 105 per person</a:t>
            </a:r>
          </a:p>
          <a:p>
            <a:pPr marL="457200" lvl="1" indent="0" algn="just">
              <a:buNone/>
            </a:pPr>
            <a:r>
              <a:rPr lang="en-US" sz="2400" dirty="0" smtClean="0"/>
              <a:t>Medium indicator of the targeted social assistance for families </a:t>
            </a:r>
            <a:r>
              <a:rPr lang="ru-RU" sz="2400" dirty="0" smtClean="0"/>
              <a:t>– </a:t>
            </a:r>
            <a:r>
              <a:rPr lang="en-US" sz="2400" dirty="0" smtClean="0"/>
              <a:t>146 </a:t>
            </a:r>
            <a:r>
              <a:rPr lang="en-US" sz="2400" dirty="0" err="1" smtClean="0"/>
              <a:t>manat</a:t>
            </a:r>
            <a:r>
              <a:rPr lang="ru-RU" sz="2400" dirty="0" smtClean="0"/>
              <a:t>     </a:t>
            </a:r>
          </a:p>
          <a:p>
            <a:pPr marL="457200" lvl="1" indent="0" algn="just">
              <a:buNone/>
            </a:pPr>
            <a:r>
              <a:rPr lang="en-US" sz="2400" dirty="0"/>
              <a:t>Medium indicator of the targeted social assistance </a:t>
            </a:r>
            <a:r>
              <a:rPr lang="en-US" sz="2400" dirty="0" smtClean="0"/>
              <a:t>per person - 35 </a:t>
            </a:r>
            <a:r>
              <a:rPr lang="en-US" sz="2400" dirty="0" err="1" smtClean="0"/>
              <a:t>manat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7531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Statistical data of beneficiaries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  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dirty="0" smtClean="0"/>
              <a:t>Children under </a:t>
            </a:r>
            <a:r>
              <a:rPr lang="ru-RU" dirty="0" smtClean="0"/>
              <a:t>18 </a:t>
            </a:r>
            <a:r>
              <a:rPr lang="en-US" dirty="0" smtClean="0"/>
              <a:t>years  </a:t>
            </a:r>
            <a:r>
              <a:rPr lang="ru-RU" dirty="0" smtClean="0"/>
              <a:t>- </a:t>
            </a:r>
            <a:r>
              <a:rPr lang="en-US" b="1" dirty="0" smtClean="0"/>
              <a:t>230716 </a:t>
            </a:r>
            <a:endParaRPr lang="ru-RU" dirty="0"/>
          </a:p>
          <a:p>
            <a:pPr marL="201168" lvl="1" indent="0">
              <a:buFont typeface="Calibri" panose="020F0502020204030204" pitchFamily="34" charset="0"/>
              <a:buNone/>
            </a:pPr>
            <a:r>
              <a:rPr lang="en-US" sz="2000" dirty="0" smtClean="0"/>
              <a:t>Children with disabilities under 18 years </a:t>
            </a:r>
            <a:r>
              <a:rPr lang="ru-RU" sz="2000" b="1" dirty="0"/>
              <a:t>-</a:t>
            </a:r>
            <a:r>
              <a:rPr lang="en-US" sz="2000" dirty="0" smtClean="0"/>
              <a:t> </a:t>
            </a:r>
            <a:r>
              <a:rPr lang="en-US" sz="2000" b="1" dirty="0"/>
              <a:t>5447 </a:t>
            </a:r>
            <a:r>
              <a:rPr lang="en-US" sz="2000" b="1" dirty="0" smtClean="0"/>
              <a:t> </a:t>
            </a:r>
            <a:endParaRPr lang="en-US" sz="2000" b="1" dirty="0"/>
          </a:p>
          <a:p>
            <a:pPr marL="201168" lvl="1" indent="0">
              <a:buFont typeface="Calibri" panose="020F0502020204030204" pitchFamily="34" charset="0"/>
              <a:buNone/>
            </a:pPr>
            <a:r>
              <a:rPr lang="en-US" sz="2000" dirty="0"/>
              <a:t>People ages 18 and over with disabilities </a:t>
            </a:r>
            <a:r>
              <a:rPr lang="ru-RU" sz="2000" dirty="0" smtClean="0"/>
              <a:t>–</a:t>
            </a:r>
            <a:r>
              <a:rPr lang="en-US" sz="2000" dirty="0" smtClean="0"/>
              <a:t> </a:t>
            </a:r>
            <a:r>
              <a:rPr lang="en-US" sz="2000" b="1" dirty="0" smtClean="0"/>
              <a:t>29603 </a:t>
            </a:r>
            <a:endParaRPr lang="en-US" sz="2000" b="1" dirty="0"/>
          </a:p>
          <a:p>
            <a:pPr marL="201168" lvl="1" indent="0">
              <a:buFont typeface="Calibri" panose="020F0502020204030204" pitchFamily="34" charset="0"/>
              <a:buNone/>
            </a:pPr>
            <a:r>
              <a:rPr lang="en-US" sz="2000" dirty="0" smtClean="0"/>
              <a:t>Working </a:t>
            </a:r>
            <a:r>
              <a:rPr lang="en-US" sz="2000" dirty="0"/>
              <a:t>members of the family </a:t>
            </a:r>
            <a:r>
              <a:rPr lang="ru-RU" sz="2000" dirty="0" smtClean="0"/>
              <a:t>–</a:t>
            </a:r>
            <a:r>
              <a:rPr lang="en-US" sz="2000" dirty="0" smtClean="0"/>
              <a:t> </a:t>
            </a:r>
            <a:r>
              <a:rPr lang="en-US" sz="2000" b="1" dirty="0" smtClean="0"/>
              <a:t>28513 </a:t>
            </a:r>
            <a:endParaRPr lang="en-US" sz="2000" b="1" dirty="0"/>
          </a:p>
          <a:p>
            <a:pPr marL="201168" lvl="1" indent="0">
              <a:buFont typeface="Calibri" panose="020F0502020204030204" pitchFamily="34" charset="0"/>
              <a:buNone/>
            </a:pPr>
            <a:r>
              <a:rPr lang="en-US" sz="2000" dirty="0" smtClean="0"/>
              <a:t> </a:t>
            </a:r>
            <a:r>
              <a:rPr lang="en-US" sz="2000" dirty="0"/>
              <a:t>Pensioners </a:t>
            </a:r>
            <a:r>
              <a:rPr lang="en-US" sz="2000" dirty="0" smtClean="0"/>
              <a:t>– </a:t>
            </a:r>
            <a:r>
              <a:rPr lang="en-US" sz="2000" b="1" dirty="0" smtClean="0"/>
              <a:t>149065  </a:t>
            </a:r>
          </a:p>
          <a:p>
            <a:pPr marL="201168" lvl="1" indent="0">
              <a:buFont typeface="Calibri" panose="020F0502020204030204" pitchFamily="34" charset="0"/>
              <a:buNone/>
            </a:pPr>
            <a:endParaRPr lang="ru-RU" sz="2000" b="1" dirty="0"/>
          </a:p>
          <a:p>
            <a:pPr marL="0" indent="0" algn="ctr">
              <a:buNone/>
            </a:pPr>
            <a:r>
              <a:rPr lang="en-US" b="1" dirty="0"/>
              <a:t>85% of recipients </a:t>
            </a:r>
            <a:r>
              <a:rPr lang="en-US" b="1" dirty="0" smtClean="0"/>
              <a:t>receiving </a:t>
            </a:r>
            <a:r>
              <a:rPr lang="en-US" b="1" dirty="0"/>
              <a:t>targeted </a:t>
            </a:r>
            <a:r>
              <a:rPr lang="en-US" b="1" dirty="0" smtClean="0"/>
              <a:t>social assistance - children</a:t>
            </a:r>
            <a:r>
              <a:rPr lang="ru-RU" b="1" dirty="0" smtClean="0"/>
              <a:t>, </a:t>
            </a:r>
            <a:r>
              <a:rPr lang="en-US" b="1" dirty="0" smtClean="0"/>
              <a:t>elderly</a:t>
            </a:r>
            <a:r>
              <a:rPr lang="ru-RU" b="1" dirty="0" smtClean="0"/>
              <a:t> </a:t>
            </a:r>
            <a:r>
              <a:rPr lang="en-US" b="1" dirty="0" smtClean="0"/>
              <a:t>and </a:t>
            </a:r>
            <a:r>
              <a:rPr lang="ru-RU" b="1" dirty="0" smtClean="0"/>
              <a:t> </a:t>
            </a:r>
            <a:r>
              <a:rPr lang="en-US" b="1" dirty="0" smtClean="0"/>
              <a:t>people with disabilities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7237382"/>
              </p:ext>
            </p:extLst>
          </p:nvPr>
        </p:nvGraphicFramePr>
        <p:xfrm>
          <a:off x="714375" y="908050"/>
          <a:ext cx="7632700" cy="2613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936860"/>
              </p:ext>
            </p:extLst>
          </p:nvPr>
        </p:nvGraphicFramePr>
        <p:xfrm>
          <a:off x="836613" y="3836988"/>
          <a:ext cx="7542212" cy="261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6" name="TextBox 5"/>
          <p:cNvSpPr txBox="1">
            <a:spLocks noChangeArrowheads="1"/>
          </p:cNvSpPr>
          <p:nvPr/>
        </p:nvSpPr>
        <p:spPr bwMode="auto">
          <a:xfrm>
            <a:off x="8172400" y="3143250"/>
            <a:ext cx="6858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Years</a:t>
            </a: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8286750" y="6000750"/>
            <a:ext cx="7143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Years</a:t>
            </a: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55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268760"/>
            <a:ext cx="7543800" cy="4686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Conclusion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204864"/>
            <a:ext cx="7183761" cy="1151218"/>
          </a:xfrm>
        </p:spPr>
        <p:txBody>
          <a:bodyPr/>
          <a:lstStyle/>
          <a:p>
            <a:pPr algn="ctr"/>
            <a:r>
              <a:rPr lang="en-US" dirty="0"/>
              <a:t>The poverty rate has decreased by almost 10 times from 49% in 2001 to 5% in </a:t>
            </a:r>
            <a:r>
              <a:rPr lang="en-US" dirty="0" smtClean="0"/>
              <a:t>2014</a:t>
            </a:r>
          </a:p>
          <a:p>
            <a:pPr algn="ctr"/>
            <a:r>
              <a:rPr lang="en-US" dirty="0" err="1" smtClean="0"/>
              <a:t>Gini</a:t>
            </a:r>
            <a:r>
              <a:rPr lang="en-US" dirty="0" smtClean="0"/>
              <a:t> coefficient </a:t>
            </a:r>
            <a:r>
              <a:rPr lang="az-Latn-AZ" dirty="0" smtClean="0"/>
              <a:t>33,7 ( 2008)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2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960" y="908720"/>
            <a:ext cx="7543800" cy="8286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Challenges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1" indent="-28575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BB19F"/>
              </a:buClr>
              <a:buSzPct val="85000"/>
              <a:buFont typeface="Courier New" pitchFamily="49" charset="0"/>
              <a:buChar char="o"/>
            </a:pPr>
            <a:r>
              <a:rPr lang="en-US" sz="2400" dirty="0">
                <a:solidFill>
                  <a:srgbClr val="55554A"/>
                </a:solidFill>
                <a:latin typeface="Arial" pitchFamily="34" charset="0"/>
                <a:cs typeface="Arial" pitchFamily="34" charset="0"/>
              </a:rPr>
              <a:t>Entry barriers</a:t>
            </a:r>
          </a:p>
          <a:p>
            <a:pPr marL="742950" lvl="1" indent="-28575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BB19F"/>
              </a:buClr>
              <a:buSzPct val="85000"/>
              <a:buFont typeface="Courier New" pitchFamily="49" charset="0"/>
              <a:buChar char="o"/>
            </a:pPr>
            <a:r>
              <a:rPr lang="en-US" sz="2400" dirty="0">
                <a:solidFill>
                  <a:srgbClr val="55554A"/>
                </a:solidFill>
                <a:latin typeface="Arial" pitchFamily="34" charset="0"/>
                <a:cs typeface="Arial" pitchFamily="34" charset="0"/>
              </a:rPr>
              <a:t>Poor targeting </a:t>
            </a:r>
          </a:p>
          <a:p>
            <a:pPr marL="742950" lvl="1" indent="-28575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BB19F"/>
              </a:buClr>
              <a:buSzPct val="85000"/>
              <a:buFont typeface="Courier New" pitchFamily="49" charset="0"/>
              <a:buChar char="o"/>
            </a:pPr>
            <a:r>
              <a:rPr lang="en-US" sz="2400" dirty="0">
                <a:solidFill>
                  <a:srgbClr val="55554A"/>
                </a:solidFill>
                <a:latin typeface="Arial" pitchFamily="34" charset="0"/>
                <a:cs typeface="Arial" pitchFamily="34" charset="0"/>
              </a:rPr>
              <a:t>Inclusion and exclusion errors</a:t>
            </a:r>
          </a:p>
          <a:p>
            <a:pPr marL="742950" lvl="1" indent="-28575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BB19F"/>
              </a:buClr>
              <a:buSzPct val="85000"/>
              <a:buFont typeface="Courier New" pitchFamily="49" charset="0"/>
              <a:buChar char="o"/>
            </a:pPr>
            <a:r>
              <a:rPr lang="en-US" sz="2400" dirty="0">
                <a:solidFill>
                  <a:srgbClr val="55554A"/>
                </a:solidFill>
                <a:latin typeface="Arial" pitchFamily="34" charset="0"/>
                <a:cs typeface="Arial" pitchFamily="34" charset="0"/>
              </a:rPr>
              <a:t>Low level of newly enrolled benefits (25% for 2013)</a:t>
            </a:r>
          </a:p>
          <a:p>
            <a:pPr marL="742950" lvl="1" indent="-28575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BB19F"/>
              </a:buClr>
              <a:buSzPct val="85000"/>
              <a:buFont typeface="Courier New" pitchFamily="49" charset="0"/>
              <a:buChar char="o"/>
            </a:pPr>
            <a:r>
              <a:rPr lang="en-US" sz="2400" dirty="0">
                <a:solidFill>
                  <a:srgbClr val="55554A"/>
                </a:solidFill>
                <a:latin typeface="Arial" pitchFamily="34" charset="0"/>
                <a:cs typeface="Arial" pitchFamily="34" charset="0"/>
              </a:rPr>
              <a:t>Need for a new concept emerged</a:t>
            </a:r>
            <a:endParaRPr lang="ru-RU" sz="2400" dirty="0">
              <a:solidFill>
                <a:srgbClr val="55554A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62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543800" cy="147217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Automation </a:t>
            </a:r>
            <a:r>
              <a:rPr lang="en-US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concept of Targeted Social Assistance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/>
          <p:cNvSpPr/>
          <p:nvPr/>
        </p:nvSpPr>
        <p:spPr>
          <a:xfrm>
            <a:off x="370642" y="4448801"/>
            <a:ext cx="2129214" cy="996423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1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Household condition </a:t>
            </a:r>
            <a:r>
              <a:rPr lang="en-US" sz="1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comparing automatically  with databases of MLSPP according </a:t>
            </a:r>
            <a:r>
              <a:rPr lang="en-US" sz="1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to the points scale </a:t>
            </a:r>
            <a:endParaRPr lang="ru-RU" sz="1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299787" y="5445224"/>
            <a:ext cx="1694655" cy="642937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Electronic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allocation (SMS)</a:t>
            </a:r>
            <a:endParaRPr lang="ru-RU" sz="1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7377649" y="767493"/>
            <a:ext cx="1284838" cy="1080226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Verification through databases of MLSPP and other state agencies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1118220" y="2666092"/>
            <a:ext cx="3071813" cy="1397794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1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Verification of the households condition. Filling in declarations  through individual tablets by social workers and directing data in real time </a:t>
            </a:r>
            <a:r>
              <a:rPr lang="en-US" sz="1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to VEMTAS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4324153" y="928670"/>
            <a:ext cx="1057516" cy="1053325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VEMTAS</a:t>
            </a:r>
            <a:endParaRPr lang="ru-RU" sz="1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6542776" y="4816574"/>
            <a:ext cx="1797050" cy="628650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Implementation</a:t>
            </a:r>
          </a:p>
          <a:p>
            <a:pPr algn="ctr">
              <a:defRPr/>
            </a:pPr>
            <a:r>
              <a:rPr lang="en-US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Payment)</a:t>
            </a:r>
            <a:endParaRPr lang="ru-RU" sz="1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6" name="Прямая со стрелкой 125"/>
          <p:cNvCxnSpPr/>
          <p:nvPr/>
        </p:nvCxnSpPr>
        <p:spPr>
          <a:xfrm>
            <a:off x="5299787" y="1412776"/>
            <a:ext cx="391329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3502657" y="1619786"/>
            <a:ext cx="1394958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6715125" y="2900362"/>
            <a:ext cx="1569621" cy="1329563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Compliance</a:t>
            </a:r>
            <a:endParaRPr lang="ru-RU" sz="1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7071311" y="2093475"/>
            <a:ext cx="857250" cy="342900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Decline</a:t>
            </a:r>
            <a:endParaRPr lang="ru-RU" sz="1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175" name="Прямая со стрелкой 7174"/>
          <p:cNvCxnSpPr>
            <a:stCxn id="51" idx="0"/>
          </p:cNvCxnSpPr>
          <p:nvPr/>
        </p:nvCxnSpPr>
        <p:spPr>
          <a:xfrm flipV="1">
            <a:off x="7499936" y="2492896"/>
            <a:ext cx="0" cy="40746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 стрелкой 7180"/>
          <p:cNvCxnSpPr>
            <a:endCxn id="4" idx="3"/>
          </p:cNvCxnSpPr>
          <p:nvPr/>
        </p:nvCxnSpPr>
        <p:spPr>
          <a:xfrm flipH="1">
            <a:off x="5821484" y="3574442"/>
            <a:ext cx="893642" cy="21015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9" name="Прямая со стрелкой 7168"/>
          <p:cNvCxnSpPr/>
          <p:nvPr/>
        </p:nvCxnSpPr>
        <p:spPr>
          <a:xfrm>
            <a:off x="3304198" y="1384641"/>
            <a:ext cx="103412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6" name="Прямая со стрелкой 7185"/>
          <p:cNvCxnSpPr/>
          <p:nvPr/>
        </p:nvCxnSpPr>
        <p:spPr>
          <a:xfrm>
            <a:off x="1357464" y="5445224"/>
            <a:ext cx="1736053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22" name="Прямая со стрелкой 7221"/>
          <p:cNvCxnSpPr/>
          <p:nvPr/>
        </p:nvCxnSpPr>
        <p:spPr>
          <a:xfrm flipV="1">
            <a:off x="6732240" y="5500560"/>
            <a:ext cx="701456" cy="66474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0" name="TextBox 1"/>
          <p:cNvSpPr txBox="1">
            <a:spLocks noChangeArrowheads="1"/>
          </p:cNvSpPr>
          <p:nvPr/>
        </p:nvSpPr>
        <p:spPr bwMode="auto">
          <a:xfrm>
            <a:off x="5733895" y="3283137"/>
            <a:ext cx="8088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ru-RU" dirty="0" smtClean="0">
                <a:solidFill>
                  <a:srgbClr val="000000"/>
                </a:solidFill>
              </a:rPr>
              <a:t>Yes</a:t>
            </a:r>
            <a:endParaRPr lang="ru-RU" altLang="ru-RU" dirty="0">
              <a:solidFill>
                <a:srgbClr val="000000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97367" y="912277"/>
            <a:ext cx="498154" cy="1123253"/>
            <a:chOff x="4361333" y="1256578"/>
            <a:chExt cx="1282342" cy="1284631"/>
          </a:xfrm>
        </p:grpSpPr>
        <p:pic>
          <p:nvPicPr>
            <p:cNvPr id="719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1333" y="1256578"/>
              <a:ext cx="838200" cy="128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" name="Documents"/>
            <p:cNvSpPr>
              <a:spLocks noEditPoints="1" noChangeArrowheads="1"/>
            </p:cNvSpPr>
            <p:nvPr/>
          </p:nvSpPr>
          <p:spPr bwMode="auto">
            <a:xfrm rot="5400000">
              <a:off x="5126100" y="1457253"/>
              <a:ext cx="443099" cy="592050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black"/>
                </a:solidFill>
              </a:endParaRPr>
            </a:p>
          </p:txBody>
        </p:sp>
      </p:grpSp>
      <p:sp>
        <p:nvSpPr>
          <p:cNvPr id="7193" name="TextBox 57"/>
          <p:cNvSpPr txBox="1">
            <a:spLocks noChangeArrowheads="1"/>
          </p:cNvSpPr>
          <p:nvPr/>
        </p:nvSpPr>
        <p:spPr bwMode="auto">
          <a:xfrm>
            <a:off x="3184611" y="1668836"/>
            <a:ext cx="127329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SMS confirming receipt of application sent to the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applicant</a:t>
            </a:r>
            <a:endParaRPr lang="ru-RU" dirty="0" smtClean="0"/>
          </a:p>
        </p:txBody>
      </p:sp>
      <p:sp>
        <p:nvSpPr>
          <p:cNvPr id="7194" name="TextBox 61"/>
          <p:cNvSpPr txBox="1">
            <a:spLocks noChangeArrowheads="1"/>
          </p:cNvSpPr>
          <p:nvPr/>
        </p:nvSpPr>
        <p:spPr bwMode="auto">
          <a:xfrm>
            <a:off x="3027482" y="591588"/>
            <a:ext cx="16642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dirty="0">
                <a:latin typeface="Times New Roman" pitchFamily="18" charset="0"/>
                <a:cs typeface="Times New Roman" pitchFamily="18" charset="0"/>
              </a:rPr>
              <a:t>Citizens apply for social assistance  electronically</a:t>
            </a:r>
            <a:endParaRPr lang="ru-RU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609" y="3213100"/>
            <a:ext cx="12858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0" name="Соединительная линия уступом 99"/>
          <p:cNvCxnSpPr/>
          <p:nvPr/>
        </p:nvCxnSpPr>
        <p:spPr>
          <a:xfrm rot="5400000">
            <a:off x="-26234" y="3532506"/>
            <a:ext cx="1579563" cy="785812"/>
          </a:xfrm>
          <a:prstGeom prst="bentConnector4">
            <a:avLst>
              <a:gd name="adj1" fmla="val 3873"/>
              <a:gd name="adj2" fmla="val 130382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Соединительная линия уступом 164"/>
          <p:cNvCxnSpPr/>
          <p:nvPr/>
        </p:nvCxnSpPr>
        <p:spPr>
          <a:xfrm flipH="1">
            <a:off x="8284746" y="1387486"/>
            <a:ext cx="377741" cy="2257538"/>
          </a:xfrm>
          <a:prstGeom prst="bentConnector3">
            <a:avLst>
              <a:gd name="adj1" fmla="val -60518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051120" y="1016703"/>
            <a:ext cx="770660" cy="748162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Notary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8" name="Прямоугольник 7167"/>
          <p:cNvSpPr/>
          <p:nvPr/>
        </p:nvSpPr>
        <p:spPr>
          <a:xfrm>
            <a:off x="827585" y="928670"/>
            <a:ext cx="1059758" cy="908292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Local executive government agency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1" name="Group 5"/>
          <p:cNvGrpSpPr>
            <a:grpSpLocks/>
          </p:cNvGrpSpPr>
          <p:nvPr/>
        </p:nvGrpSpPr>
        <p:grpSpPr bwMode="auto">
          <a:xfrm>
            <a:off x="205545" y="928670"/>
            <a:ext cx="505155" cy="1026467"/>
            <a:chOff x="4361333" y="1256578"/>
            <a:chExt cx="1282342" cy="1284631"/>
          </a:xfrm>
        </p:grpSpPr>
        <p:pic>
          <p:nvPicPr>
            <p:cNvPr id="62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1333" y="1256578"/>
              <a:ext cx="838200" cy="128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" name="Documents"/>
            <p:cNvSpPr>
              <a:spLocks noEditPoints="1" noChangeArrowheads="1"/>
            </p:cNvSpPr>
            <p:nvPr/>
          </p:nvSpPr>
          <p:spPr bwMode="auto">
            <a:xfrm rot="5400000">
              <a:off x="5126100" y="1457253"/>
              <a:ext cx="443099" cy="592050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black"/>
                </a:solidFill>
              </a:endParaRPr>
            </a:p>
          </p:txBody>
        </p:sp>
      </p:grpSp>
      <p:sp>
        <p:nvSpPr>
          <p:cNvPr id="77" name="Прямоугольник 76"/>
          <p:cNvSpPr/>
          <p:nvPr/>
        </p:nvSpPr>
        <p:spPr>
          <a:xfrm>
            <a:off x="3146067" y="5517232"/>
            <a:ext cx="1569949" cy="642938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Decision</a:t>
            </a:r>
            <a:endParaRPr lang="ru-RU" sz="1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191" name="Прямая со стрелкой 7190"/>
          <p:cNvCxnSpPr/>
          <p:nvPr/>
        </p:nvCxnSpPr>
        <p:spPr>
          <a:xfrm>
            <a:off x="2407728" y="4869160"/>
            <a:ext cx="1156160" cy="111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ямоугольник 84"/>
          <p:cNvSpPr/>
          <p:nvPr/>
        </p:nvSpPr>
        <p:spPr>
          <a:xfrm>
            <a:off x="3563888" y="4594189"/>
            <a:ext cx="983422" cy="549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Decline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(SMS)</a:t>
            </a:r>
            <a:endParaRPr lang="ru-RU" sz="1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6"/>
          <p:cNvSpPr txBox="1">
            <a:spLocks noChangeArrowheads="1"/>
          </p:cNvSpPr>
          <p:nvPr/>
        </p:nvSpPr>
        <p:spPr bwMode="auto">
          <a:xfrm>
            <a:off x="7537672" y="2481942"/>
            <a:ext cx="812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No</a:t>
            </a:r>
            <a:endParaRPr lang="ru-RU" altLang="en-US" dirty="0">
              <a:solidFill>
                <a:srgbClr val="00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707729" y="991698"/>
            <a:ext cx="1237144" cy="974155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First Compliance</a:t>
            </a:r>
            <a:endParaRPr lang="ru-RU" sz="12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Прямая со стрелкой 7180"/>
          <p:cNvCxnSpPr/>
          <p:nvPr/>
        </p:nvCxnSpPr>
        <p:spPr>
          <a:xfrm flipH="1">
            <a:off x="5178546" y="1844824"/>
            <a:ext cx="1018904" cy="56232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6"/>
          <p:cNvSpPr txBox="1">
            <a:spLocks noChangeArrowheads="1"/>
          </p:cNvSpPr>
          <p:nvPr/>
        </p:nvSpPr>
        <p:spPr bwMode="auto">
          <a:xfrm>
            <a:off x="4852911" y="2049220"/>
            <a:ext cx="812800" cy="368300"/>
          </a:xfrm>
          <a:prstGeom prst="rect">
            <a:avLst/>
          </a:prstGeom>
          <a:noFill/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No</a:t>
            </a:r>
            <a:endParaRPr lang="ru-RU" altLang="en-US" dirty="0">
              <a:solidFill>
                <a:srgbClr val="00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749921" y="2418556"/>
            <a:ext cx="857250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Decline</a:t>
            </a:r>
            <a:endParaRPr lang="ru-RU" sz="1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6810897" y="1412776"/>
            <a:ext cx="56675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1"/>
          <p:cNvSpPr txBox="1">
            <a:spLocks noChangeArrowheads="1"/>
          </p:cNvSpPr>
          <p:nvPr/>
        </p:nvSpPr>
        <p:spPr bwMode="auto">
          <a:xfrm>
            <a:off x="6904037" y="901496"/>
            <a:ext cx="8088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ru-RU" dirty="0" smtClean="0">
                <a:solidFill>
                  <a:srgbClr val="000000"/>
                </a:solidFill>
              </a:rPr>
              <a:t>Yes</a:t>
            </a:r>
            <a:endParaRPr lang="ru-RU" altLang="ru-RU" dirty="0">
              <a:solidFill>
                <a:srgbClr val="000000"/>
              </a:solidFill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1691679" y="1390784"/>
            <a:ext cx="391329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V="1">
            <a:off x="4644008" y="5940463"/>
            <a:ext cx="641701" cy="881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6"/>
          <p:cNvSpPr txBox="1">
            <a:spLocks noChangeArrowheads="1"/>
          </p:cNvSpPr>
          <p:nvPr/>
        </p:nvSpPr>
        <p:spPr bwMode="auto">
          <a:xfrm>
            <a:off x="2478102" y="4469050"/>
            <a:ext cx="14897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/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Number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points  </a:t>
            </a:r>
            <a:endParaRPr lang="en-US" sz="1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1" hangingPunct="1"/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above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threshold </a:t>
            </a: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990896">
            <a:off x="1146576" y="5734301"/>
            <a:ext cx="22200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Number of points below  threshold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46852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Custom 3">
      <a:dk1>
        <a:srgbClr val="000000"/>
      </a:dk1>
      <a:lt1>
        <a:srgbClr val="FFFFFF"/>
      </a:lt1>
      <a:dk2>
        <a:srgbClr val="7F7F7F"/>
      </a:dk2>
      <a:lt2>
        <a:srgbClr val="FFFFFF"/>
      </a:lt2>
      <a:accent1>
        <a:srgbClr val="7F7F7F"/>
      </a:accent1>
      <a:accent2>
        <a:srgbClr val="000000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000000"/>
      </a:hlink>
      <a:folHlink>
        <a:srgbClr val="3F3F3F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7753</TotalTime>
  <Words>673</Words>
  <Application>Microsoft Office PowerPoint</Application>
  <PresentationFormat>Ekran Gösterisi (4:3)</PresentationFormat>
  <Paragraphs>134</Paragraphs>
  <Slides>19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19</vt:i4>
      </vt:variant>
    </vt:vector>
  </HeadingPairs>
  <TitlesOfParts>
    <vt:vector size="21" baseType="lpstr">
      <vt:lpstr>HDOfficeLightV0</vt:lpstr>
      <vt:lpstr>Retrospect</vt:lpstr>
      <vt:lpstr>New automation concept of Targeted Social Assistance Program to families in Azerbaijan</vt:lpstr>
      <vt:lpstr>Program Objectives</vt:lpstr>
      <vt:lpstr> Targeted Social Assistance Program</vt:lpstr>
      <vt:lpstr>Statistical data of beneficiaries</vt:lpstr>
      <vt:lpstr>PowerPoint Sunusu</vt:lpstr>
      <vt:lpstr>Conclusion </vt:lpstr>
      <vt:lpstr>Challenges</vt:lpstr>
      <vt:lpstr>Automation concept of Targeted Social Assistance</vt:lpstr>
      <vt:lpstr>PowerPoint Sunusu</vt:lpstr>
      <vt:lpstr>Applying </vt:lpstr>
      <vt:lpstr>Application process</vt:lpstr>
      <vt:lpstr>Application process</vt:lpstr>
      <vt:lpstr>Electronic Verification of family income and expenditures</vt:lpstr>
      <vt:lpstr>Compliance</vt:lpstr>
      <vt:lpstr>Verification of the family  household condition.</vt:lpstr>
      <vt:lpstr>Household condition verification</vt:lpstr>
      <vt:lpstr>Implementation</vt:lpstr>
      <vt:lpstr>Expectations from the New Concept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защита семей в Азербайджане</dc:title>
  <dc:creator>Sabina Cafarova</dc:creator>
  <cp:lastModifiedBy>user</cp:lastModifiedBy>
  <cp:revision>103</cp:revision>
  <cp:lastPrinted>2016-03-31T10:36:15Z</cp:lastPrinted>
  <dcterms:created xsi:type="dcterms:W3CDTF">2015-05-04T07:42:14Z</dcterms:created>
  <dcterms:modified xsi:type="dcterms:W3CDTF">2016-04-03T09:33:36Z</dcterms:modified>
</cp:coreProperties>
</file>